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7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59" d="100"/>
          <a:sy n="59" d="100"/>
        </p:scale>
        <p:origin x="-90" y="-5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588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22208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2470804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11/9/2021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971617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11/9/2021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7896195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11/9/2021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54229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3135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220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789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06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11/9/2021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261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11/9/2021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879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58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391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676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93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174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45374" y="1363942"/>
            <a:ext cx="8915399" cy="2262781"/>
          </a:xfrm>
        </p:spPr>
        <p:txBody>
          <a:bodyPr/>
          <a:lstStyle/>
          <a:p>
            <a:r>
              <a:rPr lang="ru-RU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Метод контроля диэлектрических изоляций</a:t>
            </a: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DA57A4CA-476A-4E79-A253-0B87AAB907B2}"/>
              </a:ext>
            </a:extLst>
          </p:cNvPr>
          <p:cNvSpPr/>
          <p:nvPr/>
        </p:nvSpPr>
        <p:spPr>
          <a:xfrm>
            <a:off x="260059" y="317507"/>
            <a:ext cx="9043332" cy="496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sz="2000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Существуют следующие группы устройств, для контроля состояния изоляции:</a:t>
            </a:r>
            <a:endParaRPr lang="ru-RU" sz="1600" dirty="0">
              <a:solidFill>
                <a:schemeClr val="tx1">
                  <a:lumMod val="9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sz="2000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 – устройства, которые предназначенные для проведения непрерывного, автоматического контроля над состоянием сопротивления изоляционного покрытия сети или же установки относительно земли;</a:t>
            </a:r>
            <a:endParaRPr lang="ru-RU" sz="1600" dirty="0">
              <a:solidFill>
                <a:schemeClr val="tx1">
                  <a:lumMod val="9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sz="2000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 – инспекторские приборы, которые предназначены для проведения периодических контрольных замеров сопротивления изоляционного покрытия во время работы сети;</a:t>
            </a:r>
            <a:endParaRPr lang="ru-RU" sz="1600" dirty="0">
              <a:solidFill>
                <a:schemeClr val="tx1">
                  <a:lumMod val="9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sz="2000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– устройства, которые предназначены для селективного обнаружения в разветвленных электрических сетях присоединения (фидера) с пониженным уровнем сопротивления изоляции.</a:t>
            </a:r>
            <a:endParaRPr lang="ru-RU" sz="1600" dirty="0">
              <a:solidFill>
                <a:schemeClr val="tx1">
                  <a:lumMod val="9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698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AD451E9D-2D4E-4197-953C-9C2809F28DA9}"/>
              </a:ext>
            </a:extLst>
          </p:cNvPr>
          <p:cNvSpPr/>
          <p:nvPr/>
        </p:nvSpPr>
        <p:spPr>
          <a:xfrm>
            <a:off x="2712441" y="363799"/>
            <a:ext cx="6096000" cy="96629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ru-RU" sz="2000" b="1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 проведения испытаний изоляционного покрытия повышенным напряжением</a:t>
            </a:r>
            <a:endParaRPr lang="ru-RU" sz="1600" dirty="0">
              <a:solidFill>
                <a:schemeClr val="tx1">
                  <a:lumMod val="9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9963DB3F-AF7D-41F0-95CC-80E1E3F14FB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109914" y="2725810"/>
            <a:ext cx="5698527" cy="184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881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470AA8B6-7DBF-4D28-97B6-E8275F0AF786}"/>
              </a:ext>
            </a:extLst>
          </p:cNvPr>
          <p:cNvSpPr/>
          <p:nvPr/>
        </p:nvSpPr>
        <p:spPr>
          <a:xfrm>
            <a:off x="2645328" y="462691"/>
            <a:ext cx="6096000" cy="17045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Aft>
                <a:spcPts val="480"/>
              </a:spcAft>
            </a:pP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случае изоляции с газовыми включениями после возникновения частичных разрядов (</a:t>
            </a:r>
            <a:r>
              <a:rPr lang="ru-RU" i="1" dirty="0" err="1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ru-RU" baseline="-25000" dirty="0" err="1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чр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tg</a:t>
            </a:r>
            <a:r>
              <a:rPr lang="ru-RU" i="1" dirty="0" err="1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δ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с ростом напряжения увеличивается вследствие рассеяния в разрядах дополнительной энергии (кривая 2 на рисунке 1).</a:t>
            </a:r>
            <a:endParaRPr lang="ru-RU" sz="1600" dirty="0">
              <a:solidFill>
                <a:schemeClr val="tx1">
                  <a:lumMod val="9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B0BE524C-32FC-4ED7-B59D-0C6821DDDE3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4060272" y="2678535"/>
            <a:ext cx="3378928" cy="2883366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B6A1DA6C-0627-4BFE-99C4-6E82EEEA1037}"/>
              </a:ext>
            </a:extLst>
          </p:cNvPr>
          <p:cNvSpPr/>
          <p:nvPr/>
        </p:nvSpPr>
        <p:spPr>
          <a:xfrm>
            <a:off x="2701736" y="5732753"/>
            <a:ext cx="6096000" cy="8788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— изоляция нормального качества; 2 — изоляция с газовыми включениями</a:t>
            </a:r>
            <a:endParaRPr lang="ru-RU" sz="1400" dirty="0">
              <a:solidFill>
                <a:schemeClr val="tx1">
                  <a:lumMod val="9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472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E506B1F4-C2FF-470C-829F-549243571B2A}"/>
              </a:ext>
            </a:extLst>
          </p:cNvPr>
          <p:cNvSpPr/>
          <p:nvPr/>
        </p:nvSpPr>
        <p:spPr>
          <a:xfrm>
            <a:off x="3048000" y="506610"/>
            <a:ext cx="6096000" cy="212006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8100" marR="38100" algn="ctr">
              <a:lnSpc>
                <a:spcPct val="150000"/>
              </a:lnSpc>
              <a:spcAft>
                <a:spcPts val="300"/>
              </a:spcAft>
            </a:pP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Элемент схемы F представляет собой воздушный промежуток для шарового разрядника, при помощи которого происходит урегулирование величины уровня поступающего пробивного напряжения, которое может быть на уровне выше на 10% чем нужно.</a:t>
            </a:r>
            <a:endParaRPr lang="ru-RU" sz="1600" dirty="0">
              <a:solidFill>
                <a:schemeClr val="tx1">
                  <a:lumMod val="9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6703A964-F565-425A-9A9E-69963E7BC200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488203" y="3366487"/>
            <a:ext cx="5215593" cy="2591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628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B598DC12-BE41-4FFA-AA57-CDCF6525D81D}"/>
              </a:ext>
            </a:extLst>
          </p:cNvPr>
          <p:cNvSpPr/>
          <p:nvPr/>
        </p:nvSpPr>
        <p:spPr>
          <a:xfrm>
            <a:off x="195743" y="412399"/>
            <a:ext cx="7404683" cy="3910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ru-RU" i="1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Контроль изоляции по току утечки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Измерения тока в цепи испытуемой изоляции при включении ее на постоянное напряжение позволяют выявлять как частичное, так и сквозное увлажнение изоляции.</a:t>
            </a:r>
            <a:endParaRPr lang="ru-RU" sz="1600" dirty="0">
              <a:solidFill>
                <a:schemeClr val="tx1">
                  <a:lumMod val="9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ru-RU" i="1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Контроль изоляции по сопротивлению утечки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По сопротивлению (или току) утечки можно судить о наличии в изоляции не только распределенных, но и сосредоточенных дефектов.</a:t>
            </a:r>
            <a:endParaRPr lang="ru-RU" sz="1600" dirty="0">
              <a:solidFill>
                <a:schemeClr val="tx1">
                  <a:lumMod val="9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ru-RU" i="1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Контроль изоляции по емкостным характеристикам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По емкостным характеристикам наиболее эффективно выявляется увлажнение маслонаполненной изоляции.</a:t>
            </a:r>
            <a:endParaRPr lang="ru-RU" sz="1600" dirty="0">
              <a:solidFill>
                <a:schemeClr val="tx1">
                  <a:lumMod val="9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444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B598DC12-BE41-4FFA-AA57-CDCF6525D81D}"/>
              </a:ext>
            </a:extLst>
          </p:cNvPr>
          <p:cNvSpPr/>
          <p:nvPr/>
        </p:nvSpPr>
        <p:spPr>
          <a:xfrm>
            <a:off x="2393658" y="2310867"/>
            <a:ext cx="7404683" cy="1189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ru-RU" sz="540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Спасибо за внимание !</a:t>
            </a:r>
          </a:p>
        </p:txBody>
      </p:sp>
    </p:spTree>
    <p:extLst>
      <p:ext uri="{BB962C8B-B14F-4D97-AF65-F5344CB8AC3E}">
        <p14:creationId xmlns:p14="http://schemas.microsoft.com/office/powerpoint/2010/main" val="1126280520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</TotalTime>
  <Words>226</Words>
  <Application>Microsoft Office PowerPoint</Application>
  <PresentationFormat>Произвольный</PresentationFormat>
  <Paragraphs>13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Легкий дым</vt:lpstr>
      <vt:lpstr> Метод контроля диэлектрических изоляций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 контроля диэлектрических изоляций</dc:title>
  <dc:creator>Николай</dc:creator>
  <cp:lastModifiedBy>Ксения</cp:lastModifiedBy>
  <cp:revision>7</cp:revision>
  <dcterms:created xsi:type="dcterms:W3CDTF">2021-09-30T15:09:42Z</dcterms:created>
  <dcterms:modified xsi:type="dcterms:W3CDTF">2021-11-09T12:31:55Z</dcterms:modified>
</cp:coreProperties>
</file>