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15388-D1B3-4974-9F45-B088E79D73BC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2936A-3536-4B72-BA81-4E1B9968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FEAA3-7F2D-48C0-9154-3B95BC897100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AC2C9-F5EC-4A9F-B010-BA7C29E3B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A1DCE-5A89-411B-A381-7DBFABB690B0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96301-9BFA-48EF-A9ED-F5158EB9C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274525-406C-45B4-96BD-C03B15032F29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07CE00-1C17-442E-8930-618D3A684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649E1-DE28-4543-A998-74BC8621A55D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2AB9A-B594-4A06-B469-9328984D1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8096-6B04-453F-9355-80ACD0744A65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5ED47-8CD7-4B9A-AFE5-6CEF436AE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60BC-68FA-4FC2-9AD4-64409B747F31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54CA-2BB9-4F6D-9F26-831A71369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0A3135-39E6-4756-B7D1-A4DC10B914B1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AE67856-0450-4614-9883-3BF65458F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F04B-8780-4B27-8DFD-945E30FEA4D8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943D-7EC5-49F5-8AD3-FED99589C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1110B5-E3A2-454E-A95B-A62F48E67E6C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4CB8E2-9BEE-4B25-9CC3-9182CDFB1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77489C-8FD5-47D3-9EE1-FC13398CA576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51D75C-C59C-4B08-9153-D5D478B47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9F08EB-1BE8-4E9F-A873-C63C67CB2F17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04714A-364D-47F2-A411-F9904D791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7" r:id="rId4"/>
    <p:sldLayoutId id="2147483706" r:id="rId5"/>
    <p:sldLayoutId id="2147483711" r:id="rId6"/>
    <p:sldLayoutId id="2147483705" r:id="rId7"/>
    <p:sldLayoutId id="2147483712" r:id="rId8"/>
    <p:sldLayoutId id="2147483713" r:id="rId9"/>
    <p:sldLayoutId id="2147483704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Зерномучные товары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Мастер производственного 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обучения Пайкачёва А.В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132387" y="3143251"/>
            <a:ext cx="6308725" cy="5715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Пшеничная    мука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643313" y="214313"/>
            <a:ext cx="3214687" cy="5043487"/>
          </a:xfrm>
        </p:spPr>
        <p:txBody>
          <a:bodyPr>
            <a:normAutofit/>
          </a:bodyPr>
          <a:lstStyle/>
          <a:p>
            <a:pPr fontAlgn="auto">
              <a:buFont typeface="Wingdings"/>
              <a:buNone/>
              <a:defRPr/>
            </a:pPr>
            <a:r>
              <a:rPr lang="ru-RU" sz="1400" dirty="0" smtClean="0">
                <a:latin typeface="Comic Sans MS" pitchFamily="66" charset="0"/>
              </a:rPr>
              <a:t>Пшеничная мука в зависимости от технологических достоинств и назначения бывает хлебопекарной, макаронной, кондитерской. </a:t>
            </a:r>
          </a:p>
          <a:p>
            <a:pPr fontAlgn="auto">
              <a:buFont typeface="Wingdings"/>
              <a:buNone/>
              <a:defRPr/>
            </a:pPr>
            <a:r>
              <a:rPr lang="ru-RU" sz="1400" dirty="0" smtClean="0">
                <a:latin typeface="Comic Sans MS" pitchFamily="66" charset="0"/>
              </a:rPr>
              <a:t>Бывает Два типа пшеничной муки:</a:t>
            </a:r>
          </a:p>
          <a:p>
            <a:pPr marL="342900" indent="-342900" fontAlgn="auto">
              <a:buFont typeface="Wingdings"/>
              <a:buAutoNum type="arabicParenR"/>
              <a:defRPr/>
            </a:pPr>
            <a:r>
              <a:rPr lang="ru-RU" sz="1400" dirty="0" smtClean="0">
                <a:latin typeface="Comic Sans MS" pitchFamily="66" charset="0"/>
              </a:rPr>
              <a:t>макаронная;</a:t>
            </a:r>
          </a:p>
          <a:p>
            <a:pPr marL="342900" indent="-342900" fontAlgn="auto">
              <a:buFont typeface="Wingdings"/>
              <a:buAutoNum type="arabicParenR"/>
              <a:defRPr/>
            </a:pPr>
            <a:r>
              <a:rPr lang="ru-RU" sz="1400" dirty="0" smtClean="0">
                <a:latin typeface="Comic Sans MS" pitchFamily="66" charset="0"/>
              </a:rPr>
              <a:t> хлебопекарная.</a:t>
            </a:r>
          </a:p>
          <a:p>
            <a:pPr marL="342900" indent="-342900" fontAlgn="auto">
              <a:buFont typeface="Wingdings"/>
              <a:buNone/>
              <a:defRPr/>
            </a:pPr>
            <a:r>
              <a:rPr lang="ru-RU" sz="1400" b="1" dirty="0" smtClean="0">
                <a:latin typeface="Comic Sans MS" pitchFamily="66" charset="0"/>
              </a:rPr>
              <a:t>Сорта: </a:t>
            </a:r>
            <a:r>
              <a:rPr lang="ru-RU" sz="1400" dirty="0" smtClean="0">
                <a:latin typeface="Comic Sans MS" pitchFamily="66" charset="0"/>
              </a:rPr>
              <a:t>крупчатка, высший, первый, второй, обойная.</a:t>
            </a:r>
          </a:p>
          <a:p>
            <a:pPr marL="342900" indent="-342900" fontAlgn="auto">
              <a:buFont typeface="Wingdings"/>
              <a:buNone/>
              <a:defRPr/>
            </a:pPr>
            <a:r>
              <a:rPr lang="ru-RU" sz="1400" dirty="0" smtClean="0">
                <a:latin typeface="Comic Sans MS" pitchFamily="66" charset="0"/>
              </a:rPr>
              <a:t>Ржаная мука – только для хлебопечения и делится </a:t>
            </a:r>
            <a:r>
              <a:rPr lang="ru-RU" sz="1400" dirty="0" smtClean="0"/>
              <a:t> </a:t>
            </a:r>
            <a:r>
              <a:rPr lang="ru-RU" sz="1400" dirty="0" smtClean="0">
                <a:latin typeface="Comic Sans MS" pitchFamily="66" charset="0"/>
              </a:rPr>
              <a:t>на три сорта – сеяная, обдирная и обойная.</a:t>
            </a:r>
          </a:p>
          <a:p>
            <a:pPr marL="342900" indent="-342900" fontAlgn="auto">
              <a:buFont typeface="Wingdings"/>
              <a:buNone/>
              <a:defRPr/>
            </a:pPr>
            <a:r>
              <a:rPr lang="ru-RU" sz="1400" b="1" dirty="0" smtClean="0">
                <a:latin typeface="Comic Sans MS" pitchFamily="66" charset="0"/>
              </a:rPr>
              <a:t>Химический состав: в пшеничной и ржаной муке </a:t>
            </a:r>
            <a:r>
              <a:rPr lang="ru-RU" sz="1400" dirty="0" smtClean="0">
                <a:latin typeface="Comic Sans MS" pitchFamily="66" charset="0"/>
              </a:rPr>
              <a:t>содержится 6,9-12,9% белков, 55,8-67,7% крахмала и 0,9-1,9% жиров.</a:t>
            </a:r>
          </a:p>
        </p:txBody>
      </p:sp>
      <p:pic>
        <p:nvPicPr>
          <p:cNvPr id="22531" name="Содержимое 4" descr="1246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3429000"/>
            <a:ext cx="3267075" cy="32019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6529387" cy="1071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Comic Sans MS" pitchFamily="66" charset="0"/>
              </a:rPr>
              <a:t>Ржаная мука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2286000" y="1571625"/>
            <a:ext cx="6172200" cy="4810125"/>
          </a:xfrm>
        </p:spPr>
        <p:txBody>
          <a:bodyPr/>
          <a:lstStyle/>
          <a:p>
            <a:r>
              <a:rPr lang="ru-RU" sz="2000" smtClean="0">
                <a:latin typeface="Comic Sans MS" pitchFamily="66" charset="0"/>
              </a:rPr>
              <a:t>Ржаная мука- сеяная, обдирная и обойная.</a:t>
            </a:r>
          </a:p>
          <a:p>
            <a:r>
              <a:rPr lang="ru-RU" sz="2000" smtClean="0">
                <a:latin typeface="Comic Sans MS" pitchFamily="66" charset="0"/>
              </a:rPr>
              <a:t>Сеяная: Сеяную муку получают сеяным помолом, выход ее 63%; мука мягкая; белого цвета; зольность-0,75%.</a:t>
            </a:r>
          </a:p>
          <a:p>
            <a:r>
              <a:rPr lang="ru-RU" sz="2000" smtClean="0">
                <a:latin typeface="Comic Sans MS" pitchFamily="66" charset="0"/>
              </a:rPr>
              <a:t>Обдирная мука: вырабатывают обдирным помолом; выход ее 87%; цвет серовато-белый; зольность- 1,45%.</a:t>
            </a:r>
          </a:p>
          <a:p>
            <a:r>
              <a:rPr lang="ru-RU" sz="2000" smtClean="0">
                <a:latin typeface="Comic Sans MS" pitchFamily="66" charset="0"/>
              </a:rPr>
              <a:t>Обойная мука: получают обойным помолом; выход ее 95%; цвет серо-коричневый; зольность-1,9%.</a:t>
            </a:r>
            <a:endParaRPr lang="ru-RU" sz="20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172200" cy="500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Comic Sans MS" pitchFamily="66" charset="0"/>
              </a:rPr>
              <a:t>Пшеничная мука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785813"/>
            <a:ext cx="6172200" cy="585787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Comic Sans MS" pitchFamily="66" charset="0"/>
              </a:rPr>
              <a:t>Пшеничную муку подразделяют на сорта: крупчатка, высший, первый, второй, обойная.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1600" dirty="0" smtClean="0">
                <a:latin typeface="Comic Sans MS" pitchFamily="66" charset="0"/>
              </a:rPr>
              <a:t>Крупчатку получают из стекловидных мягких и твердых </a:t>
            </a:r>
            <a:r>
              <a:rPr lang="ru-RU" sz="1600" dirty="0" err="1" smtClean="0">
                <a:latin typeface="Comic Sans MS" pitchFamily="66" charset="0"/>
              </a:rPr>
              <a:t>пшениц</a:t>
            </a:r>
            <a:r>
              <a:rPr lang="ru-RU" sz="1600" dirty="0" smtClean="0">
                <a:latin typeface="Comic Sans MS" pitchFamily="66" charset="0"/>
              </a:rPr>
              <a:t>; желто-кремового цвета; выход муки-10%; зольность-0,6%; содержание сырой клейковины-30%; используют для выпечки сдобных и макаронных изделий.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1600" dirty="0" smtClean="0">
                <a:latin typeface="Comic Sans MS" pitchFamily="66" charset="0"/>
              </a:rPr>
              <a:t>Мука высшего сорта- изготавливают из мягких стекловидных и </a:t>
            </a:r>
            <a:r>
              <a:rPr lang="ru-RU" sz="1600" dirty="0" err="1" smtClean="0">
                <a:latin typeface="Comic Sans MS" pitchFamily="66" charset="0"/>
              </a:rPr>
              <a:t>полустекловидных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err="1" smtClean="0">
                <a:latin typeface="Comic Sans MS" pitchFamily="66" charset="0"/>
              </a:rPr>
              <a:t>пшениц</a:t>
            </a:r>
            <a:r>
              <a:rPr lang="ru-RU" sz="1600" dirty="0" smtClean="0">
                <a:latin typeface="Comic Sans MS" pitchFamily="66" charset="0"/>
              </a:rPr>
              <a:t> . Мука мягкая на ощупь; цвет белый или белый с кремовым оттенком; выход муки-10-15%;40; зольность-0,55%; содержание сырой клейковины-28%; используют для производства хлебобулочных, кондитерских изделий и т.д.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1600" dirty="0" smtClean="0">
                <a:latin typeface="Comic Sans MS" pitchFamily="66" charset="0"/>
              </a:rPr>
              <a:t>Муку 1-го сорта получают из мягких и разных по стекловидности </a:t>
            </a:r>
            <a:r>
              <a:rPr lang="ru-RU" sz="1600" dirty="0" err="1" smtClean="0">
                <a:latin typeface="Comic Sans MS" pitchFamily="66" charset="0"/>
              </a:rPr>
              <a:t>пшениц</a:t>
            </a:r>
            <a:r>
              <a:rPr lang="ru-RU" sz="1600" dirty="0" smtClean="0">
                <a:latin typeface="Comic Sans MS" pitchFamily="66" charset="0"/>
              </a:rPr>
              <a:t>. Она мягкая, белого цвета с легким желтоватым оттенком; выход — от 30 до 72% (в зависимости от способа помола); зольность — 0,75%; содержание сырой клейковины — 30%. Эту муку широко используют в хлебопекарной, кондитерской промышленности, а также для реализации населению. 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Текст 2"/>
          <p:cNvSpPr>
            <a:spLocks noGrp="1"/>
          </p:cNvSpPr>
          <p:nvPr>
            <p:ph type="body" idx="1"/>
          </p:nvPr>
        </p:nvSpPr>
        <p:spPr>
          <a:xfrm>
            <a:off x="2286000" y="571500"/>
            <a:ext cx="6172200" cy="5810250"/>
          </a:xfrm>
        </p:spPr>
        <p:txBody>
          <a:bodyPr/>
          <a:lstStyle/>
          <a:p>
            <a:r>
              <a:rPr lang="ru-RU" smtClean="0"/>
              <a:t>Муку 2-го сорта вырабатывают из мягких пшениц. Частицы ее неоднородны по крупности; цвет белый с желтовато-сероватым оттенком; выход муки — до 85%; зольность — 1,25%; содержание клейковины не менее 25%. Ее используют для приготовления хлеба. </a:t>
            </a:r>
          </a:p>
          <a:p>
            <a:r>
              <a:rPr lang="ru-RU" smtClean="0"/>
              <a:t>Муку обойную получают из мягких пшениц при обойном односортном помоле без отсева отрубей, поэтому выход муки высокий — 96%; частицы муки неоднородны по крупности; цвет серовато белый; зольность — до 2%; содержание клейковины — 20%.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1358077457_slayd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84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Comic Sans MS" pitchFamily="66" charset="0"/>
              </a:rPr>
              <a:t>Крупа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7650" name="Содержимое 5" descr="zerno_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928938"/>
            <a:ext cx="3995738" cy="3197225"/>
          </a:xfrm>
        </p:spPr>
      </p:pic>
      <p:sp>
        <p:nvSpPr>
          <p:cNvPr id="27651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785813"/>
            <a:ext cx="7758113" cy="1443037"/>
          </a:xfrm>
        </p:spPr>
        <p:txBody>
          <a:bodyPr/>
          <a:lstStyle/>
          <a:p>
            <a:r>
              <a:rPr lang="ru-RU" sz="1400" smtClean="0">
                <a:latin typeface="Comic Sans MS" pitchFamily="66" charset="0"/>
              </a:rPr>
              <a:t>Крупа — это целое или дробленое зерно, полностью или частично освобожденное от оболочек, алейронового слоя и зародыша. Крупа обладает высокой пищевой ценностью. Основной составной частью всех видов крупы являются углеводы(60-80%), белковые вещества(В среднем 12%), жиры 1-2%. Больше всего полноценного белка в крупах из бобовых. По содержанию незаменимых аминокислот ценными являются также крупы из гречихи, риса, овса.</a:t>
            </a:r>
          </a:p>
        </p:txBody>
      </p:sp>
      <p:pic>
        <p:nvPicPr>
          <p:cNvPr id="27652" name="Содержимое 8" descr="ravitie_melkoy_motoriki_ruk_u_dete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71975" y="2571750"/>
            <a:ext cx="3657600" cy="31432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 flipV="1">
            <a:off x="285750" y="357188"/>
            <a:ext cx="1714500" cy="1428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Крупы  из проса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00438" y="1428750"/>
            <a:ext cx="4857750" cy="4500563"/>
          </a:xfrm>
        </p:spPr>
        <p:txBody>
          <a:bodyPr>
            <a:normAutofit/>
          </a:bodyPr>
          <a:lstStyle/>
          <a:p>
            <a:pPr fontAlgn="auto">
              <a:buFont typeface="Wingdings"/>
              <a:buNone/>
              <a:defRPr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Крупы из проса- пшено шлифованное- это ядро проса, освобожденное от цветочных пленок и частично от плодовых, семенных оболочек и зародыша.</a:t>
            </a:r>
          </a:p>
          <a:p>
            <a:pPr fontAlgn="auto">
              <a:buFont typeface="Wingdings"/>
              <a:buNone/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 качеству его делят на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высший, 1, 2, 3й сорта.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 зависимости от сорта цвет пшена светло- или ярко- желтый, консистенция от мучнистой до стекловидной. Пшено стекловидное с крупным ядром ярко- желтого цвета считается лучшим.</a:t>
            </a:r>
          </a:p>
          <a:p>
            <a:pPr fontAlgn="auto">
              <a:buFont typeface="Wingdings"/>
              <a:buNone/>
              <a:defRPr/>
            </a:pPr>
            <a:endParaRPr lang="ru-RU" dirty="0" smtClean="0"/>
          </a:p>
          <a:p>
            <a:pPr fontAlgn="auto">
              <a:buFont typeface="Wingdings"/>
              <a:buNone/>
              <a:defRPr/>
            </a:pPr>
            <a:endParaRPr lang="ru-RU" dirty="0" smtClean="0"/>
          </a:p>
          <a:p>
            <a:pPr fontAlgn="auto">
              <a:buFont typeface="Wingdings"/>
              <a:buNone/>
              <a:defRPr/>
            </a:pPr>
            <a:endParaRPr lang="ru-RU" dirty="0" smtClean="0"/>
          </a:p>
          <a:p>
            <a:pPr fontAlgn="auto">
              <a:buFont typeface="Wingdings"/>
              <a:buNone/>
              <a:defRPr/>
            </a:pPr>
            <a:endParaRPr lang="ru-RU" dirty="0" smtClean="0"/>
          </a:p>
          <a:p>
            <a:pPr fontAlgn="auto">
              <a:buFont typeface="Wingdings"/>
              <a:buNone/>
              <a:defRPr/>
            </a:pPr>
            <a:endParaRPr lang="ru-RU" dirty="0"/>
          </a:p>
        </p:txBody>
      </p:sp>
      <p:pic>
        <p:nvPicPr>
          <p:cNvPr id="28675" name="Содержимое 4" descr="75267902_PR201007211516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2500313"/>
            <a:ext cx="3286125" cy="34988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57188"/>
            <a:ext cx="6172200" cy="1214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Крупа из гречихи.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72200" cy="40957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Крупа из гречихи – ядрица и продел. 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Ядрица- это целые ядра не пропаренной гречихи,  отделенные от плодовых оболочек, кремового цвета.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Продел- это расколотые ядра не пропаренной  и пропаренной гречихи. Продел на сорта не делят.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Крупа из овса. Из овса вырабатывают овсяные крупы.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428625"/>
            <a:ext cx="6172200" cy="59531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Толокно</a:t>
            </a:r>
            <a:r>
              <a:rPr lang="ru-RU" sz="2400" dirty="0" smtClean="0">
                <a:latin typeface="Comic Sans MS" pitchFamily="66" charset="0"/>
              </a:rPr>
              <a:t>- это тонко измельченные в муку ядра овса, предварительно замоченного, пропаренного и высушенного.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sz="24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Крупа из риса</a:t>
            </a:r>
            <a:r>
              <a:rPr lang="ru-RU" sz="2400" dirty="0" smtClean="0">
                <a:latin typeface="Comic Sans MS" pitchFamily="66" charset="0"/>
              </a:rPr>
              <a:t>. По способу обработки рис может быть  шлифованный и дробленный.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sz="24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Крупа из пшеницы</a:t>
            </a:r>
            <a:r>
              <a:rPr lang="ru-RU" sz="2400" dirty="0" smtClean="0">
                <a:latin typeface="Comic Sans MS" pitchFamily="66" charset="0"/>
              </a:rPr>
              <a:t>. Из пшеницы вырабатывают манную крупу, шлифованные крупы.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sz="24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Крупа из ячменя- </a:t>
            </a:r>
            <a:r>
              <a:rPr lang="ru-RU" sz="2400" dirty="0" smtClean="0">
                <a:latin typeface="Comic Sans MS" pitchFamily="66" charset="0"/>
              </a:rPr>
              <a:t>перловая и ячневая. 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214313"/>
            <a:ext cx="7451725" cy="428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Требования к качеству круп.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71500"/>
            <a:ext cx="6172200" cy="58102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/>
              <a:t>Качество круп определяется: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 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По цвету</a:t>
            </a:r>
            <a:r>
              <a:rPr lang="ru-RU" sz="2400" dirty="0" smtClean="0"/>
              <a:t>( изменение цвета крупы- признак ухудшения ее качества и начала порчи)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По вкусу и запаху </a:t>
            </a:r>
            <a:r>
              <a:rPr lang="ru-RU" sz="2400" dirty="0" smtClean="0"/>
              <a:t>, которые должны быть свойственными данному виду крупы, без посторонних запахов и привкусов( появление затхлого или плесневелого запаха, кислый и горький привкус, указывают на ее несвежесть и порчу) Только овсяная крупа имеет специфический слабый привкус горечи.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Влажность</a:t>
            </a:r>
            <a:r>
              <a:rPr lang="ru-RU" sz="2400" dirty="0" smtClean="0"/>
              <a:t> круп должна быть 10-14%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467600" cy="2857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зерномучные товары:  </a:t>
            </a:r>
            <a:br>
              <a:rPr lang="ru-RU" dirty="0" smtClean="0"/>
            </a:br>
            <a:r>
              <a:rPr lang="ru-RU" sz="1600" dirty="0" smtClean="0"/>
              <a:t>1)</a:t>
            </a:r>
            <a:r>
              <a:rPr lang="ru-RU" dirty="0" smtClean="0"/>
              <a:t> </a:t>
            </a:r>
            <a:r>
              <a:rPr lang="ru-RU" sz="1400" b="1" dirty="0" smtClean="0">
                <a:latin typeface="Comic Sans MS" pitchFamily="66" charset="0"/>
              </a:rPr>
              <a:t>зерно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2)  </a:t>
            </a:r>
            <a:r>
              <a:rPr lang="ru-RU" sz="1600" b="1" dirty="0" smtClean="0">
                <a:latin typeface="Comic Sans MS" pitchFamily="66" charset="0"/>
              </a:rPr>
              <a:t>мука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3)  </a:t>
            </a:r>
            <a:r>
              <a:rPr lang="ru-RU" sz="1400" b="1" dirty="0" smtClean="0">
                <a:latin typeface="Comic Sans MS" pitchFamily="66" charset="0"/>
              </a:rPr>
              <a:t>крупа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4) </a:t>
            </a:r>
            <a:r>
              <a:rPr lang="ru-RU" sz="1400" b="1" dirty="0" smtClean="0">
                <a:latin typeface="Comic Sans MS" pitchFamily="66" charset="0"/>
              </a:rPr>
              <a:t>макаронные изделия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5) </a:t>
            </a:r>
            <a:r>
              <a:rPr lang="ru-RU" sz="1400" b="1" dirty="0" smtClean="0">
                <a:latin typeface="Comic Sans MS" pitchFamily="66" charset="0"/>
              </a:rPr>
              <a:t>хлебобулочные изделия</a:t>
            </a:r>
            <a:br>
              <a:rPr lang="ru-RU" sz="1400" b="1" dirty="0" smtClean="0">
                <a:latin typeface="Comic Sans MS" pitchFamily="66" charset="0"/>
              </a:rPr>
            </a:br>
            <a:r>
              <a:rPr lang="ru-RU" sz="1400" b="1" dirty="0" smtClean="0">
                <a:latin typeface="Comic Sans MS" pitchFamily="66" charset="0"/>
              </a:rPr>
              <a:t/>
            </a:r>
            <a:br>
              <a:rPr lang="ru-RU" sz="1400" b="1" dirty="0" smtClean="0">
                <a:latin typeface="Comic Sans MS" pitchFamily="66" charset="0"/>
              </a:rPr>
            </a:br>
            <a:r>
              <a:rPr lang="ru-RU" sz="1400" dirty="0" smtClean="0"/>
              <a:t> </a:t>
            </a:r>
            <a:r>
              <a:rPr lang="ru-RU" sz="1800" dirty="0" smtClean="0"/>
              <a:t>характеризуются высоким содержанием углеводов;</a:t>
            </a:r>
            <a:endParaRPr lang="ru-RU" sz="1800" b="1" dirty="0">
              <a:latin typeface="Comic Sans MS" pitchFamily="66" charset="0"/>
            </a:endParaRPr>
          </a:p>
        </p:txBody>
      </p:sp>
      <p:pic>
        <p:nvPicPr>
          <p:cNvPr id="14338" name="Содержимое 4" descr="1-solenoe-testo-master-kla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3357563"/>
            <a:ext cx="3433762" cy="2574925"/>
          </a:xfrm>
        </p:spPr>
      </p:pic>
      <p:pic>
        <p:nvPicPr>
          <p:cNvPr id="14339" name="Содержимое 5" descr="84735582_MSR0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3154363"/>
            <a:ext cx="3641725" cy="291782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6" descr="i00733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643313"/>
            <a:ext cx="7615238" cy="3000375"/>
          </a:xfrm>
        </p:spPr>
      </p:pic>
      <p:sp>
        <p:nvSpPr>
          <p:cNvPr id="32770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214313"/>
            <a:ext cx="8043863" cy="3286125"/>
          </a:xfrm>
        </p:spPr>
        <p:txBody>
          <a:bodyPr/>
          <a:lstStyle/>
          <a:p>
            <a:r>
              <a:rPr lang="ru-RU" sz="1400" smtClean="0"/>
              <a:t>Основным показателем, по которому крупы делят на сорта, является содержание в них доброкачественного ядра, которое указывает на количество полноценной крупы в данной партии и степень ее чистоты. Таким образом, чем выше качество крупы, тем больше процент доброкачественного ядра. Нормируется сорная и минеральная примеси. Не допускается зараженность круп амбарными вредителями( клещем и огневкой)</a:t>
            </a:r>
          </a:p>
          <a:p>
            <a:r>
              <a:rPr lang="ru-RU" sz="1400" smtClean="0"/>
              <a:t>При хранение круп может происходить их прогоркание , плесневение, они могут приобретать затхлый, гнилостный запах, горький вкус, а также снижение пищевой ценности.  </a:t>
            </a:r>
          </a:p>
          <a:p>
            <a:r>
              <a:rPr lang="ru-RU" sz="1400" smtClean="0"/>
              <a:t>Хранят крупу при температуре не выше 18С и относить влажности воздуха 65- 70%.</a:t>
            </a:r>
          </a:p>
          <a:p>
            <a:r>
              <a:rPr lang="ru-RU" sz="1400" smtClean="0"/>
              <a:t>Срок хранения до года( а овсяные- не более 4 месяцев).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Содержимое 3" descr="1358077041_slayd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Содержимое 3" descr="1358076977_slayd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Содержимое 3" descr="1358077072_slayd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Содержимое 3" descr="1358077021_slayd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49213" y="0"/>
            <a:ext cx="9193213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Содержимое 3" descr="1358077006_slayd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36513"/>
            <a:ext cx="9193213" cy="689451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Содержимое 3" descr="1358076989_slayd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Содержимое 3" descr="1358077056_slayd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07950"/>
            <a:ext cx="9144000" cy="69659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Содержимое 3" descr="1358077024_slayd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Содержимое 7" descr="1358077074_slayd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07950"/>
            <a:ext cx="9144000" cy="6965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543800" cy="773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Comic Sans MS" pitchFamily="66" charset="0"/>
                <a:cs typeface="Gautami" pitchFamily="2"/>
              </a:rPr>
              <a:t>Зерно</a:t>
            </a:r>
            <a:endParaRPr lang="ru-RU" dirty="0">
              <a:latin typeface="Comic Sans MS" pitchFamily="66" charset="0"/>
              <a:cs typeface="Gautami" pitchFamily="2"/>
            </a:endParaRPr>
          </a:p>
        </p:txBody>
      </p:sp>
      <p:pic>
        <p:nvPicPr>
          <p:cNvPr id="15362" name="Содержимое 6" descr="Whea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3338513"/>
            <a:ext cx="3571875" cy="3090862"/>
          </a:xfrm>
        </p:spPr>
      </p:pic>
      <p:pic>
        <p:nvPicPr>
          <p:cNvPr id="15363" name="Содержимое 7" descr="A08-3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00513" y="3448050"/>
            <a:ext cx="3900487" cy="2800350"/>
          </a:xfrm>
        </p:spPr>
      </p:pic>
      <p:sp>
        <p:nvSpPr>
          <p:cNvPr id="15364" name="Текст 4"/>
          <p:cNvSpPr>
            <a:spLocks noGrp="1"/>
          </p:cNvSpPr>
          <p:nvPr>
            <p:ph type="body" sz="quarter" idx="1"/>
          </p:nvPr>
        </p:nvSpPr>
        <p:spPr>
          <a:xfrm>
            <a:off x="214313" y="1071563"/>
            <a:ext cx="8501062" cy="2143125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sz="1600" smtClean="0">
                <a:latin typeface="Comic Sans MS" pitchFamily="66" charset="0"/>
              </a:rPr>
              <a:t>Зерно является важнейшим продуктом сельскохозяйственного  производства.</a:t>
            </a:r>
          </a:p>
          <a:p>
            <a:r>
              <a:rPr lang="ru-RU" sz="1600" smtClean="0">
                <a:latin typeface="Comic Sans MS" pitchFamily="66" charset="0"/>
              </a:rPr>
              <a:t>Зерновые культуры делятся на: 1) </a:t>
            </a:r>
            <a:r>
              <a:rPr lang="ru-RU" sz="1800" b="0" smtClean="0">
                <a:latin typeface="Comic Sans MS" pitchFamily="66" charset="0"/>
              </a:rPr>
              <a:t>злаковые</a:t>
            </a:r>
            <a:r>
              <a:rPr lang="ru-RU" sz="1600" smtClean="0">
                <a:latin typeface="Comic Sans MS" pitchFamily="66" charset="0"/>
              </a:rPr>
              <a:t> (пшеница, рожь, овес, рис, кукуруза, просо, сорго).  </a:t>
            </a:r>
          </a:p>
          <a:p>
            <a:r>
              <a:rPr lang="ru-RU" sz="1600" smtClean="0">
                <a:latin typeface="Comic Sans MS" pitchFamily="66" charset="0"/>
              </a:rPr>
              <a:t>2)</a:t>
            </a:r>
            <a:r>
              <a:rPr lang="ru-RU" sz="1800" b="0" smtClean="0">
                <a:latin typeface="Comic Sans MS" pitchFamily="66" charset="0"/>
              </a:rPr>
              <a:t> гречишные </a:t>
            </a:r>
            <a:r>
              <a:rPr lang="ru-RU" sz="1800" smtClean="0">
                <a:latin typeface="Comic Sans MS" pitchFamily="66" charset="0"/>
              </a:rPr>
              <a:t>(</a:t>
            </a:r>
            <a:r>
              <a:rPr lang="ru-RU" sz="1400" smtClean="0">
                <a:latin typeface="Comic Sans MS" pitchFamily="66" charset="0"/>
              </a:rPr>
              <a:t>гречиха).   </a:t>
            </a:r>
          </a:p>
          <a:p>
            <a:r>
              <a:rPr lang="ru-RU" sz="1600" smtClean="0">
                <a:latin typeface="Comic Sans MS" pitchFamily="66" charset="0"/>
              </a:rPr>
              <a:t>3) </a:t>
            </a:r>
            <a:r>
              <a:rPr lang="ru-RU" sz="1800" b="0" smtClean="0">
                <a:latin typeface="Comic Sans MS" pitchFamily="66" charset="0"/>
              </a:rPr>
              <a:t>бобовые  </a:t>
            </a:r>
            <a:r>
              <a:rPr lang="ru-RU" sz="1400" smtClean="0">
                <a:latin typeface="Comic Sans MS" pitchFamily="66" charset="0"/>
              </a:rPr>
              <a:t>(бобы, горох, фасоль, соя, чечевица и другие).</a:t>
            </a:r>
          </a:p>
          <a:p>
            <a:endParaRPr lang="ru-RU" sz="1600" smtClean="0">
              <a:latin typeface="Comic Sans MS" pitchFamily="66" charset="0"/>
            </a:endParaRPr>
          </a:p>
          <a:p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024856" y="3107532"/>
            <a:ext cx="6308725" cy="6429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Состав зерна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43625" y="214313"/>
            <a:ext cx="2571750" cy="5500687"/>
          </a:xfrm>
        </p:spPr>
        <p:txBody>
          <a:bodyPr>
            <a:normAutofit/>
          </a:bodyPr>
          <a:lstStyle/>
          <a:p>
            <a:pPr fontAlgn="auto">
              <a:buFont typeface="Wingdings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1,2,3 – плодовые оболочки;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4,5,6 – семенные оболочки;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– алейроновый слой;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 – слои клеток плодовой оболочки пшеницы с поверхности;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 – эндосперм;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 – щиток;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 –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почечка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 – осевая часть зародыша;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– корешок;</a:t>
            </a:r>
          </a:p>
          <a:p>
            <a:pPr fontAlgn="auto">
              <a:buFont typeface="Wingdings"/>
              <a:buNone/>
              <a:defRPr/>
            </a:pPr>
            <a:endParaRPr lang="ru-RU" dirty="0"/>
          </a:p>
        </p:txBody>
      </p:sp>
      <p:pic>
        <p:nvPicPr>
          <p:cNvPr id="16387" name="Содержимое 4" descr="zerno_4_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7513" y="1143000"/>
            <a:ext cx="4054475" cy="53578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4293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700" b="1" cap="none" smtClean="0">
                <a:latin typeface="Comic Sans MS" pitchFamily="66" charset="0"/>
              </a:rPr>
              <a:t/>
            </a:r>
            <a:br>
              <a:rPr lang="ru-RU" sz="2700" b="1" cap="none" smtClean="0">
                <a:latin typeface="Comic Sans MS" pitchFamily="66" charset="0"/>
              </a:rPr>
            </a:br>
            <a:r>
              <a:rPr lang="ru-RU" sz="2700" b="1" cap="none" smtClean="0">
                <a:latin typeface="Comic Sans MS" pitchFamily="66" charset="0"/>
              </a:rPr>
              <a:t/>
            </a:r>
            <a:br>
              <a:rPr lang="ru-RU" sz="2700" b="1" cap="none" smtClean="0">
                <a:latin typeface="Comic Sans MS" pitchFamily="66" charset="0"/>
              </a:rPr>
            </a:br>
            <a:r>
              <a:rPr lang="ru-RU" sz="2700" b="1" cap="none" smtClean="0">
                <a:latin typeface="Comic Sans MS" pitchFamily="66" charset="0"/>
              </a:rPr>
              <a:t/>
            </a:r>
            <a:br>
              <a:rPr lang="ru-RU" sz="2700" b="1" cap="none" smtClean="0">
                <a:latin typeface="Comic Sans MS" pitchFamily="66" charset="0"/>
              </a:rPr>
            </a:br>
            <a:r>
              <a:rPr lang="ru-RU" sz="2700" b="1" cap="none" smtClean="0">
                <a:latin typeface="Comic Sans MS" pitchFamily="66" charset="0"/>
              </a:rPr>
              <a:t/>
            </a:r>
            <a:br>
              <a:rPr lang="ru-RU" sz="2700" b="1" cap="none" smtClean="0">
                <a:latin typeface="Comic Sans MS" pitchFamily="66" charset="0"/>
              </a:rPr>
            </a:br>
            <a:r>
              <a:rPr lang="ru-RU" sz="2700" b="1" cap="none" smtClean="0">
                <a:latin typeface="Comic Sans MS" pitchFamily="66" charset="0"/>
              </a:rPr>
              <a:t>ОЦЕНКА КАЧЕСТВА ЗЕРНА</a:t>
            </a:r>
            <a:r>
              <a:rPr lang="ru-RU" sz="2700" cap="none" smtClean="0"/>
              <a:t/>
            </a:r>
            <a:br>
              <a:rPr lang="ru-RU" sz="2700" cap="none" smtClean="0"/>
            </a:br>
            <a:r>
              <a:rPr lang="ru-RU" sz="2700" cap="none" smtClean="0"/>
              <a:t>    </a:t>
            </a:r>
            <a:r>
              <a:rPr lang="ru-RU" sz="1400" cap="none" smtClean="0">
                <a:latin typeface="Comic Sans MS" pitchFamily="66" charset="0"/>
              </a:rPr>
              <a:t>ПРИ ОЦЕНКЕ КАЧЕСТВА ЗЕРНА ОБРАЩАЮТ ВНИМАНИЕ </a:t>
            </a:r>
            <a:br>
              <a:rPr lang="ru-RU" sz="1400" cap="none" smtClean="0">
                <a:latin typeface="Comic Sans MS" pitchFamily="66" charset="0"/>
              </a:rPr>
            </a:br>
            <a:r>
              <a:rPr lang="ru-RU" sz="2700" cap="none" smtClean="0"/>
              <a:t/>
            </a:r>
            <a:br>
              <a:rPr lang="ru-RU" sz="2700" cap="none" smtClean="0"/>
            </a:br>
            <a:r>
              <a:rPr lang="ru-RU" sz="2900" cap="none" smtClean="0">
                <a:latin typeface="Comic Sans MS" pitchFamily="66" charset="0"/>
              </a:rPr>
              <a:t> -</a:t>
            </a:r>
            <a:r>
              <a:rPr lang="ru-RU" sz="1800" b="1" cap="none" smtClean="0">
                <a:latin typeface="Comic Sans MS" pitchFamily="66" charset="0"/>
              </a:rPr>
              <a:t>ЦВЕТ</a:t>
            </a:r>
            <a:br>
              <a:rPr lang="ru-RU" sz="1800" b="1" cap="none" smtClean="0">
                <a:latin typeface="Comic Sans MS" pitchFamily="66" charset="0"/>
              </a:rPr>
            </a:br>
            <a:r>
              <a:rPr lang="ru-RU" sz="1800" b="1" cap="none" smtClean="0">
                <a:latin typeface="Comic Sans MS" pitchFamily="66" charset="0"/>
              </a:rPr>
              <a:t> -ЗАПАХ </a:t>
            </a:r>
            <a:r>
              <a:rPr lang="en-US" sz="1800" b="1" cap="none" smtClean="0">
                <a:latin typeface="Comic Sans MS" pitchFamily="66" charset="0"/>
              </a:rPr>
              <a:t/>
            </a:r>
            <a:br>
              <a:rPr lang="en-US" sz="1800" b="1" cap="none" smtClean="0">
                <a:latin typeface="Comic Sans MS" pitchFamily="66" charset="0"/>
              </a:rPr>
            </a:br>
            <a:r>
              <a:rPr lang="ru-RU" sz="1800" cap="none" smtClean="0">
                <a:latin typeface="Comic Sans MS" pitchFamily="66" charset="0"/>
              </a:rPr>
              <a:t> </a:t>
            </a:r>
            <a:r>
              <a:rPr lang="ru-RU" sz="1800" b="1" cap="none" smtClean="0">
                <a:latin typeface="Comic Sans MS" pitchFamily="66" charset="0"/>
              </a:rPr>
              <a:t>-ВКУС </a:t>
            </a:r>
            <a:r>
              <a:rPr lang="ru-RU" sz="2700" cap="none" smtClean="0"/>
              <a:t/>
            </a:r>
            <a:br>
              <a:rPr lang="ru-RU" sz="2700" cap="none" smtClean="0"/>
            </a:br>
            <a:r>
              <a:rPr lang="ru-RU" sz="2700" cap="none" smtClean="0"/>
              <a:t/>
            </a:r>
            <a:br>
              <a:rPr lang="ru-RU" sz="2700" cap="none" smtClean="0"/>
            </a:br>
            <a:r>
              <a:rPr lang="ru-RU" sz="2700" cap="none" smtClean="0"/>
              <a:t> -</a:t>
            </a:r>
            <a:r>
              <a:rPr lang="ru-RU" sz="2000" b="1" cap="none" smtClean="0">
                <a:latin typeface="Comic Sans MS" pitchFamily="66" charset="0"/>
              </a:rPr>
              <a:t>ВЛАЖНОСТЬ</a:t>
            </a:r>
            <a:r>
              <a:rPr lang="ru-RU" sz="2000" cap="none" smtClean="0"/>
              <a:t/>
            </a:r>
            <a:br>
              <a:rPr lang="ru-RU" sz="2000" cap="none" smtClean="0"/>
            </a:br>
            <a:r>
              <a:rPr lang="ru-RU" sz="2000" cap="none" smtClean="0"/>
              <a:t>  -</a:t>
            </a:r>
            <a:r>
              <a:rPr lang="ru-RU" sz="2000" b="1" cap="none" smtClean="0">
                <a:latin typeface="Comic Sans MS" pitchFamily="66" charset="0"/>
              </a:rPr>
              <a:t>СОРНУЮ, ЗЕРНОВУЮ ПРИМЕСИ</a:t>
            </a:r>
            <a:r>
              <a:rPr lang="ru-RU" sz="2000" cap="none" smtClean="0"/>
              <a:t/>
            </a:r>
            <a:br>
              <a:rPr lang="ru-RU" sz="2000" cap="none" smtClean="0"/>
            </a:br>
            <a:r>
              <a:rPr lang="ru-RU" sz="2000" cap="none" smtClean="0"/>
              <a:t>  -</a:t>
            </a:r>
            <a:r>
              <a:rPr lang="ru-RU" sz="2000" b="1" cap="none" smtClean="0">
                <a:latin typeface="Comic Sans MS" pitchFamily="66" charset="0"/>
              </a:rPr>
              <a:t>ЗАРАЖЕННОСТЬ АМБАРНЫМИ ВРЕДИТЕЛЯМИ</a:t>
            </a:r>
            <a:br>
              <a:rPr lang="ru-RU" sz="2000" b="1" cap="none" smtClean="0">
                <a:latin typeface="Comic Sans MS" pitchFamily="66" charset="0"/>
              </a:rPr>
            </a:br>
            <a:r>
              <a:rPr lang="ru-RU" sz="2000" b="1" cap="none" smtClean="0">
                <a:latin typeface="Comic Sans MS" pitchFamily="66" charset="0"/>
              </a:rPr>
              <a:t> -ДРУГИЕ ПОКАЗАТЕЛИ, КОТОРЫЕ ОЦЕНИВАЮТ   ЛАБОРАТОРНЫМИ МЕТОДАМИ   </a:t>
            </a:r>
            <a:r>
              <a:rPr lang="ru-RU" sz="2700" cap="none" smtClean="0"/>
              <a:t/>
            </a:r>
            <a:br>
              <a:rPr lang="ru-RU" sz="2700" cap="none" smtClean="0"/>
            </a:br>
            <a:r>
              <a:rPr lang="ru-RU" sz="2700" cap="none" smtClean="0"/>
              <a:t/>
            </a:r>
            <a:br>
              <a:rPr lang="ru-RU" sz="2700" cap="none" smtClean="0"/>
            </a:br>
            <a:r>
              <a:rPr lang="ru-RU" sz="2700" cap="none" smtClean="0"/>
              <a:t/>
            </a:r>
            <a:br>
              <a:rPr lang="ru-RU" sz="2700" cap="none" smtClean="0"/>
            </a:br>
            <a:r>
              <a:rPr lang="ru-RU" sz="2700" cap="none" smtClean="0"/>
              <a:t/>
            </a:r>
            <a:br>
              <a:rPr lang="ru-RU" sz="2700" cap="none" smtClean="0"/>
            </a:br>
            <a:r>
              <a:rPr lang="ru-RU" sz="2700" cap="none" smtClean="0"/>
              <a:t/>
            </a:r>
            <a:br>
              <a:rPr lang="ru-RU" sz="2700" cap="none" smtClean="0"/>
            </a:br>
            <a:endParaRPr lang="ru-RU" sz="2700" cap="none" smtClean="0"/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7740650" y="2276475"/>
            <a:ext cx="714375" cy="85725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071563"/>
            <a:ext cx="6172200" cy="1428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Comic Sans MS" pitchFamily="66" charset="0"/>
              </a:rPr>
              <a:t>Срок хранения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2286000" y="2643188"/>
            <a:ext cx="6172200" cy="3738562"/>
          </a:xfrm>
        </p:spPr>
        <p:txBody>
          <a:bodyPr/>
          <a:lstStyle/>
          <a:p>
            <a:r>
              <a:rPr lang="ru-RU" sz="3200" smtClean="0">
                <a:latin typeface="Arial Black" pitchFamily="34" charset="0"/>
              </a:rPr>
              <a:t>Срок хранения зерна зависит от качества, условий хранения и составляет 5—15 лет. Целесообразно обновлять запасы его через 3— 5 лет.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543800" cy="647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мука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58" name="Содержимое 6" descr="942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57438"/>
            <a:ext cx="7186613" cy="4286250"/>
          </a:xfrm>
        </p:spPr>
      </p:pic>
      <p:sp>
        <p:nvSpPr>
          <p:cNvPr id="19459" name="Текст 4"/>
          <p:cNvSpPr>
            <a:spLocks noGrp="1"/>
          </p:cNvSpPr>
          <p:nvPr>
            <p:ph type="body" sz="quarter" idx="1"/>
          </p:nvPr>
        </p:nvSpPr>
        <p:spPr>
          <a:xfrm>
            <a:off x="395288" y="1196975"/>
            <a:ext cx="8034337" cy="1031875"/>
          </a:xfrm>
        </p:spPr>
        <p:txBody>
          <a:bodyPr/>
          <a:lstStyle/>
          <a:p>
            <a:r>
              <a:rPr lang="ru-RU" smtClean="0"/>
              <a:t>Мука — порошкообразный продукт, полученный при</a:t>
            </a:r>
          </a:p>
          <a:p>
            <a:r>
              <a:rPr lang="ru-RU" smtClean="0"/>
              <a:t>измельчении зерен хлебных злаков (ржи, пшеницы и др.).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8725" cy="457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/>
              <a:t> 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Разновидности   муки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2"/>
          </p:nvPr>
        </p:nvSpPr>
        <p:spPr>
          <a:xfrm>
            <a:off x="3500438" y="274638"/>
            <a:ext cx="2357437" cy="4983162"/>
          </a:xfrm>
        </p:spPr>
        <p:txBody>
          <a:bodyPr/>
          <a:lstStyle/>
          <a:p>
            <a:r>
              <a:rPr lang="ru-RU" sz="2000" b="1" smtClean="0">
                <a:latin typeface="Comic Sans MS" pitchFamily="66" charset="0"/>
              </a:rPr>
              <a:t>-пшеничная</a:t>
            </a:r>
          </a:p>
          <a:p>
            <a:r>
              <a:rPr lang="ru-RU" sz="2000" b="1" smtClean="0">
                <a:latin typeface="Comic Sans MS" pitchFamily="66" charset="0"/>
              </a:rPr>
              <a:t>-ржаная</a:t>
            </a:r>
          </a:p>
          <a:p>
            <a:r>
              <a:rPr lang="ru-RU" sz="2000" b="1" smtClean="0">
                <a:latin typeface="Comic Sans MS" pitchFamily="66" charset="0"/>
              </a:rPr>
              <a:t> -кукурузная</a:t>
            </a:r>
          </a:p>
          <a:p>
            <a:r>
              <a:rPr lang="ru-RU" sz="2000" b="1" smtClean="0">
                <a:latin typeface="Comic Sans MS" pitchFamily="66" charset="0"/>
              </a:rPr>
              <a:t>- соевая</a:t>
            </a:r>
          </a:p>
          <a:p>
            <a:r>
              <a:rPr lang="ru-RU" sz="2000" b="1" smtClean="0">
                <a:latin typeface="Comic Sans MS" pitchFamily="66" charset="0"/>
              </a:rPr>
              <a:t> -гороховая </a:t>
            </a:r>
          </a:p>
          <a:p>
            <a:r>
              <a:rPr lang="ru-RU" sz="2000" b="1" smtClean="0">
                <a:latin typeface="Comic Sans MS" pitchFamily="66" charset="0"/>
              </a:rPr>
              <a:t>-гречневая</a:t>
            </a:r>
          </a:p>
          <a:p>
            <a:r>
              <a:rPr lang="ru-RU" sz="2000" b="1" smtClean="0">
                <a:latin typeface="Comic Sans MS" pitchFamily="66" charset="0"/>
              </a:rPr>
              <a:t>-рисовая </a:t>
            </a:r>
          </a:p>
          <a:p>
            <a:r>
              <a:rPr lang="ru-RU" sz="2000" b="1" smtClean="0">
                <a:latin typeface="Comic Sans MS" pitchFamily="66" charset="0"/>
              </a:rPr>
              <a:t>-овсяная</a:t>
            </a:r>
          </a:p>
        </p:txBody>
      </p:sp>
      <p:pic>
        <p:nvPicPr>
          <p:cNvPr id="20483" name="Содержимое 4" descr="1-kuplyu-muk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214563"/>
            <a:ext cx="3286125" cy="44291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1358077442_slayd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385</TotalTime>
  <Words>750</Words>
  <Application>Microsoft Office PowerPoint</Application>
  <PresentationFormat>Экран (4:3)</PresentationFormat>
  <Paragraphs>78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Зерномучные товары</vt:lpstr>
      <vt:lpstr> зерномучные товары:   1) зерно 2)  мука 3)  крупа 4) макаронные изделия  5) хлебобулочные изделия   характеризуются высоким содержанием углеводов;</vt:lpstr>
      <vt:lpstr>Зерно</vt:lpstr>
      <vt:lpstr>Состав зерна</vt:lpstr>
      <vt:lpstr>    ОЦЕНКА КАЧЕСТВА ЗЕРНА     ПРИ ОЦЕНКЕ КАЧЕСТВА ЗЕРНА ОБРАЩАЮТ ВНИМАНИЕ    -ЦВЕТ  -ЗАПАХ   -ВКУС    -ВЛАЖНОСТЬ   -СОРНУЮ, ЗЕРНОВУЮ ПРИМЕСИ   -ЗАРАЖЕННОСТЬ АМБАРНЫМИ ВРЕДИТЕЛЯМИ  -ДРУГИЕ ПОКАЗАТЕЛИ, КОТОРЫЕ ОЦЕНИВАЮТ   ЛАБОРАТОРНЫМИ МЕТОДАМИ        </vt:lpstr>
      <vt:lpstr>Срок хранения</vt:lpstr>
      <vt:lpstr>мука</vt:lpstr>
      <vt:lpstr> Разновидности   муки</vt:lpstr>
      <vt:lpstr>Слайд 9</vt:lpstr>
      <vt:lpstr>Пшеничная    мука</vt:lpstr>
      <vt:lpstr>Ржаная мука</vt:lpstr>
      <vt:lpstr>Пшеничная мука</vt:lpstr>
      <vt:lpstr>Слайд 13</vt:lpstr>
      <vt:lpstr>Слайд 14</vt:lpstr>
      <vt:lpstr>Крупа</vt:lpstr>
      <vt:lpstr>Крупы  из проса</vt:lpstr>
      <vt:lpstr>Крупа из гречихи.</vt:lpstr>
      <vt:lpstr>Слайд 18</vt:lpstr>
      <vt:lpstr>Требования к качеству круп.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Зерномучные товары</dc:title>
  <cp:lastModifiedBy>user</cp:lastModifiedBy>
  <cp:revision>43</cp:revision>
  <dcterms:modified xsi:type="dcterms:W3CDTF">2015-10-19T09:15:26Z</dcterms:modified>
</cp:coreProperties>
</file>