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7" r:id="rId2"/>
    <p:sldId id="288" r:id="rId3"/>
    <p:sldId id="289" r:id="rId4"/>
    <p:sldId id="290" r:id="rId5"/>
    <p:sldId id="291" r:id="rId6"/>
    <p:sldId id="301" r:id="rId7"/>
    <p:sldId id="295" r:id="rId8"/>
    <p:sldId id="297" r:id="rId9"/>
    <p:sldId id="302" r:id="rId10"/>
    <p:sldId id="303" r:id="rId11"/>
    <p:sldId id="305" r:id="rId12"/>
    <p:sldId id="306" r:id="rId13"/>
    <p:sldId id="310" r:id="rId14"/>
    <p:sldId id="307" r:id="rId15"/>
    <p:sldId id="308" r:id="rId16"/>
    <p:sldId id="313" r:id="rId17"/>
    <p:sldId id="314" r:id="rId18"/>
    <p:sldId id="315" r:id="rId19"/>
    <p:sldId id="316" r:id="rId20"/>
    <p:sldId id="317" r:id="rId21"/>
    <p:sldId id="318" r:id="rId22"/>
    <p:sldId id="321" r:id="rId23"/>
    <p:sldId id="322" r:id="rId24"/>
    <p:sldId id="31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B0304"/>
    <a:srgbClr val="FFFFFF"/>
    <a:srgbClr val="FFFEFF"/>
    <a:srgbClr val="FEFF99"/>
    <a:srgbClr val="D3BA68"/>
    <a:srgbClr val="1F1F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38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32425-2337-40DB-8191-BE48E313A29C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980D2-ABDD-4F1E-B507-2A9B0BB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20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FD1BAD5C-DA4D-4304-B6BC-09C1815C95E2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F42CA3D-97C9-4450-BFDE-0A7E1088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AD5C-DA4D-4304-B6BC-09C1815C95E2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A3D-97C9-4450-BFDE-0A7E1088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AD5C-DA4D-4304-B6BC-09C1815C95E2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A3D-97C9-4450-BFDE-0A7E1088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AD5C-DA4D-4304-B6BC-09C1815C95E2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A3D-97C9-4450-BFDE-0A7E1088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AD5C-DA4D-4304-B6BC-09C1815C95E2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A3D-97C9-4450-BFDE-0A7E1088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AD5C-DA4D-4304-B6BC-09C1815C95E2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A3D-97C9-4450-BFDE-0A7E1088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1BAD5C-DA4D-4304-B6BC-09C1815C95E2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42CA3D-97C9-4450-BFDE-0A7E10888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FD1BAD5C-DA4D-4304-B6BC-09C1815C95E2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5F42CA3D-97C9-4450-BFDE-0A7E1088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AD5C-DA4D-4304-B6BC-09C1815C95E2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A3D-97C9-4450-BFDE-0A7E1088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AD5C-DA4D-4304-B6BC-09C1815C95E2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A3D-97C9-4450-BFDE-0A7E1088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AD5C-DA4D-4304-B6BC-09C1815C95E2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A3D-97C9-4450-BFDE-0A7E1088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1BAD5C-DA4D-4304-B6BC-09C1815C95E2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F42CA3D-97C9-4450-BFDE-0A7E10888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E49248-45C3-4A38-A318-C2ACB3907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698" y="0"/>
            <a:ext cx="9440034" cy="17556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Тема: «Дискретное </a:t>
            </a:r>
            <a:r>
              <a:rPr lang="ru-RU" b="1" dirty="0"/>
              <a:t>представление </a:t>
            </a:r>
            <a:r>
              <a:rPr lang="ru-RU" b="1" dirty="0" smtClean="0"/>
              <a:t>информации»</a:t>
            </a:r>
            <a:endParaRPr lang="ru-RU" b="1" i="1" dirty="0"/>
          </a:p>
        </p:txBody>
      </p:sp>
      <p:pic>
        <p:nvPicPr>
          <p:cNvPr id="1030" name="Picture 6" descr="http://1urf03cpv6m3s9zjpbgah01g.wpengine.netdna-cdn.com/wp-content/uploads/sites/74/2015/11/ITProfessionalCourses.png">
            <a:extLst>
              <a:ext uri="{FF2B5EF4-FFF2-40B4-BE49-F238E27FC236}">
                <a16:creationId xmlns:a16="http://schemas.microsoft.com/office/drawing/2014/main" xmlns="" id="{F2725926-83B9-40D3-9829-137C2486B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17" y="3515209"/>
            <a:ext cx="5255677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088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E29FC1A-6D40-4B7B-85F7-B9DA8CB9029D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1771586" cy="102412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Векторное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Векторные рисунки формируются из графических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примитивов.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5A465C1-BC7D-42E7-BFFB-025215123632}"/>
              </a:ext>
            </a:extLst>
          </p:cNvPr>
          <p:cNvSpPr txBox="1">
            <a:spLocks/>
          </p:cNvSpPr>
          <p:nvPr/>
        </p:nvSpPr>
        <p:spPr>
          <a:xfrm>
            <a:off x="3079531" y="4593021"/>
            <a:ext cx="8786648" cy="205461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примитива задаются: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Вид(точка, прямая, кривая, окружность и т.д.)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опорных точек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заливки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толщины и стиль линии контура.</a:t>
            </a:r>
          </a:p>
          <a:p>
            <a:pPr algn="just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двумерные и трехмерные координаты. 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8A757FD-C02B-4C20-B9E7-53F65C411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55" y="2265308"/>
            <a:ext cx="3611179" cy="21280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10B35E-E0C7-4E61-B2BE-81255C994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402" y="2265308"/>
            <a:ext cx="3486150" cy="21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45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E29FC1A-6D40-4B7B-85F7-B9DA8CB9029D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1771586" cy="60959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Растровое кодирование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5A465C1-BC7D-42E7-BFFB-025215123632}"/>
              </a:ext>
            </a:extLst>
          </p:cNvPr>
          <p:cNvSpPr txBox="1">
            <a:spLocks/>
          </p:cNvSpPr>
          <p:nvPr/>
        </p:nvSpPr>
        <p:spPr>
          <a:xfrm>
            <a:off x="609599" y="4293476"/>
            <a:ext cx="5423338" cy="81980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 Дискретизация</a:t>
            </a:r>
          </a:p>
          <a:p>
            <a:pPr algn="just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Разбивка на пиксели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DC8A2E3-2976-4A1E-A5EA-78CE799A312A}"/>
              </a:ext>
            </a:extLst>
          </p:cNvPr>
          <p:cNvSpPr txBox="1">
            <a:spLocks/>
          </p:cNvSpPr>
          <p:nvPr/>
        </p:nvSpPr>
        <p:spPr>
          <a:xfrm>
            <a:off x="6537435" y="4293475"/>
            <a:ext cx="5423338" cy="81980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2. Для каждого пикселя определяется цвет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D5AE9F8B-C078-4163-BA79-68F163910B1C}"/>
              </a:ext>
            </a:extLst>
          </p:cNvPr>
          <p:cNvSpPr/>
          <p:nvPr/>
        </p:nvSpPr>
        <p:spPr>
          <a:xfrm>
            <a:off x="1933903" y="5318236"/>
            <a:ext cx="7788165" cy="1313793"/>
          </a:xfrm>
          <a:prstGeom prst="roundRect">
            <a:avLst/>
          </a:prstGeom>
          <a:solidFill>
            <a:srgbClr val="FE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Пиксель</a:t>
            </a:r>
            <a:r>
              <a:rPr lang="ru-RU" sz="2400" dirty="0">
                <a:solidFill>
                  <a:schemeClr val="tx1"/>
                </a:solidFill>
              </a:rPr>
              <a:t> – это наименьший элемент рисунка, для которого можно независимо установить цвет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F3B6C8A-7259-4281-B33E-210837361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80" y="1224455"/>
            <a:ext cx="2724356" cy="28640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4260BC7-860F-4672-B256-ABB7AE6A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830" y="1224456"/>
            <a:ext cx="2749502" cy="286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09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E29FC1A-6D40-4B7B-85F7-B9DA8CB9029D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1771586" cy="53644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растрового изображения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5A465C1-BC7D-42E7-BFFB-025215123632}"/>
              </a:ext>
            </a:extLst>
          </p:cNvPr>
          <p:cNvSpPr txBox="1">
            <a:spLocks/>
          </p:cNvSpPr>
          <p:nvPr/>
        </p:nvSpPr>
        <p:spPr>
          <a:xfrm>
            <a:off x="0" y="755904"/>
            <a:ext cx="11771586" cy="14617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Разрешающая способность: количество точек на единицу длины изображения 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78A4E91-0330-481D-9CBB-1F28191B6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48" y="2592113"/>
            <a:ext cx="10102936" cy="320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68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5A465C1-BC7D-42E7-BFFB-025215123632}"/>
              </a:ext>
            </a:extLst>
          </p:cNvPr>
          <p:cNvSpPr txBox="1">
            <a:spLocks/>
          </p:cNvSpPr>
          <p:nvPr/>
        </p:nvSpPr>
        <p:spPr>
          <a:xfrm>
            <a:off x="0" y="147145"/>
            <a:ext cx="12192000" cy="248632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растрового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</a:t>
            </a:r>
          </a:p>
          <a:p>
            <a:pPr algn="just"/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изображения могут иметь </a:t>
            </a:r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различную глубину </a:t>
            </a:r>
            <a:r>
              <a:rPr lang="ru-R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цвета, которая задается количеством </a:t>
            </a:r>
            <a:r>
              <a:rPr lang="ru-RU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битов, используемых </a:t>
            </a:r>
            <a:r>
              <a:rPr lang="ru-R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кодирования цвета точки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75376AD-7E84-41A9-AA85-0CFB50100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711" y="2726980"/>
            <a:ext cx="8331581" cy="38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71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5A465C1-BC7D-42E7-BFFB-02521512363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28015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представления цвета используются две обратных друг другу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цветовые модели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CMYK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RGB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54339526-1862-4E55-BDF1-D38BE99DC271}"/>
              </a:ext>
            </a:extLst>
          </p:cNvPr>
          <p:cNvSpPr/>
          <p:nvPr/>
        </p:nvSpPr>
        <p:spPr>
          <a:xfrm>
            <a:off x="1933903" y="5517931"/>
            <a:ext cx="7788165" cy="1114098"/>
          </a:xfrm>
          <a:prstGeom prst="roundRect">
            <a:avLst/>
          </a:prstGeom>
          <a:solidFill>
            <a:srgbClr val="FE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Цветовая модель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представление цвета в виде совокупности чисел</a:t>
            </a:r>
          </a:p>
        </p:txBody>
      </p:sp>
      <p:pic>
        <p:nvPicPr>
          <p:cNvPr id="11266" name="Picture 2" descr="http://trolleybus42.ru/d/427657/d/1208656021_7.jpg">
            <a:extLst>
              <a:ext uri="{FF2B5EF4-FFF2-40B4-BE49-F238E27FC236}">
                <a16:creationId xmlns:a16="http://schemas.microsoft.com/office/drawing/2014/main" xmlns="" id="{63F9AF7F-BA92-4B4A-A21C-45FFBEFF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2611" y="2469932"/>
            <a:ext cx="4790747" cy="278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753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5A465C1-BC7D-42E7-BFFB-02521512363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29209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3600" b="1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RGB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в телевизорах, мониторах, проекторах, сканерах, цифровых фотоаппаратах.  Основные цвета в этой модели: красный (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зеленый (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синий(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7410" name="Picture 2" descr="http://photo-monster.ru/forum/u_uploads/52/2354/maxi/RGB.jpg">
            <a:extLst>
              <a:ext uri="{FF2B5EF4-FFF2-40B4-BE49-F238E27FC236}">
                <a16:creationId xmlns:a16="http://schemas.microsoft.com/office/drawing/2014/main" xmlns="" id="{8B910DE8-B466-4BC7-BF21-E95649F7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8827" y="2787868"/>
            <a:ext cx="3660228" cy="366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593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5A465C1-BC7D-42E7-BFFB-02521512363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7056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звуковой информации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2EC178C-7180-44B9-86D6-7F9404732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77" y="1593303"/>
            <a:ext cx="10651998" cy="21694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C7AE2E0-8FC7-4250-BFA2-814E3B7497AE}"/>
              </a:ext>
            </a:extLst>
          </p:cNvPr>
          <p:cNvSpPr/>
          <p:nvPr/>
        </p:nvSpPr>
        <p:spPr>
          <a:xfrm>
            <a:off x="2249539" y="4406527"/>
            <a:ext cx="9052036" cy="1447761"/>
          </a:xfrm>
          <a:prstGeom prst="roundRect">
            <a:avLst/>
          </a:prstGeom>
          <a:solidFill>
            <a:srgbClr val="FE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Дискретизация</a:t>
            </a:r>
            <a:r>
              <a:rPr lang="ru-RU" sz="2400" dirty="0">
                <a:solidFill>
                  <a:schemeClr val="tx1"/>
                </a:solidFill>
              </a:rPr>
              <a:t> – это разделение пространства или времени на фиксированные по размеру области или отрезки.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1895184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5A465C1-BC7D-42E7-BFFB-025215123632}"/>
              </a:ext>
            </a:extLst>
          </p:cNvPr>
          <p:cNvSpPr txBox="1">
            <a:spLocks/>
          </p:cNvSpPr>
          <p:nvPr/>
        </p:nvSpPr>
        <p:spPr>
          <a:xfrm>
            <a:off x="289032" y="147145"/>
            <a:ext cx="4493175" cy="90388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Аналоговая форма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B9DB2DC-AFCF-42D7-A9BA-1951AAA43747}"/>
              </a:ext>
            </a:extLst>
          </p:cNvPr>
          <p:cNvSpPr txBox="1">
            <a:spLocks/>
          </p:cNvSpPr>
          <p:nvPr/>
        </p:nvSpPr>
        <p:spPr>
          <a:xfrm>
            <a:off x="6963102" y="5304603"/>
            <a:ext cx="4493175" cy="90388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форма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ADD665-D78D-4290-BAB5-A1B60591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" y="1402080"/>
            <a:ext cx="4649248" cy="47681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263435-195F-475A-8754-689ADAE6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406" y="694944"/>
            <a:ext cx="5083252" cy="470719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99A85F4-B47C-4922-9401-2CB0CE2ACCED}"/>
              </a:ext>
            </a:extLst>
          </p:cNvPr>
          <p:cNvCxnSpPr>
            <a:cxnSpLocks/>
          </p:cNvCxnSpPr>
          <p:nvPr/>
        </p:nvCxnSpPr>
        <p:spPr>
          <a:xfrm>
            <a:off x="5654566" y="599089"/>
            <a:ext cx="0" cy="57386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249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5A465C1-BC7D-42E7-BFFB-02521512363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824138" cy="63398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B9DB2DC-AFCF-42D7-A9BA-1951AAA43747}"/>
              </a:ext>
            </a:extLst>
          </p:cNvPr>
          <p:cNvSpPr txBox="1">
            <a:spLocks/>
          </p:cNvSpPr>
          <p:nvPr/>
        </p:nvSpPr>
        <p:spPr>
          <a:xfrm>
            <a:off x="4939442" y="398551"/>
            <a:ext cx="6957848" cy="33002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кодирования звука с использованием ПК лежит процесс преобразования колебаний воздуха в колебания электрического тока и последующая дискретизация аналогового электрического сигнала.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7DC46F3-A43A-4024-9C27-7CB2DF78F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9" b="17256"/>
          <a:stretch/>
        </p:blipFill>
        <p:spPr>
          <a:xfrm>
            <a:off x="504634" y="1305232"/>
            <a:ext cx="3741546" cy="3161664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68976523-CED3-49CE-A8FA-F708D34987EC}"/>
              </a:ext>
            </a:extLst>
          </p:cNvPr>
          <p:cNvSpPr/>
          <p:nvPr/>
        </p:nvSpPr>
        <p:spPr>
          <a:xfrm>
            <a:off x="1069953" y="4986699"/>
            <a:ext cx="9768735" cy="1447761"/>
          </a:xfrm>
          <a:prstGeom prst="roundRect">
            <a:avLst/>
          </a:prstGeom>
          <a:solidFill>
            <a:srgbClr val="FE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Аналоговый сигнал</a:t>
            </a:r>
            <a:r>
              <a:rPr lang="ru-RU" sz="2400" dirty="0">
                <a:solidFill>
                  <a:schemeClr val="tx1"/>
                </a:solidFill>
              </a:rPr>
              <a:t> – сигнал данных, у которого каждый из представляющих параметров описывается функцией времени и непрерывным множеством возможных значений.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602715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6866CC4-DAFE-47F3-A6A3-83A292144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46" t="58019" r="125"/>
          <a:stretch/>
        </p:blipFill>
        <p:spPr>
          <a:xfrm>
            <a:off x="4235669" y="4641584"/>
            <a:ext cx="2381431" cy="2137588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5A465C1-BC7D-42E7-BFFB-02521512363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535106" cy="62179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карта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EB6141B-C336-48A3-B960-3855DE9E3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647" y="1865586"/>
            <a:ext cx="4612260" cy="382051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C1E7B0EB-C8A0-4F64-AD22-88EAAE564A4A}"/>
              </a:ext>
            </a:extLst>
          </p:cNvPr>
          <p:cNvSpPr txBox="1">
            <a:spLocks/>
          </p:cNvSpPr>
          <p:nvPr/>
        </p:nvSpPr>
        <p:spPr>
          <a:xfrm>
            <a:off x="1831338" y="998481"/>
            <a:ext cx="4477584" cy="143303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Операцию записи звука осуществляет аналого-цифровой преобразователь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(АЦП)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D16650B-779C-4FC0-91E8-648A35303410}"/>
              </a:ext>
            </a:extLst>
          </p:cNvPr>
          <p:cNvSpPr txBox="1">
            <a:spLocks/>
          </p:cNvSpPr>
          <p:nvPr/>
        </p:nvSpPr>
        <p:spPr>
          <a:xfrm>
            <a:off x="-41864" y="5221106"/>
            <a:ext cx="4477584" cy="143303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Операцию вывода звука осуществляет цифро-аналоговый преобразователь (ЦАП)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03811D6-7142-471C-A42E-5C62EBF8B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1" t="26100" r="33613" b="30335"/>
          <a:stretch/>
        </p:blipFill>
        <p:spPr>
          <a:xfrm>
            <a:off x="1559068" y="2498927"/>
            <a:ext cx="3170587" cy="272218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1BD6278-DF48-4EE8-8C5B-7FF31A4888F2}"/>
              </a:ext>
            </a:extLst>
          </p:cNvPr>
          <p:cNvSpPr/>
          <p:nvPr/>
        </p:nvSpPr>
        <p:spPr>
          <a:xfrm>
            <a:off x="1831338" y="2542234"/>
            <a:ext cx="548725" cy="1022040"/>
          </a:xfrm>
          <a:prstGeom prst="rect">
            <a:avLst/>
          </a:prstGeom>
          <a:solidFill>
            <a:srgbClr val="FFFEFF"/>
          </a:solidFill>
          <a:ln>
            <a:solidFill>
              <a:srgbClr val="FF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67F388-0D26-4A7F-9C32-D8987F602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8" r="70266" b="58001"/>
          <a:stretch/>
        </p:blipFill>
        <p:spPr>
          <a:xfrm>
            <a:off x="289032" y="1008992"/>
            <a:ext cx="1542306" cy="204426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7CDE93E-0D69-4D25-8DC6-DB61378840B0}"/>
              </a:ext>
            </a:extLst>
          </p:cNvPr>
          <p:cNvSpPr/>
          <p:nvPr/>
        </p:nvSpPr>
        <p:spPr>
          <a:xfrm>
            <a:off x="5749160" y="4645572"/>
            <a:ext cx="861848" cy="6831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xmlns="" id="{571235B5-3540-4539-9172-57BFFF3D5ABF}"/>
              </a:ext>
            </a:extLst>
          </p:cNvPr>
          <p:cNvSpPr/>
          <p:nvPr/>
        </p:nvSpPr>
        <p:spPr>
          <a:xfrm rot="18715599">
            <a:off x="4456030" y="4567554"/>
            <a:ext cx="378372" cy="1141391"/>
          </a:xfrm>
          <a:prstGeom prst="downArrow">
            <a:avLst/>
          </a:prstGeom>
          <a:solidFill>
            <a:srgbClr val="FB03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D58A5BDB-969C-4567-98C1-3EB1EA99D984}"/>
              </a:ext>
            </a:extLst>
          </p:cNvPr>
          <p:cNvSpPr/>
          <p:nvPr/>
        </p:nvSpPr>
        <p:spPr>
          <a:xfrm rot="18715599">
            <a:off x="1219238" y="2061681"/>
            <a:ext cx="418755" cy="1006218"/>
          </a:xfrm>
          <a:prstGeom prst="downArrow">
            <a:avLst/>
          </a:prstGeom>
          <a:solidFill>
            <a:srgbClr val="FB03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603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E29FC1A-6D40-4B7B-85F7-B9DA8CB902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8966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5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3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данных используется физический процесс, который можно описать математической формулой и называется он сигналом. </a:t>
            </a:r>
            <a:r>
              <a:rPr lang="ru-RU" sz="35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Сигнал</a:t>
            </a:r>
            <a:r>
              <a:rPr lang="ru-RU" sz="35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изменяющийся во времени физический процесс. Сигналы могут порождать в физических телах изменения свойств. Это явление называется </a:t>
            </a:r>
            <a:r>
              <a:rPr lang="ru-RU" sz="35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регистрацией сигналов</a:t>
            </a:r>
            <a:r>
              <a:rPr lang="ru-RU" sz="35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Сигналы, зарегистрированные на материальном носителе, называются </a:t>
            </a:r>
            <a:r>
              <a:rPr lang="ru-RU" sz="35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</a:t>
            </a:r>
            <a:r>
              <a:rPr lang="ru-RU" sz="35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5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120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F6258B75-3252-4F93-BFC9-91588E613A1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5823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преобразовании звуковой информации в цифровую ее подвергают 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дискретизации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квантованию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EDCD709-8E09-4DB5-8A18-8DB857CC2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89" b="3739"/>
          <a:stretch/>
        </p:blipFill>
        <p:spPr>
          <a:xfrm>
            <a:off x="1265773" y="2921875"/>
            <a:ext cx="9707747" cy="31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6227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F6258B75-3252-4F93-BFC9-91588E613A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58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6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Дискретизация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замерах величины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 аналогового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 огромное множество раз в секунду.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6275FF-BC08-44CD-B489-995D0DAE5793}"/>
              </a:ext>
            </a:extLst>
          </p:cNvPr>
          <p:cNvSpPr txBox="1">
            <a:spLocks/>
          </p:cNvSpPr>
          <p:nvPr/>
        </p:nvSpPr>
        <p:spPr>
          <a:xfrm>
            <a:off x="0" y="4939860"/>
            <a:ext cx="12191999" cy="191814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Привидение в соответствие уровня сигнала определенной величине диапазона и есть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квантование.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6E2919-3765-4F39-9F9B-771B5E61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00" y="2004112"/>
            <a:ext cx="7567448" cy="35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13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5A465C1-BC7D-42E7-BFFB-02521512363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7055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видеоинформации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3B0A609-9D67-433D-A92C-CA404E365992}"/>
              </a:ext>
            </a:extLst>
          </p:cNvPr>
          <p:cNvSpPr txBox="1">
            <a:spLocks/>
          </p:cNvSpPr>
          <p:nvPr/>
        </p:nvSpPr>
        <p:spPr>
          <a:xfrm>
            <a:off x="0" y="146304"/>
            <a:ext cx="12192000" cy="256032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компьютер все чаще используется для работы с видеоинформацией.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Простейшей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работой является просмотр кинофильмов и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видеоклипов.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setvetzit.ru/wp-content/uploads/2017/02/14-1.jpg">
            <a:extLst>
              <a:ext uri="{FF2B5EF4-FFF2-40B4-BE49-F238E27FC236}">
                <a16:creationId xmlns:a16="http://schemas.microsoft.com/office/drawing/2014/main" xmlns="" id="{3C08E271-47D0-4FA0-8DAD-265E9E264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290" y="4292845"/>
            <a:ext cx="6096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9838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3B0A609-9D67-433D-A92C-CA404E3659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6700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фильм 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сочетание звуковой и графической информации. Кроме того, для создания на экране эффекта движения используется дискретная по своей сути технология быстрой смены статических картинок. </a:t>
            </a:r>
          </a:p>
        </p:txBody>
      </p:sp>
      <p:pic>
        <p:nvPicPr>
          <p:cNvPr id="18438" name="Picture 6" descr="http://img.pix.uz/u5945f124185.jpg">
            <a:extLst>
              <a:ext uri="{FF2B5EF4-FFF2-40B4-BE49-F238E27FC236}">
                <a16:creationId xmlns:a16="http://schemas.microsoft.com/office/drawing/2014/main" xmlns="" id="{F4FBB569-2225-4670-835B-41B610E8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799" y="4248701"/>
            <a:ext cx="8079829" cy="208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398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xn----itbb0ahnfp7a.xn--p1ai/wp-content/uploads/2013/10/remont-kompjuterov-i-noutbukov.png">
            <a:extLst>
              <a:ext uri="{FF2B5EF4-FFF2-40B4-BE49-F238E27FC236}">
                <a16:creationId xmlns:a16="http://schemas.microsoft.com/office/drawing/2014/main" xmlns="" id="{7ACF3F1C-EBBF-4AF5-B882-31D9B86C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718" y="2551791"/>
            <a:ext cx="8049207" cy="41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D0DA76B-70E0-4834-984C-026D2BF1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98603"/>
            <a:ext cx="12192000" cy="1236637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>
                <a:latin typeface="+mn-lt"/>
              </a:rPr>
              <a:t>Спасибо за </a:t>
            </a:r>
            <a:r>
              <a:rPr lang="ru-RU" sz="5400" i="1" dirty="0" smtClean="0">
                <a:latin typeface="+mn-lt"/>
              </a:rPr>
              <a:t>внимание)</a:t>
            </a:r>
            <a:endParaRPr lang="ru-RU" sz="5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7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E29FC1A-6D40-4B7B-85F7-B9DA8CB9029D}"/>
              </a:ext>
            </a:extLst>
          </p:cNvPr>
          <p:cNvSpPr txBox="1">
            <a:spLocks/>
          </p:cNvSpPr>
          <p:nvPr/>
        </p:nvSpPr>
        <p:spPr>
          <a:xfrm>
            <a:off x="0" y="-219456"/>
            <a:ext cx="12192000" cy="141427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игналы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по способу их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представления,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аналоговые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дискретные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70830625-3A60-46EA-ACC0-4D9B1CD23944}"/>
              </a:ext>
            </a:extLst>
          </p:cNvPr>
          <p:cNvSpPr/>
          <p:nvPr/>
        </p:nvSpPr>
        <p:spPr>
          <a:xfrm>
            <a:off x="3331779" y="2207173"/>
            <a:ext cx="5801710" cy="10930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Информация</a:t>
            </a:r>
            <a:r>
              <a:rPr lang="ru-RU" dirty="0"/>
              <a:t>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56B8C37-636D-454C-8E8F-B4DCD317B480}"/>
              </a:ext>
            </a:extLst>
          </p:cNvPr>
          <p:cNvSpPr/>
          <p:nvPr/>
        </p:nvSpPr>
        <p:spPr>
          <a:xfrm>
            <a:off x="255000" y="3510455"/>
            <a:ext cx="5452117" cy="10930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Аналоговая-непрерывная </a:t>
            </a:r>
            <a:r>
              <a:rPr lang="ru-RU" dirty="0"/>
              <a:t>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3DCC0A9C-A2F4-4A6C-A706-2DFA7003CA20}"/>
              </a:ext>
            </a:extLst>
          </p:cNvPr>
          <p:cNvSpPr/>
          <p:nvPr/>
        </p:nvSpPr>
        <p:spPr>
          <a:xfrm>
            <a:off x="6190594" y="3510455"/>
            <a:ext cx="5749158" cy="10930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Дискретная-цифровая </a:t>
            </a:r>
            <a:endParaRPr lang="ru-RU" sz="1600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117A00DB-AE47-47B8-90D6-3327FB07542A}"/>
              </a:ext>
            </a:extLst>
          </p:cNvPr>
          <p:cNvSpPr/>
          <p:nvPr/>
        </p:nvSpPr>
        <p:spPr>
          <a:xfrm>
            <a:off x="254999" y="5339230"/>
            <a:ext cx="5452118" cy="10930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Воспринимается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человеком </a:t>
            </a:r>
            <a:endParaRPr lang="ru-RU" sz="12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18E87D0-17CD-4290-BB68-8479334EF9DA}"/>
              </a:ext>
            </a:extLst>
          </p:cNvPr>
          <p:cNvSpPr/>
          <p:nvPr/>
        </p:nvSpPr>
        <p:spPr>
          <a:xfrm>
            <a:off x="6190595" y="5339230"/>
            <a:ext cx="5749156" cy="10930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Воспринимается вычислительной техникой </a:t>
            </a:r>
            <a:endParaRPr lang="ru-RU" sz="1200" dirty="0"/>
          </a:p>
        </p:txBody>
      </p:sp>
      <p:sp>
        <p:nvSpPr>
          <p:cNvPr id="12" name="Стрелка: изогнутая вверх 11">
            <a:extLst>
              <a:ext uri="{FF2B5EF4-FFF2-40B4-BE49-F238E27FC236}">
                <a16:creationId xmlns:a16="http://schemas.microsoft.com/office/drawing/2014/main" xmlns="" id="{E2EA1138-8456-4374-AE7E-0547F63FE902}"/>
              </a:ext>
            </a:extLst>
          </p:cNvPr>
          <p:cNvSpPr/>
          <p:nvPr/>
        </p:nvSpPr>
        <p:spPr>
          <a:xfrm flipV="1">
            <a:off x="9192705" y="2669614"/>
            <a:ext cx="939267" cy="462456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Стрелка: изогнутая вверх 12">
            <a:extLst>
              <a:ext uri="{FF2B5EF4-FFF2-40B4-BE49-F238E27FC236}">
                <a16:creationId xmlns:a16="http://schemas.microsoft.com/office/drawing/2014/main" xmlns="" id="{F7BCF92B-BA93-4E97-B790-F80A6363BD69}"/>
              </a:ext>
            </a:extLst>
          </p:cNvPr>
          <p:cNvSpPr/>
          <p:nvPr/>
        </p:nvSpPr>
        <p:spPr>
          <a:xfrm flipH="1" flipV="1">
            <a:off x="2312275" y="2701183"/>
            <a:ext cx="960287" cy="462456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xmlns="" id="{8957DBAC-3279-43F3-A631-E19EDAA0803E}"/>
              </a:ext>
            </a:extLst>
          </p:cNvPr>
          <p:cNvSpPr/>
          <p:nvPr/>
        </p:nvSpPr>
        <p:spPr>
          <a:xfrm>
            <a:off x="2312275" y="4698124"/>
            <a:ext cx="241739" cy="54651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0E7584AB-7CF6-4C17-8C7C-227715260DE7}"/>
              </a:ext>
            </a:extLst>
          </p:cNvPr>
          <p:cNvSpPr/>
          <p:nvPr/>
        </p:nvSpPr>
        <p:spPr>
          <a:xfrm>
            <a:off x="9890233" y="4719132"/>
            <a:ext cx="241739" cy="54651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35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E29FC1A-6D40-4B7B-85F7-B9DA8CB902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845159" cy="183151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Примером 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аналогового и дискретного представления информации можно привести наклонную плоскость и лестницу. </a:t>
            </a:r>
            <a:endParaRPr lang="ru-RU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B6E866-3CA1-49E6-9638-299B6D196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34" y="3060192"/>
            <a:ext cx="11182491" cy="35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92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E29FC1A-6D40-4B7B-85F7-B9DA8CB9029D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1845158" cy="3730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Аналоговая 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характеризуется плавным изменением ее параметров. 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Дискретная 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базируется на ряде фиксированных уровней представления заданных параметров, взятых в определенные промежутки времени.</a:t>
            </a:r>
            <a:endParaRPr lang="ru-RU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55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E29FC1A-6D40-4B7B-85F7-B9DA8CB9029D}"/>
              </a:ext>
            </a:extLst>
          </p:cNvPr>
          <p:cNvSpPr txBox="1">
            <a:spLocks/>
          </p:cNvSpPr>
          <p:nvPr/>
        </p:nvSpPr>
        <p:spPr>
          <a:xfrm>
            <a:off x="430628" y="268171"/>
            <a:ext cx="3951890" cy="246451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аналоговой информации: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Скрипка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D5C127D-3E55-4B90-8F6C-5C45EFA9FBCF}"/>
              </a:ext>
            </a:extLst>
          </p:cNvPr>
          <p:cNvSpPr txBox="1">
            <a:spLocks/>
          </p:cNvSpPr>
          <p:nvPr/>
        </p:nvSpPr>
        <p:spPr>
          <a:xfrm>
            <a:off x="7683062" y="3058510"/>
            <a:ext cx="3951890" cy="333178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цифровой информации: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 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Проигрыватель компакт-дисков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48FD1F9-2055-4849-9FA4-9CBA96A91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383" y="605849"/>
            <a:ext cx="2877967" cy="22424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3EF67A-2956-4BBE-9B77-D785AB181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83" y="3878315"/>
            <a:ext cx="2820346" cy="2175643"/>
          </a:xfrm>
          <a:prstGeom prst="rect">
            <a:avLst/>
          </a:prstGeom>
        </p:spPr>
      </p:pic>
      <p:pic>
        <p:nvPicPr>
          <p:cNvPr id="4098" name="Picture 2" descr="http://55muzrepetitor.ru/images/skripka.jpg">
            <a:extLst>
              <a:ext uri="{FF2B5EF4-FFF2-40B4-BE49-F238E27FC236}">
                <a16:creationId xmlns:a16="http://schemas.microsoft.com/office/drawing/2014/main" xmlns="" id="{2872E1D6-203D-4C0F-AA6D-D7431279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179" y="625795"/>
            <a:ext cx="1760484" cy="132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c.rtvservice.lt/images/RTV_SERVICE/sony_970.jpg">
            <a:extLst>
              <a:ext uri="{FF2B5EF4-FFF2-40B4-BE49-F238E27FC236}">
                <a16:creationId xmlns:a16="http://schemas.microsoft.com/office/drawing/2014/main" xmlns="" id="{FF65620E-1260-4494-95C7-BEA160497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656" y="605849"/>
            <a:ext cx="1703792" cy="14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gshop.by/upload/iblock/c0b/c0bbc180b857d29db910e1e907bcfc27.jpg">
            <a:extLst>
              <a:ext uri="{FF2B5EF4-FFF2-40B4-BE49-F238E27FC236}">
                <a16:creationId xmlns:a16="http://schemas.microsoft.com/office/drawing/2014/main" xmlns="" id="{CF197261-A282-4DAB-B8FA-642493DA1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7516" y="2321636"/>
            <a:ext cx="1780354" cy="133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technocity.ru/upload/iblock/12d/z0000089044.jpg">
            <a:extLst>
              <a:ext uri="{FF2B5EF4-FFF2-40B4-BE49-F238E27FC236}">
                <a16:creationId xmlns:a16="http://schemas.microsoft.com/office/drawing/2014/main" xmlns="" id="{B95CF04C-96E9-442C-BA13-DD76CFEB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6068" y="3878315"/>
            <a:ext cx="1375705" cy="12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grafika.cz/userdata/articles/15879/canon_pixma_pro100print.jpg">
            <a:extLst>
              <a:ext uri="{FF2B5EF4-FFF2-40B4-BE49-F238E27FC236}">
                <a16:creationId xmlns:a16="http://schemas.microsoft.com/office/drawing/2014/main" xmlns="" id="{2950C695-C382-4DD9-994B-D8EF04917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379" y="5342045"/>
            <a:ext cx="2354317" cy="123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pb-music.ru/upload/iblock/082/0824f3ad73a0d1044e59137e32b7040c.jpg">
            <a:extLst>
              <a:ext uri="{FF2B5EF4-FFF2-40B4-BE49-F238E27FC236}">
                <a16:creationId xmlns:a16="http://schemas.microsoft.com/office/drawing/2014/main" xmlns="" id="{16E7D2D5-3ABD-41FB-9FB6-436218F6C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5" y="3878315"/>
            <a:ext cx="2492907" cy="12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332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E29FC1A-6D40-4B7B-85F7-B9DA8CB9029D}"/>
              </a:ext>
            </a:extLst>
          </p:cNvPr>
          <p:cNvSpPr txBox="1">
            <a:spLocks/>
          </p:cNvSpPr>
          <p:nvPr/>
        </p:nvSpPr>
        <p:spPr>
          <a:xfrm>
            <a:off x="0" y="-755904"/>
            <a:ext cx="12192000" cy="4572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</a:t>
            </a:r>
            <a:r>
              <a:rPr lang="ru-RU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графической и 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информации </a:t>
            </a:r>
            <a:r>
              <a:rPr lang="ru-RU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аналоговой формы 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дискретную </a:t>
            </a:r>
            <a:r>
              <a:rPr lang="ru-RU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путем </a:t>
            </a:r>
            <a:r>
              <a:rPr lang="ru-RU" sz="2800" b="1" i="1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дискретизации</a:t>
            </a:r>
            <a:r>
              <a:rPr lang="ru-RU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т.е. разбиения 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графического изображения </a:t>
            </a:r>
            <a:r>
              <a:rPr lang="ru-RU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(аналогового</a:t>
            </a:r>
            <a:r>
              <a:rPr lang="ru-RU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звукового сигнала 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отдельные </a:t>
            </a:r>
            <a:r>
              <a:rPr lang="ru-RU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дискретизации 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</a:t>
            </a:r>
            <a:r>
              <a:rPr lang="ru-RU" sz="2800" b="1" i="1" u="sng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т.е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присвоение каждому 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элементу конкретного 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в форме кода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разным 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цветам присвоить номер или </a:t>
            </a: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музыку записать нотами)</a:t>
            </a:r>
          </a:p>
          <a:p>
            <a:pPr algn="just"/>
            <a:endParaRPr lang="ru-RU" sz="3600" b="1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37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E29FC1A-6D40-4B7B-85F7-B9DA8CB902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10870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ru-RU" sz="3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Дискретизация</a:t>
            </a:r>
            <a:r>
              <a:rPr lang="ru-RU" sz="3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преобразование непрерывных изображений и звука в </a:t>
            </a:r>
            <a:r>
              <a:rPr lang="ru-RU" sz="3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дискретных </a:t>
            </a:r>
            <a:r>
              <a:rPr lang="ru-RU" sz="3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значений, каждому </a:t>
            </a:r>
            <a:r>
              <a:rPr lang="ru-RU" sz="3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 </a:t>
            </a:r>
            <a:r>
              <a:rPr lang="ru-RU" sz="3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присваивается значение кода</a:t>
            </a:r>
            <a:r>
              <a:rPr lang="ru-RU" sz="3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Создавать и хранить </a:t>
            </a:r>
            <a:r>
              <a:rPr lang="ru-RU" sz="3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объекты </a:t>
            </a:r>
            <a:r>
              <a:rPr lang="ru-RU" sz="3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компьютере можно </a:t>
            </a:r>
            <a:r>
              <a:rPr lang="ru-RU" sz="3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способами </a:t>
            </a:r>
            <a:r>
              <a:rPr lang="ru-RU" sz="3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как растровое или </a:t>
            </a:r>
            <a:r>
              <a:rPr lang="ru-RU" sz="3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векторное </a:t>
            </a:r>
            <a:r>
              <a:rPr lang="ru-RU" sz="3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изображение. </a:t>
            </a:r>
            <a:r>
              <a:rPr lang="ru-RU" sz="3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типа изображений используется свой способ кодирования.</a:t>
            </a:r>
          </a:p>
          <a:p>
            <a:endParaRPr lang="ru-RU" sz="44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9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002B48A-B322-4557-B417-2505DBE7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10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6917</TotalTime>
  <Words>360</Words>
  <Application>Microsoft Office PowerPoint</Application>
  <PresentationFormat>Произвольный</PresentationFormat>
  <Paragraphs>64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Тема: «Дискретное представление информации»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Инструктаж по технике безопасности</dc:title>
  <dc:creator>Эдуард Высочин</dc:creator>
  <cp:lastModifiedBy>1</cp:lastModifiedBy>
  <cp:revision>107</cp:revision>
  <dcterms:created xsi:type="dcterms:W3CDTF">2017-09-03T20:49:46Z</dcterms:created>
  <dcterms:modified xsi:type="dcterms:W3CDTF">2021-11-09T12:22:47Z</dcterms:modified>
</cp:coreProperties>
</file>