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sldIdLst>
    <p:sldId id="257" r:id="rId2"/>
    <p:sldId id="272" r:id="rId3"/>
    <p:sldId id="290" r:id="rId4"/>
    <p:sldId id="288" r:id="rId5"/>
    <p:sldId id="297" r:id="rId6"/>
    <p:sldId id="281" r:id="rId7"/>
    <p:sldId id="292" r:id="rId8"/>
    <p:sldId id="298" r:id="rId9"/>
    <p:sldId id="283" r:id="rId10"/>
    <p:sldId id="270" r:id="rId11"/>
    <p:sldId id="273" r:id="rId12"/>
    <p:sldId id="278" r:id="rId13"/>
    <p:sldId id="279" r:id="rId14"/>
    <p:sldId id="293" r:id="rId15"/>
    <p:sldId id="274" r:id="rId16"/>
    <p:sldId id="280" r:id="rId17"/>
    <p:sldId id="310" r:id="rId18"/>
    <p:sldId id="312" r:id="rId19"/>
    <p:sldId id="303" r:id="rId20"/>
    <p:sldId id="304" r:id="rId21"/>
    <p:sldId id="299" r:id="rId22"/>
    <p:sldId id="315" r:id="rId23"/>
    <p:sldId id="313" r:id="rId24"/>
    <p:sldId id="316" r:id="rId25"/>
    <p:sldId id="29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73A3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7" autoAdjust="0"/>
    <p:restoredTop sz="95257" autoAdjust="0"/>
  </p:normalViewPr>
  <p:slideViewPr>
    <p:cSldViewPr>
      <p:cViewPr varScale="1">
        <p:scale>
          <a:sx n="82" d="100"/>
          <a:sy n="82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98B3CE-B8FA-4EF7-8778-A463450911B5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2FD9E9-D5F0-487B-9E8B-A96F88AE0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3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D1C6F-BCF6-46A9-865F-35395D0759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C2D2D-60F9-46A3-B5C5-8471F95AD36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EF657A-593D-486C-92D8-102B452CCC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7FC28-F274-4432-8A75-1C9D4CF94E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ABD994-7960-4204-84AE-4CDF2221BF6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ADB09B-CA2E-4120-8BC4-C9E70329306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DC25F-DE51-4449-AC20-96E4B2AE775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F531DC-2488-4187-8388-D1100543DC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BF42E-F448-4194-BA44-BAA640C3B88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292372-9BB7-481F-888A-A5575B5CCC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AFBB6-D360-444A-939F-CE7D52FDBA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F852-5325-4C62-BB7A-80AAA83ED619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36FA-D454-4B7C-87A5-EED7455D5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98DE7-9481-4CFF-9877-4E348BA1C03B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C3DF-E30D-4601-94F4-E9F1A34B5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B9C-F796-43E4-A648-362F20F79BB9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80E7-593A-4BB4-AFD9-630021278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2D01A-E063-4359-9766-0728979574C0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621D-7CE1-4AC7-BB07-6BEB14969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AA14-D06B-401E-A3AA-675FDE215B90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C3B6-9FAF-461F-ABB3-972D3D5B5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293B-09F7-46BB-B2C4-1E3D4EFCC416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1D3B-01BF-4EC7-AE29-72065CCD3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5A3F-B376-4EFA-86A7-1A682D8EA2DA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2B3A-341B-4225-A40D-199AE0A6C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2C64-50A0-427F-B026-4853A50C4F0D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6341-95F0-4C40-AB59-96C87A333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0A8F-86CB-4A64-8D09-04B84693EF4F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3C4B-AB77-493C-A83F-7D9624943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AB7B-2201-4B52-B04A-301E935445B6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4004-131F-4569-BD7C-235FB31E1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1BF9-F33A-4947-821E-E6AD144BC683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D3C6-1833-4E48-B92D-6B7E52074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8F81A-4E83-403F-95B4-AF2E1276E6BC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16DA1-E08D-4531-A7F0-F016EAC36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slide" Target="slide18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stseller.ru/piter/saruhan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bestseller.ru/Images/cards/spbdost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ostoevskiy.net.ru/" TargetMode="External"/><Relationship Id="rId5" Type="http://schemas.openxmlformats.org/officeDocument/2006/relationships/hyperlink" Target="http://www.lit.1september.ru/" TargetMode="External"/><Relationship Id="rId4" Type="http://schemas.openxmlformats.org/officeDocument/2006/relationships/hyperlink" Target="http://dostoevsk.narod.ru/crime1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00063" y="1785938"/>
            <a:ext cx="81470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>
                <a:latin typeface="Calibri" pitchFamily="34" charset="0"/>
              </a:rPr>
              <a:t>Электронные материалы к уроку на тему: «Образ Петербурга в романе Ф.М. Достоевского «Преступление и наказание»»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51720" y="58995"/>
            <a:ext cx="601978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CC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_AlgeriusBlw" pitchFamily="82" charset="-52"/>
                <a:cs typeface="+mn-cs"/>
              </a:rPr>
              <a:t>Петербург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CC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_AlgeriusBlw" pitchFamily="82" charset="-52"/>
                <a:cs typeface="+mn-cs"/>
              </a:rPr>
              <a:t>           Достоевского</a:t>
            </a:r>
            <a:endParaRPr lang="ru-RU" sz="4000" b="1" dirty="0">
              <a:ln w="17780" cmpd="sng">
                <a:solidFill>
                  <a:srgbClr val="FFFFCC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643063" y="1428750"/>
            <a:ext cx="647700" cy="647700"/>
          </a:xfrm>
          <a:prstGeom prst="straightConnector1">
            <a:avLst/>
          </a:prstGeom>
          <a:ln>
            <a:solidFill>
              <a:srgbClr val="FFFFCC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4875" y="1571625"/>
            <a:ext cx="0" cy="919163"/>
          </a:xfrm>
          <a:prstGeom prst="straightConnector1">
            <a:avLst/>
          </a:prstGeom>
          <a:ln>
            <a:solidFill>
              <a:srgbClr val="FFFFCC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822281" y="1607345"/>
            <a:ext cx="714375" cy="500062"/>
          </a:xfrm>
          <a:prstGeom prst="straightConnector1">
            <a:avLst/>
          </a:prstGeom>
          <a:ln>
            <a:solidFill>
              <a:srgbClr val="FFFFCC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9463" y="2319338"/>
            <a:ext cx="1847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CC"/>
                </a:solidFill>
                <a:latin typeface="a_AlgeriusBlw"/>
              </a:rPr>
              <a:t>Пейзажи</a:t>
            </a:r>
          </a:p>
        </p:txBody>
      </p:sp>
      <p:sp>
        <p:nvSpPr>
          <p:cNvPr id="26" name="TextBox 2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395663" y="2782888"/>
            <a:ext cx="2208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CC"/>
                </a:solidFill>
                <a:latin typeface="a_AlgeriusBlw"/>
              </a:rPr>
              <a:t>Интерьеры</a:t>
            </a:r>
          </a:p>
        </p:txBody>
      </p:sp>
      <p:sp>
        <p:nvSpPr>
          <p:cNvPr id="27" name="TextBox 2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991225" y="2501900"/>
            <a:ext cx="3065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CC"/>
                </a:solidFill>
                <a:latin typeface="a_AlgeriusBlw"/>
              </a:rPr>
              <a:t>Уличные сцены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2714625" y="5500688"/>
            <a:ext cx="3881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FFCC"/>
                </a:solidFill>
                <a:latin typeface="a_AlgeriusBlw"/>
              </a:rPr>
              <a:t>«Город, в котором  </a:t>
            </a:r>
          </a:p>
          <a:p>
            <a:pPr algn="ctr"/>
            <a:r>
              <a:rPr lang="ru-RU" sz="3200">
                <a:solidFill>
                  <a:srgbClr val="FFFFCC"/>
                </a:solidFill>
                <a:latin typeface="a_AlgeriusBlw"/>
              </a:rPr>
              <a:t>невозможно  быть»</a:t>
            </a:r>
          </a:p>
        </p:txBody>
      </p:sp>
      <p:sp>
        <p:nvSpPr>
          <p:cNvPr id="12" name="Двенадцатиугольник 11">
            <a:hlinkClick r:id="rId7" action="ppaction://hlinksldjump"/>
          </p:cNvPr>
          <p:cNvSpPr/>
          <p:nvPr/>
        </p:nvSpPr>
        <p:spPr>
          <a:xfrm>
            <a:off x="8442325" y="6211888"/>
            <a:ext cx="574675" cy="576262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венадцатиугольник 10">
            <a:hlinkClick r:id="rId7" action="ppaction://hlinksldjump"/>
          </p:cNvPr>
          <p:cNvSpPr/>
          <p:nvPr/>
        </p:nvSpPr>
        <p:spPr>
          <a:xfrm>
            <a:off x="714375" y="6072188"/>
            <a:ext cx="576263" cy="576262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36625" y="765175"/>
            <a:ext cx="7842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FFCC"/>
                </a:solidFill>
                <a:latin typeface="Calibri" pitchFamily="34" charset="0"/>
              </a:rPr>
              <a:t>  Какая атмосфера царит на улицах города? </a:t>
            </a:r>
          </a:p>
          <a:p>
            <a:pPr algn="ctr"/>
            <a:r>
              <a:rPr lang="ru-RU" sz="3200">
                <a:solidFill>
                  <a:srgbClr val="FFFFCC"/>
                </a:solidFill>
                <a:latin typeface="Calibri" pitchFamily="34" charset="0"/>
              </a:rPr>
              <a:t>  Подтвердите свои ответы цитатами.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0713" y="2022475"/>
            <a:ext cx="109966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Ч. 1 гл.                   «отвратительный и грустный колорит»</a:t>
            </a:r>
          </a:p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                                 городского дня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2857500"/>
            <a:ext cx="10215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Ч.2 гл.6                    вечерний Петербург</a:t>
            </a:r>
          </a:p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Ч.5 гл.5                    вид из окна комнаты Раскольникова</a:t>
            </a:r>
          </a:p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Ч.6 гл.6                    грозовой вечер и утро накануне </a:t>
            </a:r>
          </a:p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                                 самоубийства  Свидригайлова</a:t>
            </a:r>
          </a:p>
        </p:txBody>
      </p:sp>
      <p:sp>
        <p:nvSpPr>
          <p:cNvPr id="6" name="Двенадцатиугольник 5">
            <a:hlinkClick r:id="rId3" action="ppaction://hlinksldjump"/>
          </p:cNvPr>
          <p:cNvSpPr/>
          <p:nvPr/>
        </p:nvSpPr>
        <p:spPr>
          <a:xfrm>
            <a:off x="8442325" y="6165850"/>
            <a:ext cx="574675" cy="576263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CC">
                <a:tint val="45000"/>
                <a:satMod val="400000"/>
              </a:srgbClr>
            </a:duotone>
            <a:extLst/>
          </a:blip>
          <a:srcRect r="14642"/>
          <a:stretch/>
        </p:blipFill>
        <p:spPr bwMode="auto">
          <a:xfrm>
            <a:off x="539552" y="0"/>
            <a:ext cx="8643055" cy="689993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</p:pic>
      <p:sp>
        <p:nvSpPr>
          <p:cNvPr id="6" name="Табличка 5"/>
          <p:cNvSpPr/>
          <p:nvPr/>
        </p:nvSpPr>
        <p:spPr>
          <a:xfrm>
            <a:off x="539750" y="-9525"/>
            <a:ext cx="8604250" cy="6908800"/>
          </a:xfrm>
          <a:prstGeom prst="plaque">
            <a:avLst/>
          </a:prstGeom>
          <a:solidFill>
            <a:srgbClr val="473A35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6263" y="2328863"/>
            <a:ext cx="8785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Ч.1 гл.3              каморка Раскольникова</a:t>
            </a:r>
          </a:p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Ч.1 гл.2              кабак , где Раскольников встретился    с                 		     Мармеладовым</a:t>
            </a:r>
          </a:p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Ч.1 гл.2              «проходной угол» Мармеладовых   </a:t>
            </a:r>
          </a:p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Ч.4 гл.4              комната- «сарай» Сони   </a:t>
            </a:r>
          </a:p>
        </p:txBody>
      </p:sp>
      <p:sp>
        <p:nvSpPr>
          <p:cNvPr id="11" name="Двенадцатиугольник 10">
            <a:hlinkClick r:id="rId4" action="ppaction://hlinksldjump"/>
          </p:cNvPr>
          <p:cNvSpPr/>
          <p:nvPr/>
        </p:nvSpPr>
        <p:spPr>
          <a:xfrm>
            <a:off x="8442325" y="6211888"/>
            <a:ext cx="574675" cy="576262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49388" y="620713"/>
            <a:ext cx="72453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FFCC"/>
                </a:solidFill>
                <a:latin typeface="Calibri" pitchFamily="34" charset="0"/>
              </a:rPr>
              <a:t>Выделите ключевые слова в описании петербургских интерьеров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CC">
                <a:tint val="45000"/>
                <a:satMod val="400000"/>
              </a:srgbClr>
            </a:duotone>
            <a:extLst/>
          </a:blip>
          <a:srcRect r="14642"/>
          <a:stretch/>
        </p:blipFill>
        <p:spPr bwMode="auto">
          <a:xfrm>
            <a:off x="539552" y="5881"/>
            <a:ext cx="8643055" cy="689405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Табличка 5"/>
          <p:cNvSpPr/>
          <p:nvPr/>
        </p:nvSpPr>
        <p:spPr>
          <a:xfrm>
            <a:off x="390525" y="6350"/>
            <a:ext cx="8791575" cy="6910388"/>
          </a:xfrm>
          <a:prstGeom prst="plaque">
            <a:avLst/>
          </a:prstGeom>
          <a:solidFill>
            <a:srgbClr val="473A35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308100" y="692150"/>
            <a:ext cx="67691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FFFFCC"/>
                </a:solidFill>
                <a:latin typeface="Calibri" pitchFamily="34" charset="0"/>
              </a:rPr>
              <a:t>Какие сцены уличной жизни  вас особенно потрясли?</a:t>
            </a:r>
          </a:p>
          <a:p>
            <a:pPr indent="357188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FFFFCC"/>
                </a:solidFill>
                <a:latin typeface="Calibri" pitchFamily="34" charset="0"/>
              </a:rPr>
              <a:t>Какой мир предстает перед нами?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6263" y="2565400"/>
            <a:ext cx="15462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Ч.гл.1 </a:t>
            </a:r>
          </a:p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                Ч.2 гл2  </a:t>
            </a:r>
          </a:p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           </a:t>
            </a:r>
          </a:p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Ч.2 гл.6</a:t>
            </a:r>
          </a:p>
        </p:txBody>
      </p:sp>
      <p:sp>
        <p:nvSpPr>
          <p:cNvPr id="8" name="Двенадцатиугольник 7">
            <a:hlinkClick r:id="rId4" action="ppaction://hlinksldjump"/>
          </p:cNvPr>
          <p:cNvSpPr/>
          <p:nvPr/>
        </p:nvSpPr>
        <p:spPr>
          <a:xfrm>
            <a:off x="8442325" y="6165850"/>
            <a:ext cx="574675" cy="576263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11413" y="2565400"/>
            <a:ext cx="75057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пьяный в телеге, запряженной ломовыми лошадьми</a:t>
            </a:r>
          </a:p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сцена на Николаевском мосту</a:t>
            </a:r>
          </a:p>
          <a:p>
            <a:endParaRPr lang="ru-RU" sz="2800">
              <a:solidFill>
                <a:srgbClr val="FFFFCC"/>
              </a:solidFill>
              <a:latin typeface="Calibri" pitchFamily="34" charset="0"/>
            </a:endParaRPr>
          </a:p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шарманщик и толпа женщин у распивочной, сцена на …ском мосту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379663" y="461963"/>
            <a:ext cx="45259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CC"/>
                </a:solidFill>
                <a:latin typeface="a_AlgeriusBlw"/>
              </a:rPr>
              <a:t>Символика цвета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088" y="1212850"/>
            <a:ext cx="80660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«Небольшая комната [... ] с желтыми обоями. Мебель, вся очень старая и из желтого дерева [...</a:t>
            </a:r>
            <a:r>
              <a:rPr lang="en-US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</a:t>
            </a:r>
            <a:r>
              <a:rPr lang="ru-RU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по стенам да двух-трех грошовых картинок в желтых рамках… 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8838" y="2136775"/>
            <a:ext cx="8034337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«На ее тонкой и длинной шее, похожей на куриную ногу, было наверчено какое-то фланелевое тряпье, а на плечах, несмотря на жару, болталась вся истрепанная и пожелтелая меховая кацавейка.»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3154363"/>
            <a:ext cx="85359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«Это была крошечная клетушка, шагов в шесть длиной, имевшая самый жалкий вид с своими желтенькими , пыльными…обоями…»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813" y="3857625"/>
            <a:ext cx="81073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«Желтоватые обшмыганные и истасканные обои почернели по всем углам; должно быть, здесь бывало сыро и угарно зимой. Бедность была видимая; даже у кровати не было занавесок.»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813" y="4929188"/>
            <a:ext cx="81692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«…он осмотрел </a:t>
            </a:r>
            <a:r>
              <a:rPr lang="ru-RU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нумер</a:t>
            </a:r>
            <a:r>
              <a:rPr lang="ru-RU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подробнее. Постель очень грязная, простой крашеный стол и стул занимали почти все пространство. Стены  … с обшарканными обоями, до того уже пыльными и изодранными, что цвет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их (желтый) угадать еще  можно было.»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8838" y="1382713"/>
            <a:ext cx="64436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Комната старухи-процентщицы </a:t>
            </a: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2663" y="2305050"/>
            <a:ext cx="51625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Портрет Алены Ивановны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4088" y="3198813"/>
            <a:ext cx="4649787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Каморка Раскольникова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7738" y="4010025"/>
            <a:ext cx="28638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Комната Сони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6313" y="5041900"/>
            <a:ext cx="85471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Номер в гостинице, который снял Свидригайлов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3" grpId="0"/>
      <p:bldP spid="6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79663" y="461963"/>
            <a:ext cx="45259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CC"/>
                </a:solidFill>
                <a:latin typeface="a_AlgeriusBlw"/>
              </a:rPr>
              <a:t>Символика цвета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684213" y="1444625"/>
            <a:ext cx="8135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00125" y="1444625"/>
            <a:ext cx="7572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FFFFCC"/>
                </a:solidFill>
                <a:latin typeface="Calibri" pitchFamily="34" charset="0"/>
              </a:rPr>
              <a:t>Жёлтый цвет постоянно упоминается в романе. Жёлтый цвет создает, дополняет, усиливает атмосферу нездоровья, расстройства, надрыва, болезненности. Этот цвет вызывает чувство внутреннего угнетения, психической неустойчивости, общей подавленности. Слово «</a:t>
            </a:r>
            <a:r>
              <a:rPr lang="ru-RU" sz="2400" i="1">
                <a:solidFill>
                  <a:srgbClr val="FFFFCC"/>
                </a:solidFill>
                <a:latin typeface="Calibri" pitchFamily="34" charset="0"/>
              </a:rPr>
              <a:t>жёлтый</a:t>
            </a:r>
            <a:r>
              <a:rPr lang="ru-RU" sz="2400">
                <a:solidFill>
                  <a:srgbClr val="FFFFCC"/>
                </a:solidFill>
                <a:latin typeface="Calibri" pitchFamily="34" charset="0"/>
              </a:rPr>
              <a:t>» соседствует с однокоренным «</a:t>
            </a:r>
            <a:r>
              <a:rPr lang="ru-RU" sz="2400" i="1">
                <a:solidFill>
                  <a:srgbClr val="FFFFCC"/>
                </a:solidFill>
                <a:latin typeface="Calibri" pitchFamily="34" charset="0"/>
              </a:rPr>
              <a:t>желчный</a:t>
            </a:r>
            <a:r>
              <a:rPr lang="ru-RU" sz="2400">
                <a:solidFill>
                  <a:srgbClr val="FFFFCC"/>
                </a:solidFill>
                <a:latin typeface="Calibri" pitchFamily="34" charset="0"/>
              </a:rPr>
              <a:t>»:«</a:t>
            </a:r>
            <a:r>
              <a:rPr lang="ru-RU" sz="2400" i="1">
                <a:solidFill>
                  <a:srgbClr val="FFFFCC"/>
                </a:solidFill>
                <a:latin typeface="Calibri" pitchFamily="34" charset="0"/>
              </a:rPr>
              <a:t>Проснулся он    желчный ... тяжелая, желчная, злая улыбка змеилась по его губам…ему стало душно и тесно в этой жёлтой каморке</a:t>
            </a:r>
            <a:r>
              <a:rPr lang="ru-RU" sz="2400">
                <a:solidFill>
                  <a:srgbClr val="FFFFCC"/>
                </a:solidFill>
                <a:latin typeface="Calibri" pitchFamily="34" charset="0"/>
              </a:rPr>
              <a:t>.» Перед нами явное взаимодействие внутреннего и внешнего, героя и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8175" y="333375"/>
            <a:ext cx="5946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CC"/>
                </a:solidFill>
                <a:latin typeface="a_AlgeriusBlw"/>
              </a:rPr>
              <a:t>Топография Петербурга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00113" y="1412875"/>
            <a:ext cx="79930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FFCC"/>
                </a:solidFill>
                <a:latin typeface="Calibri" pitchFamily="34" charset="0"/>
              </a:rPr>
              <a:t>Петербург присутствует как неотъемлемая часть существования героев.  Рисуя картины взаимодействия человека и города, Достоевский описывал все в мельчайших подробностях, виртуозно переплетая вымысел и реальность. Сбивая читателя кажущейся топографической точностью, он свободно "переносил" дома, менял владельцев, смещал улицы, добавлял этажи, добиваясь создания емкого образа города-персонажа, становящегося не просто фоновой декорацией разыгрываемого действия, а активным действующим лицом, способным влиять на происходящее. </a:t>
            </a:r>
          </a:p>
          <a:p>
            <a:endParaRPr lang="ru-RU" sz="2400">
              <a:solidFill>
                <a:srgbClr val="FFFF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общая карта копия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>
            <a:off x="4832350" y="404813"/>
            <a:ext cx="215900" cy="1079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884238" y="3287713"/>
            <a:ext cx="144462" cy="2159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4929188" y="1785938"/>
            <a:ext cx="21431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928688" y="2714625"/>
            <a:ext cx="5500688" cy="71437"/>
          </a:xfrm>
          <a:prstGeom prst="straightConnector1">
            <a:avLst/>
          </a:prstGeom>
          <a:ln w="38100">
            <a:solidFill>
              <a:srgbClr val="473A3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4643438" y="928687"/>
            <a:ext cx="2643188" cy="1643063"/>
          </a:xfrm>
          <a:prstGeom prst="straightConnector1">
            <a:avLst/>
          </a:prstGeom>
          <a:ln w="38100">
            <a:solidFill>
              <a:srgbClr val="473A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786563" y="1285875"/>
            <a:ext cx="2357437" cy="1857375"/>
          </a:xfrm>
          <a:prstGeom prst="straightConnector1">
            <a:avLst/>
          </a:prstGeom>
          <a:ln w="38100">
            <a:solidFill>
              <a:srgbClr val="473A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572000" y="785813"/>
            <a:ext cx="2357438" cy="13573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1357313" y="1571625"/>
            <a:ext cx="5000625" cy="10715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1357313" y="1571625"/>
            <a:ext cx="15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177006" y="2750344"/>
            <a:ext cx="2359025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V="1">
            <a:off x="1035844" y="3607594"/>
            <a:ext cx="357188" cy="2857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3643313" y="1214438"/>
            <a:ext cx="5500687" cy="4286250"/>
          </a:xfrm>
          <a:prstGeom prst="straightConnector1">
            <a:avLst/>
          </a:prstGeom>
          <a:ln w="28575">
            <a:solidFill>
              <a:srgbClr val="473A35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общая карта копи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4832350" y="404813"/>
            <a:ext cx="215900" cy="1079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884238" y="3287713"/>
            <a:ext cx="144462" cy="2159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4929188" y="1785938"/>
            <a:ext cx="21431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928688" y="2714625"/>
            <a:ext cx="5500688" cy="71437"/>
          </a:xfrm>
          <a:prstGeom prst="straightConnector1">
            <a:avLst/>
          </a:prstGeom>
          <a:ln w="38100">
            <a:solidFill>
              <a:srgbClr val="473A3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4643438" y="928687"/>
            <a:ext cx="2643188" cy="1643063"/>
          </a:xfrm>
          <a:prstGeom prst="straightConnector1">
            <a:avLst/>
          </a:prstGeom>
          <a:ln w="38100">
            <a:solidFill>
              <a:srgbClr val="473A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786563" y="1285875"/>
            <a:ext cx="2357437" cy="1857375"/>
          </a:xfrm>
          <a:prstGeom prst="straightConnector1">
            <a:avLst/>
          </a:prstGeom>
          <a:ln w="38100">
            <a:solidFill>
              <a:srgbClr val="473A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572000" y="785813"/>
            <a:ext cx="2357438" cy="13573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1357313" y="1571625"/>
            <a:ext cx="5000625" cy="10715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1357313" y="1571625"/>
            <a:ext cx="15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177006" y="2750344"/>
            <a:ext cx="2359025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V="1">
            <a:off x="1035844" y="3607594"/>
            <a:ext cx="357188" cy="2857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3643313" y="1214438"/>
            <a:ext cx="5500687" cy="4286250"/>
          </a:xfrm>
          <a:prstGeom prst="straightConnector1">
            <a:avLst/>
          </a:prstGeom>
          <a:ln w="28575">
            <a:solidFill>
              <a:srgbClr val="473A35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2428875" y="6429375"/>
            <a:ext cx="28575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 r="14642"/>
          <a:stretch/>
        </p:blipFill>
        <p:spPr bwMode="auto">
          <a:xfrm>
            <a:off x="576064" y="-20968"/>
            <a:ext cx="8685623" cy="68999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</p:pic>
      <p:sp>
        <p:nvSpPr>
          <p:cNvPr id="13" name="Прямоугольник 12"/>
          <p:cNvSpPr/>
          <p:nvPr/>
        </p:nvSpPr>
        <p:spPr>
          <a:xfrm>
            <a:off x="476250" y="-20638"/>
            <a:ext cx="8882063" cy="6878638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857750" y="1114425"/>
            <a:ext cx="4395788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Мы знаем, что «дом Раскольникова» — дом, вобравший в себя реалии нескольких домов. Современные литературоведы сходятся во мнении, что домом является именно это здание, которое находится по адресу </a:t>
            </a:r>
            <a:r>
              <a:rPr lang="ru-RU" sz="2400" b="1" i="1" u="sng">
                <a:solidFill>
                  <a:srgbClr val="FFFFCC"/>
                </a:solidFill>
                <a:latin typeface="Calibri" pitchFamily="34" charset="0"/>
              </a:rPr>
              <a:t>Столярный переулок,5                 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На четвертом 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этаже располагалась квартира, в которой снимал комнату Раскольников. Как и в романе, на чердак дома ведут 13 ступенек.</a:t>
            </a:r>
          </a:p>
        </p:txBody>
      </p:sp>
      <p:pic>
        <p:nvPicPr>
          <p:cNvPr id="9" name="Рисунок 8" descr="super.photo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844824"/>
            <a:ext cx="3857652" cy="2905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123728" y="188640"/>
            <a:ext cx="6218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Дом Раскольникова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FFFFCC">
                <a:tint val="45000"/>
                <a:satMod val="400000"/>
              </a:srgbClr>
            </a:duotone>
            <a:extLst/>
          </a:blip>
          <a:srcRect r="14642"/>
          <a:stretch/>
        </p:blipFill>
        <p:spPr bwMode="auto">
          <a:xfrm>
            <a:off x="539552" y="5881"/>
            <a:ext cx="8643055" cy="689405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</p:pic>
      <p:sp>
        <p:nvSpPr>
          <p:cNvPr id="6" name="Табличка 5"/>
          <p:cNvSpPr/>
          <p:nvPr/>
        </p:nvSpPr>
        <p:spPr>
          <a:xfrm>
            <a:off x="500063" y="0"/>
            <a:ext cx="8739187" cy="6858000"/>
          </a:xfrm>
          <a:prstGeom prst="plaque">
            <a:avLst/>
          </a:prstGeom>
          <a:solidFill>
            <a:srgbClr val="473A35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CC"/>
                </a:solidFill>
              </a:rPr>
              <a:t>                                                               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47813" y="404813"/>
            <a:ext cx="676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FFFFCC"/>
                </a:solidFill>
                <a:latin typeface="Calibri" pitchFamily="34" charset="0"/>
              </a:rPr>
              <a:t>        Цели урока: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7450" y="1196975"/>
            <a:ext cx="748823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Выявить особенности изображения Петербурга Достоевским.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Доказать, что  город в романе не только фон, но и герой.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Активизировать знания учащихся об образе Петербурга в русской классической литературе.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Развивать навыки анализа художественного произведения.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Совершенствовать навыки устного монологического высказывания учащихся.</a:t>
            </a:r>
          </a:p>
        </p:txBody>
      </p:sp>
      <p:pic>
        <p:nvPicPr>
          <p:cNvPr id="1026" name="Picture 2" descr="E:\Петербург\dostoevsky1979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160482" y="1"/>
            <a:ext cx="4768972" cy="6861832"/>
          </a:xfrm>
          <a:prstGeom prst="rect">
            <a:avLst/>
          </a:prstGeom>
          <a:noFill/>
          <a:effectLst>
            <a:softEdge rad="317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smelov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04437"/>
              </a:clrFrom>
              <a:clrTo>
                <a:srgbClr val="50443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513" y="-7938"/>
            <a:ext cx="8599487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65150" y="0"/>
            <a:ext cx="857885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Двенадцатиугольник 10">
            <a:hlinkClick r:id="rId4" action="ppaction://hlinksldjump"/>
          </p:cNvPr>
          <p:cNvSpPr/>
          <p:nvPr/>
        </p:nvSpPr>
        <p:spPr>
          <a:xfrm>
            <a:off x="8442325" y="6211888"/>
            <a:ext cx="574675" cy="576262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kanal104_09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3059668"/>
            <a:ext cx="1975839" cy="2976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86364" y="332656"/>
            <a:ext cx="84857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Дом старухи-процентщицы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85813" y="1285875"/>
            <a:ext cx="78501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CC"/>
                </a:solidFill>
                <a:latin typeface="Calibri" pitchFamily="34" charset="0"/>
              </a:rPr>
              <a:t>Набережная канала Грибоедова,104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.          Четырехэтажный угловой дом  (дом-утюг) на пересечении пр. Римского-Корсакова, наб. канала Грибоедова и Средней Подьяческой ул.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	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4" name="Рисунок 13" descr="___1_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3695700"/>
            <a:ext cx="4762500" cy="31623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2532" name="Рисунок 5" descr="___1_~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84785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1068" y="0"/>
            <a:ext cx="8582932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500" y="0"/>
            <a:ext cx="8572500" cy="6858000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57166"/>
            <a:ext cx="80511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Дом Сони Мармеладовой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" y="4071938"/>
            <a:ext cx="85725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«А Раскольников пошел  прямо к дому на канаве ,где   жила Соня. Дом был трехэтажный ,старый и зеленого цвета…Стена с тремя окнами, выходившая на канаву, перерезывала комнату как-то вкось, отчего один угол, ужасно острый…; другой же угол был уже слишком безобразно тупой».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2" name="Рисунок 11" descr="kanal73_07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8877"/>
          <a:stretch>
            <a:fillRect/>
          </a:stretch>
        </p:blipFill>
        <p:spPr>
          <a:xfrm>
            <a:off x="3920240" y="1285861"/>
            <a:ext cx="5223760" cy="31432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8" y="1500188"/>
            <a:ext cx="3786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CC"/>
                </a:solidFill>
                <a:latin typeface="Calibri" pitchFamily="34" charset="0"/>
              </a:rPr>
              <a:t>Канал Грибоедова,7- дом с тупым углом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CC">
                <a:tint val="45000"/>
                <a:satMod val="400000"/>
              </a:srgbClr>
            </a:duotone>
            <a:extLst/>
          </a:blip>
          <a:srcRect r="14642"/>
          <a:stretch/>
        </p:blipFill>
        <p:spPr bwMode="auto">
          <a:xfrm>
            <a:off x="539552" y="0"/>
            <a:ext cx="8643055" cy="689993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</p:pic>
      <p:sp>
        <p:nvSpPr>
          <p:cNvPr id="6" name="Табличка 5"/>
          <p:cNvSpPr/>
          <p:nvPr/>
        </p:nvSpPr>
        <p:spPr>
          <a:xfrm>
            <a:off x="539750" y="0"/>
            <a:ext cx="8604250" cy="6919913"/>
          </a:xfrm>
          <a:prstGeom prst="plaque">
            <a:avLst/>
          </a:prstGeom>
          <a:solidFill>
            <a:srgbClr val="473A35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1071563" y="1143000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CC"/>
                </a:solidFill>
                <a:latin typeface="Calibri" pitchFamily="34" charset="0"/>
              </a:rPr>
              <a:t>.</a:t>
            </a:r>
            <a:endParaRPr lang="ru-RU" sz="320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43000" y="1285875"/>
            <a:ext cx="7572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Канал Грибоедова ведёт свою историю от существовавшей здесь Глухой речки, или Кривуши.                                                       Достоевский выбирает самый «кривой» район Петербурга- Сенная площадь .                      Траектория движения Раскольникова по улицам Петербурга представляет кривую линию.                                                                         </a:t>
            </a:r>
          </a:p>
          <a:p>
            <a:endParaRPr lang="ru-RU" sz="2800">
              <a:solidFill>
                <a:srgbClr val="FFFFCC"/>
              </a:solidFill>
              <a:latin typeface="Calibri" pitchFamily="34" charset="0"/>
            </a:endParaRPr>
          </a:p>
          <a:p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Какой вывод можно сделать ? Символом чего становится кривизна ?</a:t>
            </a:r>
            <a:endParaRPr lang="ru-RU" sz="2800">
              <a:solidFill>
                <a:srgbClr val="FFFFCC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14438" y="1143000"/>
            <a:ext cx="72151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FFFFCC"/>
                </a:solidFill>
                <a:latin typeface="Calibri" pitchFamily="34" charset="0"/>
                <a:cs typeface="Times New Roman" pitchFamily="18" charset="0"/>
              </a:rPr>
              <a:t>Раскольников мечется на одном пятачке – в районе Сенной площади. Он ходит по одним и тем же местам как бы кругами. Как преступник, согласно известному наблюдению, возвращается на место преступления, так и Раскольников возвращается не только на квартиру старухи-процентщицы после убийства, где дергает за звонок и вызывает подозрение у мастеровых, но и на те же самые места города, которые в силу каких-то случайных причин или ассоциаций были связаны с замыслом преступления либо с его осуществлением.</a:t>
            </a:r>
            <a:endParaRPr lang="ru-RU" sz="240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CC">
                <a:tint val="45000"/>
                <a:satMod val="400000"/>
              </a:srgbClr>
            </a:duotone>
            <a:extLst/>
          </a:blip>
          <a:srcRect r="14642"/>
          <a:stretch/>
        </p:blipFill>
        <p:spPr bwMode="auto">
          <a:xfrm>
            <a:off x="539552" y="0"/>
            <a:ext cx="8643055" cy="689993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</p:pic>
      <p:sp>
        <p:nvSpPr>
          <p:cNvPr id="6" name="Табличка 5"/>
          <p:cNvSpPr/>
          <p:nvPr/>
        </p:nvSpPr>
        <p:spPr>
          <a:xfrm>
            <a:off x="539750" y="-61913"/>
            <a:ext cx="8604250" cy="6919913"/>
          </a:xfrm>
          <a:prstGeom prst="plaque">
            <a:avLst/>
          </a:prstGeom>
          <a:solidFill>
            <a:srgbClr val="473A35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FFFFCC"/>
              </a:solidFill>
            </a:endParaRPr>
          </a:p>
        </p:txBody>
      </p:sp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 rot="767865">
            <a:off x="571500" y="1143000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3" y="857250"/>
            <a:ext cx="74295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FFFFCC"/>
                </a:solidFill>
                <a:latin typeface="Calibri" pitchFamily="34" charset="0"/>
              </a:rPr>
              <a:t>Петербург-это город, в котором невозможно быть здоровым, бодрым, полным сил. Он душит и давит. Он — соучастник преступлений, соучастник безумных идей и теорий. Он — свидетель кошмарных снов и человеческих несчастий. В Петербурге Достоевского жизнь приобретает фантастически уродливые очертания, и реальное кажется нередко кошмарным видением, а бред и сон - реальностью. Атмосфера этого Петербурга — атмосфера тупика и безысходности.</a:t>
            </a:r>
          </a:p>
          <a:p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CC">
                <a:tint val="45000"/>
                <a:satMod val="400000"/>
              </a:srgbClr>
            </a:duotone>
            <a:extLst/>
          </a:blip>
          <a:srcRect r="14642"/>
          <a:stretch/>
        </p:blipFill>
        <p:spPr bwMode="auto">
          <a:xfrm>
            <a:off x="539552" y="0"/>
            <a:ext cx="8643055" cy="689993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</p:pic>
      <p:sp>
        <p:nvSpPr>
          <p:cNvPr id="6" name="Табличка 5"/>
          <p:cNvSpPr/>
          <p:nvPr/>
        </p:nvSpPr>
        <p:spPr>
          <a:xfrm>
            <a:off x="539750" y="-61913"/>
            <a:ext cx="8604250" cy="6919913"/>
          </a:xfrm>
          <a:prstGeom prst="plaque">
            <a:avLst/>
          </a:prstGeom>
          <a:solidFill>
            <a:srgbClr val="473A35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FFFFCC"/>
              </a:solidFill>
            </a:endParaRPr>
          </a:p>
        </p:txBody>
      </p:sp>
      <p:sp>
        <p:nvSpPr>
          <p:cNvPr id="25606" name="Прямоугольник 6"/>
          <p:cNvSpPr>
            <a:spLocks noChangeArrowheads="1"/>
          </p:cNvSpPr>
          <p:nvPr/>
        </p:nvSpPr>
        <p:spPr bwMode="auto">
          <a:xfrm rot="767865">
            <a:off x="571500" y="1143000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57313" y="785813"/>
            <a:ext cx="70723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FFCC"/>
                </a:solidFill>
                <a:latin typeface="Calibri" pitchFamily="34" charset="0"/>
              </a:rPr>
              <a:t>Напишите сочинение на тему:  «Образ «жёлтого» Петербурга в романе </a:t>
            </a:r>
          </a:p>
          <a:p>
            <a:pPr algn="ctr"/>
            <a:r>
              <a:rPr lang="ru-RU" sz="4000">
                <a:solidFill>
                  <a:srgbClr val="FFFFCC"/>
                </a:solidFill>
                <a:latin typeface="Calibri" pitchFamily="34" charset="0"/>
              </a:rPr>
              <a:t>«Преступление и наказание» Ф.М.Достоевского»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CC">
                <a:tint val="45000"/>
                <a:satMod val="400000"/>
              </a:srgbClr>
            </a:duotone>
            <a:extLst/>
          </a:blip>
          <a:srcRect r="14642"/>
          <a:stretch/>
        </p:blipFill>
        <p:spPr bwMode="auto">
          <a:xfrm>
            <a:off x="539552" y="0"/>
            <a:ext cx="8643055" cy="689993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</p:pic>
      <p:sp>
        <p:nvSpPr>
          <p:cNvPr id="6" name="Табличка 5"/>
          <p:cNvSpPr/>
          <p:nvPr/>
        </p:nvSpPr>
        <p:spPr>
          <a:xfrm>
            <a:off x="539750" y="0"/>
            <a:ext cx="8604250" cy="6919913"/>
          </a:xfrm>
          <a:prstGeom prst="plaque">
            <a:avLst/>
          </a:prstGeom>
          <a:solidFill>
            <a:srgbClr val="473A35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6630" name="Прямоугольник 6"/>
          <p:cNvSpPr>
            <a:spLocks noChangeArrowheads="1"/>
          </p:cNvSpPr>
          <p:nvPr/>
        </p:nvSpPr>
        <p:spPr bwMode="auto">
          <a:xfrm>
            <a:off x="1000125" y="1143000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85938" y="0"/>
            <a:ext cx="5929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>
                <a:solidFill>
                  <a:srgbClr val="FFFFCC"/>
                </a:solidFill>
                <a:latin typeface="Calibri" pitchFamily="34" charset="0"/>
                <a:cs typeface="Times New Roman" pitchFamily="18" charset="0"/>
              </a:rPr>
              <a:t>Использованная литература и интернет –ресурсы:</a:t>
            </a:r>
            <a:endParaRPr lang="ru-RU" sz="3600">
              <a:solidFill>
                <a:srgbClr val="FFFFCC"/>
              </a:solidFill>
            </a:endParaRPr>
          </a:p>
        </p:txBody>
      </p:sp>
      <p:sp>
        <p:nvSpPr>
          <p:cNvPr id="26632" name="Rectangle 1"/>
          <p:cNvSpPr>
            <a:spLocks noChangeArrowheads="1"/>
          </p:cNvSpPr>
          <p:nvPr/>
        </p:nvSpPr>
        <p:spPr bwMode="auto">
          <a:xfrm>
            <a:off x="857250" y="1071563"/>
            <a:ext cx="77152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solidFill>
                <a:srgbClr val="FFFFCC"/>
              </a:solidFill>
              <a:latin typeface="Calibri" pitchFamily="34" charset="0"/>
              <a:cs typeface="DejaVu Sans" pitchFamily="34" charset="2"/>
            </a:endParaRPr>
          </a:p>
          <a:p>
            <a:endParaRPr lang="ru-RU" sz="2400">
              <a:solidFill>
                <a:srgbClr val="FFFFCC"/>
              </a:solidFill>
              <a:latin typeface="Calibri" pitchFamily="34" charset="0"/>
              <a:cs typeface="DejaVu Sans" pitchFamily="34" charset="2"/>
            </a:endParaRPr>
          </a:p>
          <a:p>
            <a:endParaRPr lang="ru-RU" sz="2400">
              <a:solidFill>
                <a:srgbClr val="FFFFCC"/>
              </a:solidFill>
              <a:latin typeface="Calibri" pitchFamily="34" charset="0"/>
              <a:cs typeface="DejaVu Sans" pitchFamily="34" charset="2"/>
            </a:endParaRPr>
          </a:p>
          <a:p>
            <a:endParaRPr lang="ru-RU" sz="2400">
              <a:solidFill>
                <a:srgbClr val="FFFFCC"/>
              </a:solidFill>
              <a:latin typeface="Calibri" pitchFamily="34" charset="0"/>
              <a:cs typeface="DejaVu Sans" pitchFamily="34" charset="2"/>
            </a:endParaRPr>
          </a:p>
          <a:p>
            <a:endParaRPr lang="ru-RU" sz="2400">
              <a:solidFill>
                <a:srgbClr val="FFFFCC"/>
              </a:solidFill>
              <a:latin typeface="Calibri" pitchFamily="34" charset="0"/>
              <a:cs typeface="DejaVu Sans" pitchFamily="34" charset="2"/>
            </a:endParaRPr>
          </a:p>
          <a:p>
            <a:endParaRPr lang="ru-RU" sz="2400">
              <a:solidFill>
                <a:srgbClr val="FFFFCC"/>
              </a:solidFill>
              <a:latin typeface="Calibri" pitchFamily="34" charset="0"/>
              <a:cs typeface="DejaVu Sans" pitchFamily="34" charset="2"/>
            </a:endParaRPr>
          </a:p>
          <a:p>
            <a:endParaRPr lang="ru-RU" sz="2400">
              <a:solidFill>
                <a:srgbClr val="FFFFCC"/>
              </a:solidFill>
              <a:latin typeface="Calibri" pitchFamily="34" charset="0"/>
              <a:cs typeface="DejaVu Sans" pitchFamily="34" charset="2"/>
            </a:endParaRPr>
          </a:p>
          <a:p>
            <a:endParaRPr lang="ru-RU" sz="240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5813" y="1214438"/>
            <a:ext cx="8215312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CC"/>
                </a:solidFill>
                <a:latin typeface="Calibri" pitchFamily="34" charset="0"/>
              </a:rPr>
              <a:t>Анциферов Н.П. Петербург Достоевского. </a:t>
            </a:r>
          </a:p>
          <a:p>
            <a:r>
              <a:rPr lang="ru-RU" sz="2400">
                <a:solidFill>
                  <a:srgbClr val="FFFFCC"/>
                </a:solidFill>
                <a:latin typeface="Calibri" pitchFamily="34" charset="0"/>
              </a:rPr>
              <a:t>М., «Просвещение»,1988</a:t>
            </a:r>
          </a:p>
          <a:p>
            <a:r>
              <a:rPr lang="ru-RU" sz="2400">
                <a:solidFill>
                  <a:srgbClr val="FFFFCC"/>
                </a:solidFill>
                <a:latin typeface="Calibri" pitchFamily="34" charset="0"/>
              </a:rPr>
              <a:t>Белов С. В.Роман Ф. М. Достоевского «Преступление и наказание». Комментарий. Л., «Просвещение»,1979</a:t>
            </a:r>
            <a:r>
              <a:rPr lang="ru-RU" sz="2400">
                <a:latin typeface="Calibri" pitchFamily="34" charset="0"/>
              </a:rPr>
              <a:t>.    </a:t>
            </a:r>
            <a:r>
              <a:rPr lang="ru-RU" sz="2400">
                <a:solidFill>
                  <a:srgbClr val="FFFFCC"/>
                </a:solidFill>
                <a:latin typeface="Calibri" pitchFamily="34" charset="0"/>
              </a:rPr>
              <a:t>Кожинов В. "Преступление и наказание" Ф.М.Достоевского. // Три шедевра русской классики. М., 1971.</a:t>
            </a:r>
            <a:endParaRPr lang="ru-RU" sz="2400">
              <a:latin typeface="Calibri" pitchFamily="34" charset="0"/>
            </a:endParaRPr>
          </a:p>
          <a:p>
            <a:r>
              <a:rPr lang="ru-RU" sz="2400">
                <a:solidFill>
                  <a:srgbClr val="FFFFCC"/>
                </a:solidFill>
                <a:latin typeface="Calibri" pitchFamily="34" charset="0"/>
              </a:rPr>
              <a:t>Мочульский К.В. Достоевский. Жизнь и творчество // Гоголь. Соловьев. Достоевский. М., 1995. </a:t>
            </a:r>
          </a:p>
          <a:p>
            <a:r>
              <a:rPr lang="en-US" sz="2400">
                <a:solidFill>
                  <a:srgbClr val="FFFFCC"/>
                </a:solidFill>
                <a:latin typeface="Calibri" pitchFamily="34" charset="0"/>
                <a:hlinkClick r:id="rId4"/>
              </a:rPr>
              <a:t>http://dostoevsk.narod.ru/crime1.html</a:t>
            </a:r>
            <a:endParaRPr lang="ru-RU" sz="2400">
              <a:solidFill>
                <a:srgbClr val="FFFFCC"/>
              </a:solidFill>
              <a:latin typeface="Calibri" pitchFamily="34" charset="0"/>
            </a:endParaRPr>
          </a:p>
          <a:p>
            <a:r>
              <a:rPr lang="en-US" sz="2400">
                <a:solidFill>
                  <a:srgbClr val="FFFFCC"/>
                </a:solidFill>
                <a:latin typeface="Calibri" pitchFamily="34" charset="0"/>
                <a:hlinkClick r:id="rId5"/>
              </a:rPr>
              <a:t>http://www.lit.1september.ru/</a:t>
            </a:r>
            <a:endParaRPr lang="ru-RU" sz="2400">
              <a:solidFill>
                <a:srgbClr val="FFFFCC"/>
              </a:solidFill>
              <a:latin typeface="Calibri" pitchFamily="34" charset="0"/>
            </a:endParaRPr>
          </a:p>
          <a:p>
            <a:r>
              <a:rPr lang="en-US" sz="2400">
                <a:solidFill>
                  <a:srgbClr val="FFFFCC"/>
                </a:solidFill>
                <a:latin typeface="Calibri" pitchFamily="34" charset="0"/>
                <a:hlinkClick r:id="rId6"/>
              </a:rPr>
              <a:t>http://www.dostoevskiy.net.ru/</a:t>
            </a:r>
            <a:endParaRPr lang="ru-RU" sz="2400">
              <a:solidFill>
                <a:srgbClr val="FFFFCC"/>
              </a:solidFill>
              <a:latin typeface="Calibri" pitchFamily="34" charset="0"/>
            </a:endParaRPr>
          </a:p>
          <a:p>
            <a:r>
              <a:rPr lang="ru-RU" sz="2400">
                <a:solidFill>
                  <a:srgbClr val="FFFFCC"/>
                </a:solidFill>
                <a:latin typeface="Calibri" pitchFamily="34" charset="0"/>
                <a:hlinkClick r:id="rId7"/>
              </a:rPr>
              <a:t>Карта  «Петербург Достоевского»</a:t>
            </a:r>
            <a:endParaRPr lang="ru-RU" sz="2400">
              <a:solidFill>
                <a:srgbClr val="FFFFCC"/>
              </a:solidFill>
              <a:latin typeface="Calibri" pitchFamily="34" charset="0"/>
            </a:endParaRPr>
          </a:p>
          <a:p>
            <a:r>
              <a:rPr lang="ru-RU" sz="2400">
                <a:solidFill>
                  <a:srgbClr val="FFFFCC"/>
                </a:solidFill>
                <a:latin typeface="Calibri" pitchFamily="34" charset="0"/>
                <a:hlinkClick r:id="rId8"/>
              </a:rPr>
              <a:t>Е. Саруханян. Достоевский в Петербурге. Л.: Лениздат, 1970</a:t>
            </a:r>
            <a:endParaRPr lang="ru-RU" sz="2400">
              <a:solidFill>
                <a:srgbClr val="FFFFCC"/>
              </a:solidFill>
              <a:latin typeface="Calibri" pitchFamily="34" charset="0"/>
            </a:endParaRPr>
          </a:p>
          <a:p>
            <a:endParaRPr lang="en-US" sz="2400">
              <a:solidFill>
                <a:srgbClr val="FFFFCC"/>
              </a:solidFill>
              <a:latin typeface="Calibri" pitchFamily="34" charset="0"/>
            </a:endParaRPr>
          </a:p>
          <a:p>
            <a:endParaRPr lang="ru-RU" sz="2400">
              <a:solidFill>
                <a:srgbClr val="FFFFCC"/>
              </a:solidFill>
              <a:latin typeface="Calibri" pitchFamily="34" charset="0"/>
            </a:endParaRPr>
          </a:p>
          <a:p>
            <a:r>
              <a:rPr lang="ru-RU" sz="2400">
                <a:solidFill>
                  <a:srgbClr val="FFFFCC"/>
                </a:solidFill>
                <a:latin typeface="Calibri" pitchFamily="34" charset="0"/>
              </a:rPr>
              <a:t> </a:t>
            </a:r>
          </a:p>
          <a:p>
            <a:endParaRPr lang="ru-RU" sz="2400">
              <a:solidFill>
                <a:srgbClr val="FFFF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fotoshkola_b_smelov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6064" y="21906"/>
            <a:ext cx="8567936" cy="685870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612775" y="4763"/>
            <a:ext cx="8567738" cy="688022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476375" y="1125538"/>
            <a:ext cx="676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latin typeface="Calibri" pitchFamily="34" charset="0"/>
              </a:rPr>
              <a:t> 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691" y="1710094"/>
            <a:ext cx="3817044" cy="27363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979613" y="1709738"/>
            <a:ext cx="7164387" cy="46196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Люблю тебя, Петра творенье,</a:t>
            </a:r>
          </a:p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         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 Люблю твой строгий, стройный вид,</a:t>
            </a:r>
          </a:p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Невы державное теченье,</a:t>
            </a:r>
          </a:p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Берег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овой её гранит,</a:t>
            </a:r>
          </a:p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 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Твоих оград узор чугунный,</a:t>
            </a:r>
          </a:p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 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Твоих задумчивых ночей</a:t>
            </a:r>
          </a:p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                     Прозрачный сумрак, блеск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безлунный.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</a:t>
            </a:r>
          </a:p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i="1" dirty="0">
                <a:solidFill>
                  <a:schemeClr val="bg1"/>
                </a:solidFill>
                <a:latin typeface="+mn-lt"/>
                <a:cs typeface="+mn-cs"/>
              </a:rPr>
              <a:t>А.С. Пушкин</a:t>
            </a:r>
          </a:p>
          <a:p>
            <a:pPr indent="-341313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                                                          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-341313" algn="r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825" y="5040313"/>
            <a:ext cx="346710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Каюсь, грешен,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 люблю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Ф.М. Достоевский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0064" y="347968"/>
            <a:ext cx="78287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Петербург - город - двойник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9-1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FFFFCC">
                <a:tint val="45000"/>
                <a:satMod val="400000"/>
              </a:srgbClr>
            </a:duotone>
            <a:extLst/>
          </a:blip>
          <a:srcRect r="14642"/>
          <a:stretch/>
        </p:blipFill>
        <p:spPr bwMode="auto">
          <a:xfrm>
            <a:off x="539552" y="5881"/>
            <a:ext cx="8643055" cy="689405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</p:pic>
      <p:sp>
        <p:nvSpPr>
          <p:cNvPr id="6" name="Табличка 5"/>
          <p:cNvSpPr/>
          <p:nvPr/>
        </p:nvSpPr>
        <p:spPr>
          <a:xfrm>
            <a:off x="539750" y="0"/>
            <a:ext cx="8642350" cy="6899275"/>
          </a:xfrm>
          <a:prstGeom prst="plaque">
            <a:avLst/>
          </a:prstGeom>
          <a:solidFill>
            <a:srgbClr val="473A35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76375" y="1125538"/>
            <a:ext cx="67675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latin typeface="Calibri" pitchFamily="34" charset="0"/>
              </a:rPr>
              <a:t> </a:t>
            </a:r>
            <a:r>
              <a:rPr lang="ru-RU" sz="3200" b="1">
                <a:solidFill>
                  <a:srgbClr val="FFFFCC"/>
                </a:solidFill>
                <a:latin typeface="Calibri" pitchFamily="34" charset="0"/>
              </a:rPr>
              <a:t>Достоевский представляет  нам свой взгляд на Петербург и делает это через свои произведения. Сюжетные линии 20-ти его произведений развиваются здесь. Но это отнюдь не живописный уголок мира, а холодная тюрьма для души. Перед нами предстают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CC">
                <a:tint val="45000"/>
                <a:satMod val="400000"/>
              </a:srgbClr>
            </a:duotone>
            <a:extLst/>
          </a:blip>
          <a:srcRect r="14577"/>
          <a:stretch/>
        </p:blipFill>
        <p:spPr bwMode="auto">
          <a:xfrm>
            <a:off x="539552" y="0"/>
            <a:ext cx="8604448" cy="68580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  <a:softEdge rad="317500"/>
          </a:effectLst>
          <a:ex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668057" y="851119"/>
            <a:ext cx="4379424" cy="56680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0"/>
          </a:effectLst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b="14674"/>
          <a:stretch/>
        </p:blipFill>
        <p:spPr bwMode="auto">
          <a:xfrm>
            <a:off x="500545" y="836712"/>
            <a:ext cx="4320480" cy="55729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2085130" y="43943"/>
            <a:ext cx="58144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+mn-cs"/>
              </a:rPr>
              <a:t>Черные лестницы</a:t>
            </a:r>
            <a:endParaRPr lang="ru-RU" sz="5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20fae_6414f42f_X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30000"/>
          </a:blip>
          <a:stretch>
            <a:fillRect/>
          </a:stretch>
        </p:blipFill>
        <p:spPr>
          <a:xfrm>
            <a:off x="4326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1b0a7_3259516d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480"/>
            <a:ext cx="3714744" cy="62865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0034-piter08-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2795" y="428604"/>
            <a:ext cx="5141205" cy="57864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13466" y="202148"/>
            <a:ext cx="8856984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+mn-cs"/>
              </a:rPr>
              <a:t>Дворы - колодцы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E:\Петербург\85489ad75a5c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6064" y="0"/>
            <a:ext cx="8567936" cy="6858000"/>
          </a:xfrm>
          <a:prstGeom prst="rect">
            <a:avLst/>
          </a:prstGeom>
          <a:noFill/>
          <a:extLst/>
        </p:spPr>
      </p:pic>
      <p:pic>
        <p:nvPicPr>
          <p:cNvPr id="2052" name="Picture 4" descr="E:\Петербург\glazunov_d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827676" y="908720"/>
            <a:ext cx="3349352" cy="4532897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pic>
        <p:nvPicPr>
          <p:cNvPr id="2053" name="Picture 5" descr="E:\0040-piter08-09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27123" y="2051716"/>
            <a:ext cx="3603104" cy="4806284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813637" y="332656"/>
            <a:ext cx="40927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Подворотни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66120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0" y="-19473"/>
            <a:ext cx="9156426" cy="6877473"/>
          </a:xfrm>
          <a:prstGeom prst="rect">
            <a:avLst/>
          </a:prstGeom>
          <a:noFill/>
          <a:ex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11538" y="4429132"/>
            <a:ext cx="4144888" cy="24433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127000"/>
          </a:effectLst>
          <a:extLst/>
        </p:spPr>
      </p:pic>
      <p:pic>
        <p:nvPicPr>
          <p:cNvPr id="5" name="Picture 2" descr="E:\Петербург\0_22009_b43bb982_L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844845" y="836712"/>
            <a:ext cx="3837819" cy="4104456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827584" y="0"/>
            <a:ext cx="7039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Грязные  узкие  улицы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5720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1727</TotalTime>
  <Words>1142</Words>
  <Application>Microsoft Office PowerPoint</Application>
  <PresentationFormat>Экран (4:3)</PresentationFormat>
  <Paragraphs>121</Paragraphs>
  <Slides>25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guest</dc:creator>
  <cp:lastModifiedBy>Пользователь</cp:lastModifiedBy>
  <cp:revision>191</cp:revision>
  <dcterms:created xsi:type="dcterms:W3CDTF">2012-04-03T12:10:38Z</dcterms:created>
  <dcterms:modified xsi:type="dcterms:W3CDTF">2018-11-12T07:08:34Z</dcterms:modified>
</cp:coreProperties>
</file>