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36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890158-C546-435A-B300-9DE37683910E}" type="datetimeFigureOut">
              <a:rPr lang="ru-RU"/>
              <a:pPr>
                <a:defRPr/>
              </a:pPr>
              <a:t>16.09.2021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770C02-006C-44CD-A698-C0855AF8F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6B258D-664C-4731-BB6B-65F9AAA83B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19B76D-4FE4-46C5-922E-E46149512B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554B-C8A8-4C72-B19E-DB93A474AA75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5BEF-9C7B-48FF-A2DD-3022154613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9449-D390-4541-BE84-C6B214ED6991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9AA9-4746-44F0-A933-FD03DC3FF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F7A7B-CA16-452E-8844-F8272D715CD6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F13E-E53E-4A78-A52C-743348D98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CDAA-8ABA-4CDA-B2D5-52B906857C96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364E-EF93-4E7F-8C21-62E4032F0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1FAC-3742-4A47-8072-10AD6BCB2E68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A491-6066-469D-9CD5-50C63F726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DB49-335B-467E-8C1C-56B1FCA33F15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A972-24D4-40A9-B8F7-C9C6F0771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4627-BE91-443D-BC96-C8896BA609C0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42CAA-6AD8-4015-A02E-9E76DF120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9123-3B3E-44CE-837D-4AE2B7C0655D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AF81-7861-4DD0-A9B2-BC975DD680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52B2-DD03-48A2-B2AC-863726344E1A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B8745-926E-464B-A70A-637B024CA5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A190-BBEE-4F58-826A-6613FE46D9E8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96B3-9F32-4A27-AB64-B7723C35F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4F00-DFB8-4A34-AA5A-B22737C457F1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1D02-5B7C-428F-9082-F3414E12C0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E7CBCC-D036-4A46-AC99-F5552D5BA9B0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B456A3-5B4F-4F79-8596-4D5CE02BA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oktemlyceum.ru/images/cosmos2009/21.jp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forum.sibnet.ru/uploads/post-63859-1239174740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upload.wikimedia.org/wikipedia/commons/thumb/b/b5/Unity-Zarya-Zvezda_STS-106.jpg/488px-Unity-Zarya-Zvezda_STS-106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tronaut.ru/register/register-country.htm#07" TargetMode="External"/><Relationship Id="rId13" Type="http://schemas.openxmlformats.org/officeDocument/2006/relationships/hyperlink" Target="http://www.astronaut.ru/register/register-country.htm#12" TargetMode="External"/><Relationship Id="rId18" Type="http://schemas.openxmlformats.org/officeDocument/2006/relationships/hyperlink" Target="http://www.astronaut.ru/register/register-country.htm#17" TargetMode="External"/><Relationship Id="rId26" Type="http://schemas.openxmlformats.org/officeDocument/2006/relationships/hyperlink" Target="http://www.astronaut.ru/register/register-country.htm#24" TargetMode="External"/><Relationship Id="rId3" Type="http://schemas.openxmlformats.org/officeDocument/2006/relationships/hyperlink" Target="http://www.astronaut.ru/register/register-country.htm#02" TargetMode="External"/><Relationship Id="rId21" Type="http://schemas.openxmlformats.org/officeDocument/2006/relationships/hyperlink" Target="http://www.astronaut.ru/register/register-country.htm#19" TargetMode="External"/><Relationship Id="rId34" Type="http://schemas.openxmlformats.org/officeDocument/2006/relationships/hyperlink" Target="http://www.astronaut.ru/register/register-country.htm#32" TargetMode="External"/><Relationship Id="rId7" Type="http://schemas.openxmlformats.org/officeDocument/2006/relationships/hyperlink" Target="http://www.astronaut.ru/register/register-country.htm#06" TargetMode="External"/><Relationship Id="rId12" Type="http://schemas.openxmlformats.org/officeDocument/2006/relationships/hyperlink" Target="http://www.astronaut.ru/register/register-country.htm#11" TargetMode="External"/><Relationship Id="rId17" Type="http://schemas.openxmlformats.org/officeDocument/2006/relationships/hyperlink" Target="http://www.astronaut.ru/register/register-country.htm#16" TargetMode="External"/><Relationship Id="rId25" Type="http://schemas.openxmlformats.org/officeDocument/2006/relationships/hyperlink" Target="http://www.astronaut.ru/register/register-country.htm#23" TargetMode="External"/><Relationship Id="rId33" Type="http://schemas.openxmlformats.org/officeDocument/2006/relationships/hyperlink" Target="http://www.astronaut.ru/register/register-country.htm#31" TargetMode="External"/><Relationship Id="rId38" Type="http://schemas.openxmlformats.org/officeDocument/2006/relationships/image" Target="../media/image23.jpeg"/><Relationship Id="rId2" Type="http://schemas.openxmlformats.org/officeDocument/2006/relationships/hyperlink" Target="http://www.astronaut.ru/register/register-country.htm#01" TargetMode="External"/><Relationship Id="rId16" Type="http://schemas.openxmlformats.org/officeDocument/2006/relationships/hyperlink" Target="http://www.astronaut.ru/register/register-country.htm#15" TargetMode="External"/><Relationship Id="rId20" Type="http://schemas.openxmlformats.org/officeDocument/2006/relationships/hyperlink" Target="http://www.astronaut.ru/register/register-country.htm#18" TargetMode="External"/><Relationship Id="rId29" Type="http://schemas.openxmlformats.org/officeDocument/2006/relationships/hyperlink" Target="http://www.astronaut.ru/register/register-country.htm#2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stronaut.ru/register/register-country.htm#05" TargetMode="External"/><Relationship Id="rId11" Type="http://schemas.openxmlformats.org/officeDocument/2006/relationships/hyperlink" Target="http://www.astronaut.ru/register/register-country.htm#10" TargetMode="External"/><Relationship Id="rId24" Type="http://schemas.openxmlformats.org/officeDocument/2006/relationships/hyperlink" Target="http://www.astronaut.ru/register/register-country.htm#22" TargetMode="External"/><Relationship Id="rId32" Type="http://schemas.openxmlformats.org/officeDocument/2006/relationships/hyperlink" Target="http://www.astronaut.ru/register/register-country.htm#30" TargetMode="External"/><Relationship Id="rId37" Type="http://schemas.openxmlformats.org/officeDocument/2006/relationships/image" Target="../media/image22.jpeg"/><Relationship Id="rId5" Type="http://schemas.openxmlformats.org/officeDocument/2006/relationships/hyperlink" Target="http://www.astronaut.ru/register/register-country.htm#04" TargetMode="External"/><Relationship Id="rId15" Type="http://schemas.openxmlformats.org/officeDocument/2006/relationships/hyperlink" Target="http://www.astronaut.ru/register/register-country.htm#14" TargetMode="External"/><Relationship Id="rId23" Type="http://schemas.openxmlformats.org/officeDocument/2006/relationships/hyperlink" Target="http://www.astronaut.ru/register/register-ussr.htm#21" TargetMode="External"/><Relationship Id="rId28" Type="http://schemas.openxmlformats.org/officeDocument/2006/relationships/hyperlink" Target="http://www.astronaut.ru/register/register-usa.htm#26" TargetMode="External"/><Relationship Id="rId36" Type="http://schemas.openxmlformats.org/officeDocument/2006/relationships/hyperlink" Target="http://www.astronaut.ru/register/register-country.htm#33" TargetMode="External"/><Relationship Id="rId10" Type="http://schemas.openxmlformats.org/officeDocument/2006/relationships/hyperlink" Target="http://www.astronaut.ru/register/register-country.htm#09" TargetMode="External"/><Relationship Id="rId19" Type="http://schemas.openxmlformats.org/officeDocument/2006/relationships/hyperlink" Target="http://www.astronaut.ru/register/register-country.htm#17-1" TargetMode="External"/><Relationship Id="rId31" Type="http://schemas.openxmlformats.org/officeDocument/2006/relationships/hyperlink" Target="http://www.astronaut.ru/register/register-country.htm#29" TargetMode="External"/><Relationship Id="rId4" Type="http://schemas.openxmlformats.org/officeDocument/2006/relationships/hyperlink" Target="http://www.astronaut.ru/register/register-country.htm#03" TargetMode="External"/><Relationship Id="rId9" Type="http://schemas.openxmlformats.org/officeDocument/2006/relationships/hyperlink" Target="http://www.astronaut.ru/register/register-country.htm#08" TargetMode="External"/><Relationship Id="rId14" Type="http://schemas.openxmlformats.org/officeDocument/2006/relationships/hyperlink" Target="http://www.astronaut.ru/register/register-country.htm#13" TargetMode="External"/><Relationship Id="rId22" Type="http://schemas.openxmlformats.org/officeDocument/2006/relationships/hyperlink" Target="http://www.astronaut.ru/register/register-country.htm#20" TargetMode="External"/><Relationship Id="rId27" Type="http://schemas.openxmlformats.org/officeDocument/2006/relationships/hyperlink" Target="http://www.astronaut.ru/register/register-country.htm#25" TargetMode="External"/><Relationship Id="rId30" Type="http://schemas.openxmlformats.org/officeDocument/2006/relationships/hyperlink" Target="http://www.astronaut.ru/register/register-country.htm#28" TargetMode="External"/><Relationship Id="rId35" Type="http://schemas.openxmlformats.org/officeDocument/2006/relationships/hyperlink" Target="http://www.astronaut.ru/register/register-country.htm#3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tronaut.r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11.nnm.ru/f/e/e/5/3/3fc9177f800a0456b38dc8e95e9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:\Documents and Settings\Администратор\Рабочий стол\Космос\космос\img-70a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4288"/>
            <a:ext cx="9142412" cy="684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4800600"/>
            <a:ext cx="8839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838450"/>
          </a:xfrm>
        </p:spPr>
        <p:txBody>
          <a:bodyPr rtlCol="0">
            <a:prstTxWarp prst="textCurveDow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развития космонавтики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371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в мире женщина-космонавт - Валентина Владимировна Терешкова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Содержимое 4" descr="Терешков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133600"/>
            <a:ext cx="3295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533400" y="2438400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16 июня 1963 года на космическом корабле «Восток-6» совершила полёт В.В. Терешкова. Он продолжался почти трое суток. Одновременно на орбите находился космический корабль «Восток-5», пилотируемый космонавтом Валерием Быковским. Следующий полет женщины в космос состоялся через 19 лет.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 М. Комаров, К.П.Феоктистов, Б. Б.Егоров 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3" descr="C:\Documents and Settings\home\Мои документы\Мои рисунки\481741a2de9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667000"/>
            <a:ext cx="4103688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533400" y="2413000"/>
            <a:ext cx="3733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октябре 1964г. новая ракета носитель "Союз" вывела на орбиту корабль "Восход", на котором впервые в мире находилось сразу три космонавта: командир В. М. Комаров, космонавт-исследователь К. П. Феоктистов и врач Б. Б. Егоров. </a:t>
            </a: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А. Леонов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Содержимое 5" descr="леоно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3048000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838200" y="1981200"/>
            <a:ext cx="4572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выход в космос был совершён советским космонавтом Алексеем Архиповичем Леоновым 18 марта 1965 года с борта космического корабля «Восход-2» с использованием гибкой шлюзовой камеры. Общее время первого выхода составило 23 минуты 41 секунду</a:t>
            </a:r>
            <a:r>
              <a:rPr lang="ru-RU" sz="2000" b="1" baseline="3000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(из них вне корабля 12 минут 9 секунд), и по его итогам был сделан вывод о возможности человека выполнять различные работы в открытом космосе</a:t>
            </a:r>
            <a:r>
              <a:rPr lang="ru-RU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solidFill>
                <a:srgbClr val="000066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 descr="000188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"/>
            <a:ext cx="1370013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Луны</a:t>
            </a:r>
          </a:p>
        </p:txBody>
      </p:sp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4572000" y="1905000"/>
            <a:ext cx="4191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январе 1966г. мягкую посадку на Луну наконец осуществила станция "Луна-9". На землю была передана первая панорама Лунной поверхности. Вопреки ожиданиям ученых, считавших, что Луна покрыта пылью, грунт оказался довольно твердым - станция не погрузилась в него, а на телевизионном изображении отчетливо видны камни.</a:t>
            </a:r>
          </a:p>
        </p:txBody>
      </p:sp>
      <p:pic>
        <p:nvPicPr>
          <p:cNvPr id="27651" name="Содержимое 4" descr="лун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Орбитальная станция «Салют-1»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Картинка 3 из 171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3394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3886200" y="1295400"/>
            <a:ext cx="5257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Создание орбитальных станций «Салют» и нового, многоцелевого корабля «Союз», способного совершать сложные маневры на орбите, сближаться и состыковываться с другими кораблями и космическими объектами - один из самых важных этапов в развитии отечественной космонавтики. </a:t>
            </a:r>
            <a:b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     Станция «Салют-1» была запущена тяжелой ракетой-носителем «Протон». Станция была оснащена одним стыковочным узлом и не имела систем дозаправки топливом. Габариты станции были по тем временам невероятными: длина орбитального комплекса с пристыкованным к нему кораблем «Союз» - 21,4 метра, масса - более 25 тонн. </a:t>
            </a:r>
            <a:b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Орбитальная станция «Мир»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4" descr="Картинка 17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385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Прямоугольник 5"/>
          <p:cNvSpPr>
            <a:spLocks noChangeArrowheads="1"/>
          </p:cNvSpPr>
          <p:nvPr/>
        </p:nvSpPr>
        <p:spPr bwMode="auto">
          <a:xfrm>
            <a:off x="4343400" y="2362200"/>
            <a:ext cx="4800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Мир («Салют-8)» — советская (позднее российская) орбитальная станция, представлявшая собой сложный многоцелевой научно-исследовательский комплекс. Базовый блок был выведен на орбиту 20 февраля 1986 года. Затем в течение 10 лет один за другим были пристыкованы ещё шесть модулей.</a:t>
            </a:r>
          </a:p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23 марта 2001 года станция была затоплена в водах Тихого океана.</a:t>
            </a:r>
          </a:p>
          <a:p>
            <a:endParaRPr lang="ru-RU" sz="20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космическая станция</a:t>
            </a:r>
          </a:p>
        </p:txBody>
      </p:sp>
      <p:pic>
        <p:nvPicPr>
          <p:cNvPr id="30722" name="Picture 2" descr="Картинка 12 из 8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3784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4038600" y="1600200"/>
            <a:ext cx="4572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 ноября 1998 г. был запущен первый элемент МКС - российский модуль "Заря". Этим стартом начался второй этап сборки самого большого сооружения в космосе. Вторая фаза состоит из 17 запусков некоторых элементов станции, а для завершения сборки всей МКС предстоит выполнить 43 запуска (без учета эксплуатационных полетов).После окончания строительства это будет огромное сооружение массой 470 т, длиной 109 м и шириной 88,4 м. Общие затраты предположительно составят 40 млрд. долларов.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Марсу</a:t>
            </a:r>
          </a:p>
        </p:txBody>
      </p:sp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3810000" y="1981200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Первый запуск космического аппарата к Марсу состоялся уже в 1962г. - это был аппарат "Марс-1", прошедший на расстоянии 195 тыс. км. от планеты. , (связь с ним прервалась за три месяца до этого). Но планомерные исследования красной планеты начались только в 70-ые г. г., когда появились достаточно мощные ракеты носители и совершенная автоматика</a:t>
            </a: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Содержимое 4" descr="марс.jpg"/>
          <p:cNvPicPr>
            <a:picLocks noChangeAspect="1"/>
          </p:cNvPicPr>
          <p:nvPr/>
        </p:nvPicPr>
        <p:blipFill>
          <a:blip r:embed="rId2"/>
          <a:srcRect r="49744"/>
          <a:stretch>
            <a:fillRect/>
          </a:stretch>
        </p:blipFill>
        <p:spPr bwMode="auto">
          <a:xfrm>
            <a:off x="457200" y="1981200"/>
            <a:ext cx="313055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239000" cy="1143000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космосе побывали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71600" y="1295400"/>
            <a:ext cx="6400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концу 2007 года в космосе побывали граждане 35 государств. При этом только три страны: СССР (Россия), США и Китай, имеют возможность самостоятельно осуществлять пилотируемые полёты.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36056"/>
              </p:ext>
            </p:extLst>
          </p:nvPr>
        </p:nvGraphicFramePr>
        <p:xfrm>
          <a:off x="381000" y="3429000"/>
          <a:ext cx="7162800" cy="3188653"/>
        </p:xfrm>
        <a:graphic>
          <a:graphicData uri="http://schemas.openxmlformats.org/drawingml/2006/table">
            <a:tbl>
              <a:tblPr/>
              <a:tblGrid>
                <a:gridCol w="155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"/>
                        </a:rPr>
                        <a:t>Австрия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"/>
                        </a:rPr>
                        <a:t>Афганис-тан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4"/>
                        </a:rPr>
                        <a:t>Бельгия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5"/>
                        </a:rPr>
                        <a:t>Бразилия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6"/>
                        </a:rPr>
                        <a:t>Болгария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7"/>
                        </a:rPr>
                        <a:t>Великобритания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8"/>
                        </a:rPr>
                        <a:t>Венгрия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9"/>
                        </a:rPr>
                        <a:t>Вьетнам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0"/>
                        </a:rPr>
                        <a:t>Германия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1"/>
                        </a:rPr>
                        <a:t>Голландия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2"/>
                        </a:rPr>
                        <a:t>Израиль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3"/>
                        </a:rPr>
                        <a:t>Индия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4"/>
                        </a:rPr>
                        <a:t>Испания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5"/>
                        </a:rPr>
                        <a:t>Италия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6"/>
                        </a:rPr>
                        <a:t>Канада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7"/>
                        </a:rPr>
                        <a:t>Китай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8"/>
                        </a:rPr>
                        <a:t>Куба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19"/>
                        </a:rPr>
                        <a:t>Малайзия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0"/>
                        </a:rPr>
                        <a:t>Мексика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1"/>
                        </a:rPr>
                        <a:t>Монголия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2"/>
                        </a:rPr>
                        <a:t>Польша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3"/>
                        </a:rPr>
                        <a:t>Россия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4"/>
                        </a:rPr>
                        <a:t>Румыния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5"/>
                        </a:rPr>
                        <a:t>Сауд. Аравия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6"/>
                        </a:rPr>
                        <a:t>Сирия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7"/>
                        </a:rPr>
                        <a:t>Словакия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8"/>
                        </a:rPr>
                        <a:t>С Ш 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335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29"/>
                        </a:rPr>
                        <a:t>Украина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0"/>
                        </a:rPr>
                        <a:t>Франция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1"/>
                        </a:rPr>
                        <a:t>Чехия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2"/>
                        </a:rPr>
                        <a:t>Швейцария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3"/>
                        </a:rPr>
                        <a:t>Швеция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4"/>
                        </a:rPr>
                        <a:t>Ю А Р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5"/>
                        </a:rPr>
                        <a:t>Южная Корея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6"/>
                        </a:rPr>
                        <a:t>Япония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19050" marB="190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2814" name="Picture 4" descr="C:\Documents and Settings\Администратор\Рабочий стол\Космос\космос\17_07_2009_0510503001247821155_nasa.jpg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228600" y="381000"/>
            <a:ext cx="1079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15" name="Picture 5" descr="C:\Documents and Settings\Администратор\Рабочий стол\Космос\космос\%D0%9E%D0%B4%D0%BD%D0%B0%D0%B6%D0%B4%D1%8B_%D0%BD%D0%B0_%D0%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7696200" y="4419600"/>
            <a:ext cx="12636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Венере</a:t>
            </a:r>
          </a:p>
        </p:txBody>
      </p:sp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133600" y="2286000"/>
            <a:ext cx="350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Первая станция "Венера-1" отправилась к утренней звезде в начале 1961г. и прошла в 100 тыс. км. от планеты. В задачу станции входило в основном изучение межпланетного пространства. В 1965г. возле Венеры пролетела стация "Венера -2 ", сфотографировавшая планету.</a:t>
            </a: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178593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Содержимое 4" descr="венера 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8013" y="2133600"/>
            <a:ext cx="33258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28600"/>
            <a:ext cx="24606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6" descr="Циолковский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057400"/>
            <a:ext cx="36147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 Э. Циолковский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764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Великий русский ученый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конце XIX века выдвинул идею о возможности освоения человеком космического пространства. Первоначально эти мысли были опубликованы им в виде научно - фантастических повестей, а затем, в 1903 г. была опубликована знаменитая работа "Исследование мировых пространств реактивными приборами", в которой он показал возможность достижения космических скоростей и иных небесных тел с помощью ракеты на жидком топливе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Спутники и аппараты</a:t>
            </a:r>
          </a:p>
        </p:txBody>
      </p:sp>
      <p:pic>
        <p:nvPicPr>
          <p:cNvPr id="34818" name="Picture 2" descr="C:\Documents and Settings\Администратор\Рабочий стол\Космос\космос\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50" y="3429000"/>
            <a:ext cx="396716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C:\Documents and Settings\Администратор\Рабочий стол\Космос\космос\img-93ff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143000"/>
            <a:ext cx="27844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C:\Documents and Settings\Администратор\Рабочий стол\Космос\космос\img-3b18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1143000"/>
            <a:ext cx="336073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3810000"/>
            <a:ext cx="36957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 descr="C:\Documents and Settings\Администратор\Рабочий стол\Космос\космос\img-546a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1143000"/>
            <a:ext cx="990600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2"/>
          <p:cNvSpPr txBox="1">
            <a:spLocks noChangeArrowheads="1"/>
          </p:cNvSpPr>
          <p:nvPr/>
        </p:nvSpPr>
        <p:spPr bwMode="auto">
          <a:xfrm>
            <a:off x="304800" y="2209800"/>
            <a:ext cx="8382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Ещё в далёком прошлом таинственный блеск звёзд и бездонная глубина неба манили к себе людей. В своих мечтах люди давно  парили в небе, как птицы. 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В современном мире мы не можем себе представить жизнь без спутникового телевидения,  навигаторов,  Интернета,  прогнозов погоды. Развиваясь, космонавтика, разрабатывает и внедряет передовые технологии. В скором будущем, возможно, в космос можно будет полететь даже школьнику, изучающему планеты. А может быть там построят дома и гостиницы для Землян, и мы сможем побывать на разных планетах. Уже сейчас на Земле существует понятие «космические туристы», а пройдёт время, и люди освоят для жизни другие системы. Ведь столько ещё неизвестного, неизученного в бесконечном космическом пространстве Вселенной! </a:t>
            </a:r>
          </a:p>
        </p:txBody>
      </p:sp>
      <p:pic>
        <p:nvPicPr>
          <p:cNvPr id="36866" name="Picture 2" descr="C:\Documents and Settings\Администратор\Рабочий стол\Космос\космос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25193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 descr="C:\Documents and Settings\Администратор\Рабочий стол\Космос\космос\img-fde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52400"/>
            <a:ext cx="254476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C:\Documents and Settings\Администратор\Рабочий стол\Космос\космос\img-f539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5240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2286000" y="2274888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Александров А.А.  «Путь к звездам: Из истории современной космонавтики»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Касьян И.И. «Первые шаги в космос»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Компьютерный диск «Невооруженным глазом»</a:t>
            </a:r>
          </a:p>
          <a:p>
            <a:pPr>
              <a:buFont typeface="Arial" charset="0"/>
              <a:buChar char="•"/>
            </a:pPr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Фильмы ВВС «Космос», «Планеты»</a:t>
            </a:r>
          </a:p>
          <a:p>
            <a:pPr>
              <a:buFont typeface="Arial" charset="0"/>
              <a:buChar char="•"/>
            </a:pP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rgbClr val="00FF00"/>
              </a:solidFill>
              <a:latin typeface="Cambria" pitchFamily="18" charset="0"/>
            </a:endParaRPr>
          </a:p>
        </p:txBody>
      </p:sp>
      <p:sp>
        <p:nvSpPr>
          <p:cNvPr id="37891" name="Прямоугольник 6"/>
          <p:cNvSpPr>
            <a:spLocks noChangeArrowheads="1"/>
          </p:cNvSpPr>
          <p:nvPr/>
        </p:nvSpPr>
        <p:spPr bwMode="auto">
          <a:xfrm>
            <a:off x="2819400" y="4191000"/>
            <a:ext cx="248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FF00"/>
                </a:solidFill>
                <a:latin typeface="Cambria" pitchFamily="18" charset="0"/>
              </a:rPr>
              <a:t>   </a:t>
            </a:r>
            <a:r>
              <a:rPr lang="de-AT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http://ru.wikipedia.org/</a:t>
            </a: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Прямоугольник 9"/>
          <p:cNvSpPr>
            <a:spLocks noChangeArrowheads="1"/>
          </p:cNvSpPr>
          <p:nvPr/>
        </p:nvSpPr>
        <p:spPr bwMode="auto">
          <a:xfrm>
            <a:off x="2590800" y="44958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AT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http://galspace.spb.ru/index69-3.html</a:t>
            </a: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Прямоугольник 11"/>
          <p:cNvSpPr>
            <a:spLocks noChangeArrowheads="1"/>
          </p:cNvSpPr>
          <p:nvPr/>
        </p:nvSpPr>
        <p:spPr bwMode="auto">
          <a:xfrm>
            <a:off x="2895600" y="4876800"/>
            <a:ext cx="353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http://images.yandex.ru/</a:t>
            </a: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Прямоугольник 12"/>
          <p:cNvSpPr>
            <a:spLocks noChangeArrowheads="1"/>
          </p:cNvSpPr>
          <p:nvPr/>
        </p:nvSpPr>
        <p:spPr bwMode="auto">
          <a:xfrm>
            <a:off x="2971800" y="3962400"/>
            <a:ext cx="243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http://www.astronaut.ru</a:t>
            </a:r>
            <a:r>
              <a:rPr lang="ru-RU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4" descr="короле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00200"/>
            <a:ext cx="34655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304800" y="2133600"/>
            <a:ext cx="35052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1932 г.  Московскому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ГИРДу государством 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была предоставлена 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экспериментальная база 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постройки и  испытания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ракет, а его начальником 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назначен  молодой С. П. Королев. </a:t>
            </a:r>
          </a:p>
        </p:txBody>
      </p:sp>
      <p:sp>
        <p:nvSpPr>
          <p:cNvPr id="16387" name="Прямоугольник 8"/>
          <p:cNvSpPr>
            <a:spLocks noChangeArrowheads="1"/>
          </p:cNvSpPr>
          <p:nvPr/>
        </p:nvSpPr>
        <p:spPr bwMode="auto">
          <a:xfrm>
            <a:off x="2057400" y="533400"/>
            <a:ext cx="5892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П. Королев</a:t>
            </a:r>
            <a:endParaRPr lang="ru-RU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искусственный спутник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381000" y="38862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Ракета с первым спутником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стартовала 4 октября 1957 г.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22 ч. 28 мин. по московскому времени с космодрома Байконур.</a:t>
            </a:r>
          </a:p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Он отделился от второй ступени ракеты-носителя на 315-й секунде после старта и был выведен на орбиту.  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25527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10"/>
          <p:cNvSpPr>
            <a:spLocks noChangeArrowheads="1"/>
          </p:cNvSpPr>
          <p:nvPr/>
        </p:nvSpPr>
        <p:spPr bwMode="auto">
          <a:xfrm>
            <a:off x="4038600" y="1981200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2000" b="1">
                <a:solidFill>
                  <a:srgbClr val="000066"/>
                </a:solidFill>
                <a:latin typeface="Times New Roman" pitchFamily="18" charset="0"/>
              </a:rPr>
              <a:t>Спутник имел форму шара диаметром 58 см и весом 83,6 кг.</a:t>
            </a:r>
          </a:p>
          <a:p>
            <a:pPr algn="just">
              <a:buFont typeface="Wingdings" pitchFamily="2" charset="2"/>
              <a:buNone/>
            </a:pPr>
            <a:r>
              <a:rPr lang="ru-RU" sz="2000" b="1">
                <a:solidFill>
                  <a:srgbClr val="000066"/>
                </a:solidFill>
                <a:latin typeface="Times New Roman" pitchFamily="18" charset="0"/>
              </a:rPr>
              <a:t> На нем были установлены два радиопередатчика, непрерывно излучающие сигналы.</a:t>
            </a:r>
            <a:endParaRPr lang="ru-RU" sz="2000" b="1">
              <a:solidFill>
                <a:srgbClr val="000066"/>
              </a:solidFill>
              <a:latin typeface="Cambria" pitchFamily="18" charset="0"/>
            </a:endParaRPr>
          </a:p>
        </p:txBody>
      </p:sp>
      <p:sp>
        <p:nvSpPr>
          <p:cNvPr id="17413" name="Прямоугольник 11"/>
          <p:cNvSpPr>
            <a:spLocks noChangeArrowheads="1"/>
          </p:cNvSpPr>
          <p:nvPr/>
        </p:nvSpPr>
        <p:spPr bwMode="auto">
          <a:xfrm>
            <a:off x="6172200" y="4495800"/>
            <a:ext cx="2514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Находился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на орбите до 4 января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1958 года, совершив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1440 оборотов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Ракета-носитель</a:t>
            </a: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4495800" y="2133600"/>
            <a:ext cx="426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FFFF00"/>
                </a:solidFill>
                <a:latin typeface="Cambria" pitchFamily="18" charset="0"/>
              </a:rPr>
              <a:t>              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январе того же года ракета-носитель "Молния" (Р-7, дополненная еще двумя ступенями) впервые достигла второй космической скорости, и вывела в космос станцию "Луна-1", массой 1472кг. "Луна-1", пройдя в 6 тыс. км., от поверхности нашего спутника вышла на орбиту вокруг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Солнца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Связь со станцией поддерживалась до расстояния 600 тыс. км. (рекорд для того времени). </a:t>
            </a:r>
          </a:p>
        </p:txBody>
      </p:sp>
      <p:pic>
        <p:nvPicPr>
          <p:cNvPr id="19459" name="Содержимое 4" descr="Молн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4038600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Собаки в космосе</a:t>
            </a:r>
          </a:p>
        </p:txBody>
      </p:sp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4724400" y="4419600"/>
            <a:ext cx="403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Первые корабли  были беспилотными. На них отрабатывался сход с орбиты, а также изучалось поведение подопытных собак. На одном из  кораблей благополучно слетали Белка и Стрелка.</a:t>
            </a: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4648200" y="762000"/>
            <a:ext cx="4267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Ла́йка  —  первое животное, выведенное на орбиту Земли.  Она была запущена в космос в ноябре 1957 года на советском  корабле «Спутник-2». На тот момент Лайке было около двух лет, и весила она 6 килограммов.</a:t>
            </a:r>
          </a:p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Как и многие другие животные в космосе, собака погибла во время полёта — через 5-7 часов после старта она умерла от стресса и перегрева.</a:t>
            </a:r>
          </a:p>
        </p:txBody>
      </p:sp>
      <p:pic>
        <p:nvPicPr>
          <p:cNvPr id="20484" name="Picture 4" descr="Картинка 1 из 8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86200"/>
            <a:ext cx="3071813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143000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человек в космосе</a:t>
            </a:r>
          </a:p>
        </p:txBody>
      </p:sp>
      <p:pic>
        <p:nvPicPr>
          <p:cNvPr id="21506" name="Содержимое 4" descr="гагари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9238" y="1752600"/>
            <a:ext cx="2339975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172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1981200" y="1600200"/>
            <a:ext cx="4724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 апреля 1961 года с космодрома Байконур был запущен «Восток-1». Выполнив один оборот вокруг Земли на 108 минуте, корабль завершил плановый полёт (на одну секунду раньше, чем было запланировано). Позывной Гагарина был «Кедр». Из-за сбоя в системе торможения спускаемый аппарат с Гагариным приземлился не в запланированной области в 110 км от Сталинграда, а в Саратовской области, неподалёку от Энгельса, в районе села Смеловка.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Г.С.Титов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Содержимое 4" descr="тито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05000"/>
            <a:ext cx="3500438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228600" y="1533525"/>
            <a:ext cx="487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Второй орбитальный полет - осуществил Г. С.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Титов,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который продолжался более суток. В ходе этого полета выяснялось влияние на человеческий организм длительного пребывания в космосе. Титову первым пришлось столкнуться со "спутниковой болезнью" - когда человека начинает "укачивать" в невесомости. Сейчас известно, что эти симптомы появляются в первые дни полета и вызваны адаптацией организма к невесомости, но тогда это, вызвало большие опасения, и были разработаны специальные методы тренировки вестибулярного аппарата космонавтов. </a:t>
            </a:r>
            <a:b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 планетой  сразу два корабля "Восток"</a:t>
            </a:r>
            <a:r>
              <a:rPr lang="ru-RU" b="1" smtClean="0">
                <a:solidFill>
                  <a:srgbClr val="FFFF00"/>
                </a:solidFill>
              </a:rPr>
              <a:t>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1962 году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Содержимое 8" descr="Попович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52600"/>
            <a:ext cx="328612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Содержимое 7" descr="А.Николаев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3429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5"/>
          <p:cNvSpPr>
            <a:spLocks noChangeArrowheads="1"/>
          </p:cNvSpPr>
          <p:nvPr/>
        </p:nvSpPr>
        <p:spPr bwMode="auto">
          <a:xfrm>
            <a:off x="3578225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3557" name="Прямоугольник 7"/>
          <p:cNvSpPr>
            <a:spLocks noChangeArrowheads="1"/>
          </p:cNvSpPr>
          <p:nvPr/>
        </p:nvSpPr>
        <p:spPr bwMode="auto">
          <a:xfrm>
            <a:off x="1295400" y="6248400"/>
            <a:ext cx="196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А. Г. Николаев </a:t>
            </a: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Прямоугольник 8"/>
          <p:cNvSpPr>
            <a:spLocks noChangeArrowheads="1"/>
          </p:cNvSpPr>
          <p:nvPr/>
        </p:nvSpPr>
        <p:spPr bwMode="auto">
          <a:xfrm>
            <a:off x="5715000" y="6248400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П. А. Попович</a:t>
            </a: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1271</Words>
  <Application>Microsoft Office PowerPoint</Application>
  <PresentationFormat>Экран (4:3)</PresentationFormat>
  <Paragraphs>108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Verdana</vt:lpstr>
      <vt:lpstr>Wingdings</vt:lpstr>
      <vt:lpstr>Тема Office</vt:lpstr>
      <vt:lpstr>История развития космонавтики</vt:lpstr>
      <vt:lpstr>К. Э. Циолковский</vt:lpstr>
      <vt:lpstr>Презентация PowerPoint</vt:lpstr>
      <vt:lpstr>Первый искусственный спутник</vt:lpstr>
      <vt:lpstr>Ракета-носитель</vt:lpstr>
      <vt:lpstr>Собаки в космосе</vt:lpstr>
      <vt:lpstr>Первый человек в космосе</vt:lpstr>
      <vt:lpstr>Г.С.Титов</vt:lpstr>
      <vt:lpstr>Над планетой  сразу два корабля "Восток" в 1962 году</vt:lpstr>
      <vt:lpstr>Первая в мире женщина-космонавт - Валентина Владимировна Терешкова</vt:lpstr>
      <vt:lpstr>В. М. Комаров, К.П.Феоктистов, Б. Б.Егоров </vt:lpstr>
      <vt:lpstr>А. А. Леонов</vt:lpstr>
      <vt:lpstr>Исследование Луны</vt:lpstr>
      <vt:lpstr>Орбитальная станция «Салют-1» </vt:lpstr>
      <vt:lpstr>Орбитальная станция «Мир» </vt:lpstr>
      <vt:lpstr>Международная космическая станция</vt:lpstr>
      <vt:lpstr>К Марсу</vt:lpstr>
      <vt:lpstr>  В космосе побывали </vt:lpstr>
      <vt:lpstr>К Венере</vt:lpstr>
      <vt:lpstr>Спутники и аппараты</vt:lpstr>
      <vt:lpstr>Презентация PowerPoint</vt:lpstr>
      <vt:lpstr>Список использованной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космонавтики</dc:title>
  <dc:creator>viki</dc:creator>
  <cp:lastModifiedBy>Administrator</cp:lastModifiedBy>
  <cp:revision>34</cp:revision>
  <dcterms:modified xsi:type="dcterms:W3CDTF">2021-09-16T16:47:26Z</dcterms:modified>
</cp:coreProperties>
</file>