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9" r:id="rId2"/>
    <p:sldId id="287" r:id="rId3"/>
    <p:sldId id="263" r:id="rId4"/>
    <p:sldId id="256" r:id="rId5"/>
    <p:sldId id="260" r:id="rId6"/>
    <p:sldId id="258" r:id="rId7"/>
    <p:sldId id="261" r:id="rId8"/>
    <p:sldId id="257" r:id="rId9"/>
    <p:sldId id="262" r:id="rId10"/>
    <p:sldId id="264" r:id="rId11"/>
    <p:sldId id="265" r:id="rId12"/>
    <p:sldId id="266" r:id="rId13"/>
    <p:sldId id="267" r:id="rId14"/>
    <p:sldId id="269" r:id="rId15"/>
    <p:sldId id="289" r:id="rId16"/>
    <p:sldId id="268" r:id="rId17"/>
    <p:sldId id="272" r:id="rId18"/>
    <p:sldId id="270" r:id="rId19"/>
    <p:sldId id="271" r:id="rId20"/>
    <p:sldId id="273" r:id="rId21"/>
    <p:sldId id="274" r:id="rId22"/>
    <p:sldId id="276" r:id="rId23"/>
    <p:sldId id="275" r:id="rId24"/>
    <p:sldId id="277" r:id="rId25"/>
    <p:sldId id="285" r:id="rId26"/>
    <p:sldId id="286" r:id="rId27"/>
    <p:sldId id="288" r:id="rId28"/>
    <p:sldId id="279" r:id="rId29"/>
    <p:sldId id="281" r:id="rId30"/>
    <p:sldId id="282" r:id="rId31"/>
    <p:sldId id="283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B4AB-F585-4598-9E4A-D3D58DDB506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FC63-BEF6-4895-8734-767F3C59B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EFC63-BEF6-4895-8734-767F3C59B1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EFC63-BEF6-4895-8734-767F3C59B1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AB3C02-5A3C-4D84-B77A-5027A79DE9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7B63BE-6D99-4A0B-8C98-41B156E88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724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09E61A-E460-45CC-AB79-0EB7CF6A1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972A193-D974-4890-BCF6-7BDA5AA783D7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Ф.М. Достоевский. Художник В.Перов. 187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860032" y="692696"/>
            <a:ext cx="3743325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1520" y="188640"/>
            <a:ext cx="4537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latin typeface="Arial" charset="0"/>
              </a:rPr>
              <a:t>Фёдор Михайлович Достоевский</a:t>
            </a:r>
          </a:p>
          <a:p>
            <a:pPr algn="ctr">
              <a:spcBef>
                <a:spcPct val="50000"/>
              </a:spcBef>
            </a:pPr>
            <a:r>
              <a:rPr lang="ru-RU" sz="4000" b="1" dirty="0">
                <a:latin typeface="Arial" charset="0"/>
              </a:rPr>
              <a:t>1821 – 1881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3284984"/>
            <a:ext cx="4248472" cy="2814637"/>
          </a:xfrm>
          <a:prstGeom prst="rect">
            <a:avLst/>
          </a:prstGeom>
        </p:spPr>
        <p:txBody>
          <a:bodyPr/>
          <a:lstStyle/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Гениальность Достоевского   неоспорима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,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по силе изобразительности его талант равен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,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быть может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,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только Шекспиру</a:t>
            </a:r>
          </a:p>
          <a:p>
            <a:pPr marL="0" marR="0" lvl="0" indent="-2743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                                          М.Горький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lackadder ITC" pitchFamily="82" charset="0"/>
              <a:ea typeface="+mn-lt"/>
              <a:cs typeface="+mn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1844</a:t>
            </a:r>
            <a:r>
              <a:rPr lang="ru-RU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- вышел в отставку и занялся литературной деятельностью</a:t>
            </a:r>
            <a:r>
              <a:rPr lang="ru-RU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200" dirty="0"/>
          </a:p>
        </p:txBody>
      </p:sp>
      <p:pic>
        <p:nvPicPr>
          <p:cNvPr id="4" name="Picture 5" descr="dostoev19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628800"/>
            <a:ext cx="2803242" cy="398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5112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«Довольно кругленький, светлый блондин с лицом округленным и слегка вздёрнутым носом. Светло-каштановые волосы были коротко острижены, пол высоким лбом и редкими бровями скрывались небольшие, довольно глубоко лежащие серые  глаза; щёки были бледные с веснушками; цвет лица болезненный, землистый, губы толстоватые; Он был далеко живее, подвижнее, горячее степенного  своего брата… Он любил поэзию страстно, но писал только прозою, потому что на обработку формы не хватало у него  терпения; мысли в его голове родились подобно брызгам в водовороте» так вспоминал Доктор </a:t>
            </a:r>
            <a:r>
              <a:rPr lang="ru-RU" b="1" dirty="0" err="1" smtClean="0"/>
              <a:t>Ризенкампф</a:t>
            </a:r>
            <a:r>
              <a:rPr lang="ru-RU" b="1" dirty="0" smtClean="0"/>
              <a:t>, в одной квартире с которым жил в то время </a:t>
            </a:r>
          </a:p>
          <a:p>
            <a:pPr algn="ctr"/>
            <a:r>
              <a:rPr lang="ru-RU" b="1" dirty="0" smtClean="0"/>
              <a:t>Достоевский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6208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окончания училища в мае 1845 года Достоевским написано первое произведение, которое он назвал </a:t>
            </a:r>
            <a:r>
              <a:rPr lang="ru-RU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"Бедные люди".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первой пробой пера был перевод романа Бальзака </a:t>
            </a:r>
            <a:r>
              <a:rPr lang="ru-RU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"Евгения Гранде"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который был опубликован в 1844 году. Роман "Бедные люди" был напечатан в "Петербургском сборнике". И именно после этого он стал широко известен.  Некрасов и многие другие считали Достоевского продолжателем традиций Гоголя. Но в отличие от Гоголя, Федор Михайлович описывает своих героев глубже с психологической стороны.</a:t>
            </a:r>
          </a:p>
          <a:p>
            <a:pPr algn="ctr"/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852936"/>
            <a:ext cx="2606824" cy="35644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7824" y="3501008"/>
            <a:ext cx="2755776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ТИТУЛЬНЫЙ ЛИСТ </a:t>
            </a:r>
            <a:r>
              <a:rPr lang="ru-RU" b="1" i="1" dirty="0">
                <a:latin typeface="Times New Roman" pitchFamily="18" charset="0"/>
              </a:rPr>
              <a:t>«ПЕТЕРБУРГСКОГО СБОРНИКА»,</a:t>
            </a:r>
            <a:r>
              <a:rPr lang="ru-RU" b="1" dirty="0">
                <a:latin typeface="Times New Roman" pitchFamily="18" charset="0"/>
              </a:rPr>
              <a:t> В КОТОРОМ БЫЛА ОПУБЛИКОВАНА ПОВЕСТЬ </a:t>
            </a:r>
            <a:r>
              <a:rPr lang="ru-RU" b="1" i="1" dirty="0">
                <a:latin typeface="Times New Roman" pitchFamily="18" charset="0"/>
              </a:rPr>
              <a:t>«БЕДНЫЕ ЛЮДИ»</a:t>
            </a:r>
          </a:p>
        </p:txBody>
      </p:sp>
      <p:pic>
        <p:nvPicPr>
          <p:cNvPr id="6" name="Picture 5" descr="Ф.М. Достоевский. Рисунок К. Трутковского. 18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852936"/>
            <a:ext cx="2032422" cy="3073341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527" y="6165304"/>
            <a:ext cx="3888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Фёдор Достоевский. 1847год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4724400" cy="514543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/>
              <a:t>В марте 1846 г. на Невском проспекте к писателю подошёл незнакомец в чёрном плаще и спросил : «Какая идея вашей будущей повести, позвольте спросить?» - это было знакомство с бывшим служащим министерства иностранных дел </a:t>
            </a:r>
            <a:r>
              <a:rPr lang="ru-RU" sz="2000" b="1" dirty="0" err="1"/>
              <a:t>М.В.Буташевичем-Петрашевским</a:t>
            </a:r>
            <a:r>
              <a:rPr lang="ru-RU" sz="2000" b="1" dirty="0"/>
              <a:t>.</a:t>
            </a:r>
          </a:p>
          <a:p>
            <a:pPr algn="ctr">
              <a:lnSpc>
                <a:spcPct val="80000"/>
              </a:lnSpc>
            </a:pPr>
            <a:r>
              <a:rPr lang="ru-RU" sz="2000" b="1" dirty="0"/>
              <a:t>И начиная с весны 1847 года писатель становиться постоянным членом кружка Петрашевцев. На этих собраниях обсуждались политические, социально-экономические, литературные и другие проблемы. Достоевский был сторонником отмены крепостного права и отмены цензуры над литературой. Но в отличие от остальных петрашевцев он был ярым противником насильственного свержения существующей власти.</a:t>
            </a:r>
          </a:p>
        </p:txBody>
      </p:sp>
      <p:pic>
        <p:nvPicPr>
          <p:cNvPr id="8196" name="Picture 4" descr="петрашевский, дос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124744"/>
            <a:ext cx="3251200" cy="49530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64088" y="6237312"/>
            <a:ext cx="3365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/>
              <a:t>М.В.Буташевич-Петрашевский</a:t>
            </a:r>
            <a:r>
              <a:rPr lang="ru-RU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Кружок Петрашевского 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7544" y="381000"/>
            <a:ext cx="8280920" cy="1190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Рано утром, в 4 часа 23 апреля 1849 года к Достоевскому, по личному приказу тогдашнего царя Николая I, пришли жандармы , арестовали и заключили в Петропавловскую крепость. Вместе с ним было арестовано ещё несколько десятков петрашевцев.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3568" y="4149080"/>
            <a:ext cx="306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/>
              <a:t>Петропавловская крепость</a:t>
            </a:r>
          </a:p>
        </p:txBody>
      </p:sp>
      <p:pic>
        <p:nvPicPr>
          <p:cNvPr id="9221" name="Picture 5" descr="петроп крепость, дост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1844824"/>
            <a:ext cx="3641571" cy="2184648"/>
          </a:xfrm>
          <a:noFill/>
          <a:ln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5976" y="1772816"/>
            <a:ext cx="4392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Но лично император Николай I добавил: "Объявить о помиловании лишь в ту минуту, когда всё будет готово к исполнению казни". Инсценировка смертной казни состоялась 22 декабря 1849 года. А через два дня Достоевского заковали в кандалы и отправили в Омский острог. На каторге у Достоевского усилились эпилептические припадки, к которым он был предрасположен. </a:t>
            </a:r>
          </a:p>
        </p:txBody>
      </p:sp>
      <p:pic>
        <p:nvPicPr>
          <p:cNvPr id="7" name="Picture 3" descr="казн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9552" y="4653136"/>
            <a:ext cx="3714126" cy="200497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9992" y="5947971"/>
            <a:ext cx="2565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/>
              <a:t>КАЗНЬ ПЕТРАШЕВЦЕВ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179512" y="548680"/>
            <a:ext cx="4186808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</a:rPr>
              <a:t>Достоевский </a:t>
            </a:r>
            <a:r>
              <a:rPr lang="ru-RU" sz="2400" b="1" dirty="0">
                <a:latin typeface="Times New Roman" pitchFamily="18" charset="0"/>
              </a:rPr>
              <a:t>был приговорен к каторге на 4 года, которую отбывал в Омском остроге в 1850-1854гг. </a:t>
            </a:r>
          </a:p>
        </p:txBody>
      </p:sp>
      <p:pic>
        <p:nvPicPr>
          <p:cNvPr id="5" name="Picture 7" descr="A:\321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548680"/>
            <a:ext cx="2524956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276872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/>
              <a:t>Омск – гадкий городишко. Деревьев почти нет. Летом зной и ветер с песком, зимой буран. Природы я не видел. Городишко грязный, военный и развратный в высшей степени»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dirty="0" smtClean="0"/>
              <a:t>  </a:t>
            </a:r>
            <a:r>
              <a:rPr lang="ru-RU" b="1" i="1" dirty="0" smtClean="0"/>
              <a:t>Достоевский</a:t>
            </a:r>
            <a:endParaRPr lang="ru-RU" b="1" i="1" dirty="0"/>
          </a:p>
        </p:txBody>
      </p:sp>
      <p:pic>
        <p:nvPicPr>
          <p:cNvPr id="7" name="Picture 3" descr="A:\321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581128"/>
            <a:ext cx="4430688" cy="1539081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51920" y="6165304"/>
            <a:ext cx="500256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Ограда вокруг Омского острога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509120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Омской военно-каторжной тюрьме, писатель задумал “Записки из мертвого дома”, которые будут опубликованы только в 1861-1862 годах.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836712"/>
            <a:ext cx="4751983" cy="30801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99592" y="4437112"/>
            <a:ext cx="7092950" cy="20888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>
                <a:latin typeface="Franklin Gothic Demi" pitchFamily="34" charset="0"/>
              </a:rPr>
              <a:t>        </a:t>
            </a:r>
            <a:r>
              <a:rPr lang="ru-RU" sz="2000" dirty="0">
                <a:latin typeface="Franklin Gothic Demi" pitchFamily="34" charset="0"/>
              </a:rPr>
              <a:t>Он унижен, оскорблен, но не может подавить в душе страстной заинтересованности в участии таких же людей, не мог подавить голос сомнения, неверия, протеста, бунта.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>
                <a:latin typeface="Franklin Gothic Demi" pitchFamily="34" charset="0"/>
              </a:rPr>
              <a:t>       Он пишет “Униженные и оскорбленные” – первое крупное произведение после возвращения из Сибири.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32657"/>
            <a:ext cx="5544616" cy="302433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В феврале 1854 года Достоевского, по решению суда, определяют рядовым в Семипалатинский линейный батальон. Писатель начинает бывать в высших кругах, где знакомится с Ч.Ч.Валихановым, видным казахским деятелем, благодаря которому, рядовой Достоевский 1 октября 1856 года получает офицерский чин, а немногим ранее ему был возвращён дворянский титул.</a:t>
            </a:r>
          </a:p>
          <a:p>
            <a:endParaRPr lang="ru-RU" dirty="0"/>
          </a:p>
        </p:txBody>
      </p:sp>
      <p:pic>
        <p:nvPicPr>
          <p:cNvPr id="4" name="Picture 5" descr="дост, валихан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04664"/>
            <a:ext cx="2017875" cy="2780184"/>
          </a:xfrm>
          <a:prstGeom prst="rect">
            <a:avLst/>
          </a:prstGeom>
          <a:noFill/>
        </p:spPr>
      </p:pic>
      <p:pic>
        <p:nvPicPr>
          <p:cNvPr id="5" name="Picture 1033" descr="A:\App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3429000"/>
            <a:ext cx="6143302" cy="310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Среди смрада и грязи каторжного  быта, ссор, перебранок, смертей, драк, окружающих его, Достоевский смог увидеть то, что до него никто не увидел, - он «в каторге между разбойниками в 4 года отличил наконец людей». «Поверишь ли: есть характеры глубокие, сильные, прекрасные, и как весело было под грубой корой отыскать золото. И не один, </a:t>
            </a:r>
            <a:r>
              <a:rPr lang="ru-RU" sz="2000" b="1" dirty="0" err="1" smtClean="0"/>
              <a:t>нге</a:t>
            </a:r>
            <a:r>
              <a:rPr lang="ru-RU" sz="2000" b="1" dirty="0" smtClean="0"/>
              <a:t> два, а несколько. Иных нельзя не уважать, другие решительно прекрасны», - пишет он брату.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</a:rPr>
              <a:t>Все годы каторги Достоевский вел записки, послужившие основой для “Записок из Мертвого дома”: </a:t>
            </a:r>
          </a:p>
          <a:p>
            <a:pPr algn="ctr"/>
            <a:r>
              <a:rPr lang="ru-RU" b="1" dirty="0" smtClean="0">
                <a:latin typeface="Tahoma" pitchFamily="34" charset="0"/>
              </a:rPr>
              <a:t>“Одинокий душевно, я пересматривал всю прошлую жизнь мою… судил себя один неумолимо и строго… Я думал, я решил, я клялся себе, что уже не будет в моей будущей жизни ни тех ошибок, ни тех падений, которые были прежде.. </a:t>
            </a:r>
            <a:r>
              <a:rPr lang="ru-RU" b="1" i="1" dirty="0" smtClean="0">
                <a:latin typeface="Tahoma" pitchFamily="34" charset="0"/>
              </a:rPr>
              <a:t>И сколько в этих стенах погребено напрасно молодости, сколько великих сил погибло здесь даром!”.</a:t>
            </a:r>
            <a:endParaRPr lang="ru-RU" b="1" i="1" dirty="0">
              <a:latin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509120"/>
            <a:ext cx="3024336" cy="21602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79912" y="458112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Каторга становится для Достоевского важнейшим и решающим периодом в жизни, ценность которого для его духовной и творческой жизни писатель будет осмысливать всю жизнь. Отныне его герои будут носителями его собственного жизненного и духовного опыта.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A:\App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9902" y="3573016"/>
            <a:ext cx="2344858" cy="306134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188640"/>
            <a:ext cx="7416824" cy="35283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j-lt"/>
                <a:cs typeface="Aharoni" pitchFamily="2" charset="-79"/>
              </a:rPr>
              <a:t>В Семипалатинске солдат познакомился с чиновником Александром Исаевым и его женой Марией Дмитриевной. Хрупкая болезненная женщина разбудила в измученном сердце такую нежность, что ее хватило на много лет вперед. Впервые образованная женщина из общества дарила Достоевскому свою благосклонность. Ему казалось: только она с ее чуткой душой увидела, что за нескладной фигурой скрыта ранимая и поэтическая натура. А она целыми часами изливала ему свои обиды и жалобы. Сама же очень скоро привязалась к нему, но о любви говорить не приходилось. Только через год между ними случилась близость. Влюбленный был на седьмом небе. Но - ирония судьбы! - через неделю мужа возлюбленной перевели служить очень далеко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8" name="Picture 2" descr="п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645024"/>
            <a:ext cx="1793274" cy="2852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:\App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620688"/>
            <a:ext cx="4114800" cy="2120900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860032" y="2924944"/>
            <a:ext cx="412392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Дом </a:t>
            </a:r>
            <a:r>
              <a:rPr lang="ru-RU" b="1" dirty="0" err="1">
                <a:latin typeface="Times New Roman" pitchFamily="18" charset="0"/>
              </a:rPr>
              <a:t>Лепухиных</a:t>
            </a:r>
            <a:r>
              <a:rPr lang="ru-RU" b="1" dirty="0">
                <a:latin typeface="Times New Roman" pitchFamily="18" charset="0"/>
              </a:rPr>
              <a:t>, где Достоевский жил с женой после женитьбы.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260648"/>
            <a:ext cx="4267200" cy="582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/>
              <a:t>Три ужасных года пережил Достоевский, пока не соединился вновь с любимой женщиной. </a:t>
            </a:r>
            <a:endParaRPr lang="ru-RU" b="1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Муж </a:t>
            </a:r>
            <a:r>
              <a:rPr lang="ru-RU" b="1" dirty="0"/>
              <a:t>Марии </a:t>
            </a:r>
            <a:r>
              <a:rPr lang="ru-RU" b="1" dirty="0" smtClean="0"/>
              <a:t>Дмитриевны </a:t>
            </a:r>
            <a:r>
              <a:rPr lang="ru-RU" b="1" dirty="0"/>
              <a:t>спился и умер, оставив ее в нищете. Достоевский (срок солдатской службы как раз окончился) умолил ее согласиться на брак. Никакой радости этот союз не принес.. Оба раздражали и изматывали друг друга. У него стали случаться припадки эпилепсии. Она превратилась в законченную истеричку, которую к тому же сжигал смертельный туберкулез... Оба оказались у могилы своего брака.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/>
              <a:t>Тем более что Федор Михайлович - к тому времени известный писатель - однажды получил письмо от 22-летней девушки </a:t>
            </a:r>
            <a:r>
              <a:rPr lang="ru-RU" b="1" dirty="0" err="1"/>
              <a:t>Аполлинарии</a:t>
            </a:r>
            <a:r>
              <a:rPr lang="ru-RU" b="1" dirty="0"/>
              <a:t> Сусловой. Девушка объяснялась в любви, а он уже и забыл, что это такое... У него началась тайная бурная связь с этой молодой особой.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332656"/>
            <a:ext cx="4316412" cy="3384451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Человек </a:t>
            </a:r>
            <a:r>
              <a:rPr lang="ru-RU" b="1" i="1" dirty="0">
                <a:solidFill>
                  <a:schemeClr val="tx1"/>
                </a:solidFill>
              </a:rPr>
              <a:t>есть тайна.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Ее </a:t>
            </a:r>
            <a:r>
              <a:rPr lang="ru-RU" b="1" i="1" dirty="0">
                <a:solidFill>
                  <a:schemeClr val="tx1"/>
                </a:solidFill>
              </a:rPr>
              <a:t>надо разгадать, и ежели будешь   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</a:rPr>
              <a:t>ее </a:t>
            </a:r>
            <a:r>
              <a:rPr lang="ru-RU" b="1" i="1" dirty="0">
                <a:solidFill>
                  <a:schemeClr val="tx1"/>
                </a:solidFill>
              </a:rPr>
              <a:t>разгадывать всю жизнь, то не говори, что потерял                                                              время; я занимаюсь этой  тайной, ибо хочу быть                                                              человеком.</a:t>
            </a:r>
          </a:p>
        </p:txBody>
      </p:sp>
      <p:pic>
        <p:nvPicPr>
          <p:cNvPr id="6" name="Picture 4" descr="dostoev_po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548680"/>
            <a:ext cx="3194125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404664"/>
            <a:ext cx="3725416" cy="2607568"/>
          </a:xfrm>
          <a:prstGeom prst="rect">
            <a:avLst/>
          </a:prstGeom>
        </p:spPr>
        <p:txBody>
          <a:bodyPr/>
          <a:lstStyle/>
          <a:p>
            <a:pPr marL="0" marR="0" lvl="0" indent="-27432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С 1861 ВМЕСТЕ С БРАТОМ МИХАИЛОМ ДОСТОЕВСКИЙ НАЧИНАЕТ ИЗДАВАТЬ ЖУРНАЛЫ "ВРЕМЯ" И "ЭПОХА" (1864 - 1865). ЛЕТОМ 1862 ПОСЕЩАЕТ ПАРИЖ, ЛОНДОН, ЖЕНЕВУ. ВСКОРЕ ЖУРНАЛ "ВРЕМЯ" БЫЛ ЗАКРЫТ ЗА НЕВИННУЮ СТАТЬЮ Н. СТРАХОВА, НО В НАЧАЛЕ 64 СТАЛА ВЫХОДИТЬ "ЭПОХА".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3" name="Picture 4" descr="L01_05_01_14_97_p"/>
          <p:cNvPicPr>
            <a:picLocks noChangeAspect="1" noChangeArrowheads="1"/>
          </p:cNvPicPr>
          <p:nvPr/>
        </p:nvPicPr>
        <p:blipFill>
          <a:blip r:embed="rId2" cstate="email"/>
          <a:srcRect l="1978" t="3113" r="3090" b="3502"/>
          <a:stretch>
            <a:fillRect/>
          </a:stretch>
        </p:blipFill>
        <p:spPr bwMode="auto">
          <a:xfrm>
            <a:off x="395536" y="3068960"/>
            <a:ext cx="3596045" cy="2247528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81600" y="152400"/>
            <a:ext cx="3657600" cy="43088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    </a:t>
            </a:r>
            <a:r>
              <a:rPr lang="ru-RU" sz="2000" b="1" i="1" dirty="0">
                <a:latin typeface="Times New Roman" pitchFamily="18" charset="0"/>
              </a:rPr>
              <a:t>Мы решились основать журнал, вполне независимый от литературных авторитетов - несмотря на наше уважение к ним…наш журнал не будет иметь никаких нелитературных антипатий и пристрастий…Мы не уклонимся и от полемики…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         Ф.М.Достоевский («Объявление о подписке на журнал «Время» на 1861г.»)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Достоевским вместе с братом пропагандировал идеологию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почвинечества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близкую славянофильству. В них были опубликованы очерки "Зимние заметки о летних впечатлениях" (1863) и повесть "Записки из подполья" (1864).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60649"/>
            <a:ext cx="8229600" cy="30243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111111"/>
                </a:solidFill>
              </a:rPr>
              <a:t>16 АПРЕЛЯ 1864 УМЕРЛА ЖЕНА, БОЛЕВШАЯ ЧАХОТКОЙ БОЛЕЕ 4 ЛЕТ, А 10 ИЮНЯ НЕОЖИДАННО СКОНЧАЛСЯ БРАТ ФЕДОРА ДОСТОЕВСКОГО - МИХАИЛ. </a:t>
            </a:r>
            <a:endParaRPr lang="ru-RU" sz="2000" b="1" dirty="0" smtClean="0">
              <a:solidFill>
                <a:srgbClr val="11111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111111"/>
                </a:solidFill>
              </a:rPr>
              <a:t>УДАР </a:t>
            </a:r>
            <a:r>
              <a:rPr lang="ru-RU" sz="2000" b="1" dirty="0">
                <a:solidFill>
                  <a:srgbClr val="111111"/>
                </a:solidFill>
              </a:rPr>
              <a:t>ЗА УДАРОМ И МАССА ДОЛГОВ ОКОНЧАТЕЛЬНО РАССТРОИЛИ ДЕЛО, И В НАЧАЛЕ 1865 "ЭПОХА" БЫЛА ЗАКРЫТА. У ДОСТОЕВСКОГО ОСТАЛИСЬ 15000 РУБЛЕЙ ДОЛГУ И НРАВСТВЕННАЯ ОБЯЗАННОСТЬ СОДЕРЖАТЬ СЕМЬЮ ПОКОЙНОГО БРАТА И СЫНА ЖЕНЫ ОТ ПЕРВОГО МУЖА.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/>
              <a:t>ЛЕТОМ 1866 ДОСТОЕВСКИЙ НАХОДИЛСЯ В МОСКВЕ И НА ДАЧЕ В СЕЛЬЦЕ ЛЮБЛИНО, ГДЕ НОЧАМИ ПИСАЛ РОМАН "ПРЕСТУПЛЕНИЕ И НАКАЗАНИЕ".ПО СЛОВАМ САМОГО АВТОРА, РОМАН "УДАЛСЯ ЧРЕЗВЫЧАЙНО" И ПОДНЯЛ ЕГО "РЕПУТАЦИЮ КАК ПИСАТЕЛЯ".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Picture 3" descr="Рисунок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212976"/>
            <a:ext cx="2403053" cy="29912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51920" y="3068960"/>
            <a:ext cx="4572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ahoma" pitchFamily="34" charset="0"/>
              </a:rPr>
              <a:t>Все сердце мое с кровью положится в этот роман, я задумал его в каторге, в тяжелую минуту грусти, лежа на нарах на нарах… </a:t>
            </a:r>
          </a:p>
          <a:p>
            <a:pPr algn="r"/>
            <a:r>
              <a:rPr lang="ru-RU" b="1" dirty="0">
                <a:latin typeface="Tahoma" pitchFamily="34" charset="0"/>
              </a:rPr>
              <a:t>                            Ф.М. Достоевский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3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4762872" cy="452596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000" b="1" dirty="0"/>
              <a:t>Достоевский задумал новый роман "Игрок". Потребовалась отличная стенографистка, и знакомые порекомендовали двадцатилетнюю Аню </a:t>
            </a:r>
            <a:r>
              <a:rPr lang="ru-RU" sz="2000" b="1" dirty="0" err="1"/>
              <a:t>Сниткину</a:t>
            </a:r>
            <a:r>
              <a:rPr lang="ru-RU" sz="2000" b="1" dirty="0"/>
              <a:t>. Она не сразу осознала, что влюбилась в известного писателя. Ее ужасал его быт - ест деревянной ложкой, не умеет экономить, некому вычистить ему сюртук... И Достоевский привык к душевному спокойствию Анечки, ее рассудительности. Впервые в жизни рядом оказалась не хищница, не мучительница, а любящая душа, помощница. На просьбу стать женой Аня </a:t>
            </a:r>
            <a:r>
              <a:rPr lang="ru-RU" sz="2000" b="1" dirty="0" err="1"/>
              <a:t>Сниткина</a:t>
            </a:r>
            <a:r>
              <a:rPr lang="ru-RU" sz="2000" b="1" dirty="0"/>
              <a:t> ответила: "Буду любить вас всю жизнь", и сдержала слово. Что ж, можно представить себе высоты, на которых парил человек на шестом десятке лет с молодой любимой еще четырнадцать лет, которые ему суждено было прожить... Некоторые ее черты узнаются в </a:t>
            </a:r>
            <a:r>
              <a:rPr lang="ru-RU" sz="2000" b="1" dirty="0" err="1"/>
              <a:t>Дунечке</a:t>
            </a:r>
            <a:r>
              <a:rPr lang="ru-RU" sz="2000" b="1" dirty="0"/>
              <a:t> Раскольниковой ("Преступление и наказание").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122912" cy="77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1867 год – женитьба  на стенографистке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Анне </a:t>
            </a:r>
            <a:r>
              <a:rPr lang="ru-RU" sz="2400" b="1" dirty="0">
                <a:solidFill>
                  <a:schemeClr val="tx1"/>
                </a:solidFill>
              </a:rPr>
              <a:t>Григорьевне </a:t>
            </a:r>
            <a:r>
              <a:rPr lang="ru-RU" sz="2400" b="1" dirty="0" err="1">
                <a:solidFill>
                  <a:schemeClr val="tx1"/>
                </a:solidFill>
              </a:rPr>
              <a:t>Сниткиной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56176" y="5661248"/>
            <a:ext cx="1892300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А.Г. Достоевская. Фото 1863</a:t>
            </a:r>
            <a:r>
              <a:rPr lang="ru-RU" b="1" dirty="0"/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196752"/>
            <a:ext cx="2936875" cy="3887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07904" y="476672"/>
            <a:ext cx="4750296" cy="57861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</a:rPr>
              <a:t>«Стенографистка </a:t>
            </a:r>
            <a:r>
              <a:rPr lang="ru-RU" sz="2000" b="1" i="1" dirty="0">
                <a:latin typeface="Times New Roman" pitchFamily="18" charset="0"/>
              </a:rPr>
              <a:t>моя, Анна Григорьевна </a:t>
            </a:r>
            <a:r>
              <a:rPr lang="ru-RU" sz="2000" b="1" i="1" dirty="0" err="1">
                <a:latin typeface="Times New Roman" pitchFamily="18" charset="0"/>
              </a:rPr>
              <a:t>Сниткина</a:t>
            </a:r>
            <a:r>
              <a:rPr lang="ru-RU" sz="2000" b="1" i="1" dirty="0">
                <a:latin typeface="Times New Roman" pitchFamily="18" charset="0"/>
              </a:rPr>
              <a:t>, была молодая и довольно пригожая девушка, 20 лет, хорошего семейства, превосходно кончившая гимназический курс, с чрезвычайно добрым и ясным характером…При конце романа «Игрок» я заметил, что она меня искренне любит, хотя никогда не говорила мне об этом ни слова, а мне она все больше и больше нравилась…Я предложил ей выйти за меня. Она согласилась</a:t>
            </a:r>
            <a:r>
              <a:rPr lang="ru-RU" sz="2000" b="1" i="1" dirty="0" smtClean="0">
                <a:latin typeface="Times New Roman" pitchFamily="18" charset="0"/>
              </a:rPr>
              <a:t>, и </a:t>
            </a:r>
            <a:r>
              <a:rPr lang="ru-RU" sz="2000" b="1" i="1" dirty="0">
                <a:latin typeface="Times New Roman" pitchFamily="18" charset="0"/>
              </a:rPr>
              <a:t>вот мы обвенчаны…Я все более и более убеждаюсь, что она будет счастлива. Сердце у нее есть, и любить она </a:t>
            </a:r>
            <a:r>
              <a:rPr lang="ru-RU" sz="2000" b="1" i="1" dirty="0" smtClean="0">
                <a:latin typeface="Times New Roman" pitchFamily="18" charset="0"/>
              </a:rPr>
              <a:t>умеет» </a:t>
            </a:r>
            <a:endParaRPr lang="ru-RU" sz="2000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         Ф.М.Достоевский - А.П.Сусловой. 23 апреля 1867г.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80728"/>
            <a:ext cx="2662238" cy="3744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9552" y="5085184"/>
            <a:ext cx="2987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dirty="0"/>
              <a:t>А.Г. Достоевская. Дрезден. Фото 1867–1871.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60648"/>
            <a:ext cx="80010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Анна Григорьевна </a:t>
            </a:r>
            <a:r>
              <a:rPr lang="ru-RU" sz="1800" b="1" dirty="0" err="1">
                <a:solidFill>
                  <a:schemeClr val="tx1"/>
                </a:solidFill>
              </a:rPr>
              <a:t>Сниткина</a:t>
            </a:r>
            <a:r>
              <a:rPr lang="ru-RU" sz="1800" b="1" dirty="0">
                <a:solidFill>
                  <a:schemeClr val="tx1"/>
                </a:solidFill>
              </a:rPr>
              <a:t> родила великому писателю детей и на много лет пережила Достоевского - когда он умер, ей было всего 35. 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 В 1868 родилась дочь Софья, внезапную смерть которой (май того же года) Достоевский тяжело переживал.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В сентябре 1869 родилась дочь Любовь; позже сын Фёдор; в 1875 — сын Алексей, умерший в трехлетнем возрасте от припадка эпилепсии.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дети дост любовь и фед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3760440" cy="376044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56358" y="5803954"/>
            <a:ext cx="3257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/>
              <a:t>СЫН ФЕДОР И ДОЧЬ ЛЮБОВЬ </a:t>
            </a:r>
          </a:p>
        </p:txBody>
      </p:sp>
      <p:pic>
        <p:nvPicPr>
          <p:cNvPr id="7" name="Picture 5" descr="126908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132856"/>
            <a:ext cx="2546883" cy="341818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67944" y="5661025"/>
            <a:ext cx="4896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А. Г. Достоевская и дети писателя: Федя и Люба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  <p:bldP spid="163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260648"/>
            <a:ext cx="4032448" cy="868362"/>
          </a:xfrm>
        </p:spPr>
        <p:txBody>
          <a:bodyPr/>
          <a:lstStyle/>
          <a:p>
            <a:r>
              <a:rPr lang="ru-RU" sz="5000" dirty="0">
                <a:latin typeface="Monotype Corsiva" pitchFamily="66" charset="0"/>
              </a:rPr>
              <a:t>         </a:t>
            </a:r>
            <a:r>
              <a:rPr lang="ru-RU" sz="5000" dirty="0">
                <a:solidFill>
                  <a:schemeClr val="tx1"/>
                </a:solidFill>
                <a:latin typeface="Monotype Corsiva" pitchFamily="66" charset="0"/>
              </a:rPr>
              <a:t>Дрезден</a:t>
            </a:r>
          </a:p>
        </p:txBody>
      </p:sp>
      <p:pic>
        <p:nvPicPr>
          <p:cNvPr id="41987" name="Picture 3" descr="04t2098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052736"/>
            <a:ext cx="2952576" cy="2204180"/>
          </a:xfrm>
          <a:noFill/>
          <a:ln w="19050">
            <a:solidFill>
              <a:schemeClr val="tx1"/>
            </a:solidFill>
          </a:ln>
        </p:spPr>
      </p:pic>
      <p:pic>
        <p:nvPicPr>
          <p:cNvPr id="41988" name="Picture 4" descr="04t2091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3501008"/>
            <a:ext cx="3455988" cy="2962275"/>
          </a:xfrm>
          <a:noFill/>
          <a:ln w="28575">
            <a:solidFill>
              <a:schemeClr val="tx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304800"/>
            <a:ext cx="4834880" cy="675928"/>
          </a:xfrm>
          <a:prstGeom prst="rect">
            <a:avLst/>
          </a:prstGeom>
        </p:spPr>
        <p:txBody>
          <a:bodyPr anchor="b" anchorCtr="0">
            <a:normAutofit fontScale="52500" lnSpcReduction="2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Поездка за границу – 1867  г-1871г</a:t>
            </a:r>
          </a:p>
        </p:txBody>
      </p:sp>
      <p:pic>
        <p:nvPicPr>
          <p:cNvPr id="8" name="Picture 5" descr="Миланский соб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268760"/>
            <a:ext cx="2798019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7" descr="Швейцария дом в Вев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2708920"/>
            <a:ext cx="24384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8104" y="3789040"/>
            <a:ext cx="36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Оторванность от России всё больше томит писателя. «За границей я действительно отстану – не от века , не от знания, что у нас делается… - но от живой струи жизни отстану; не от идеи, а от плоти её – а это ух как влияет на работу художественную», - так писал Достоевский А </a:t>
            </a:r>
            <a:r>
              <a:rPr lang="ru-RU" b="1" dirty="0" err="1" smtClean="0"/>
              <a:t>Майкову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A:\App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52400"/>
            <a:ext cx="6629400" cy="28956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139952" y="3200400"/>
            <a:ext cx="4318248" cy="31700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В старой Руссе, в старом русском доме жил Достоевский в летнее время 1872 года. Летом 1875 года он работал здесь над романом «Подросток». В кабинете на втором этаже создавались лучшие главы </a:t>
            </a:r>
            <a:r>
              <a:rPr lang="ru-RU" sz="2000" b="1" i="1" dirty="0">
                <a:latin typeface="Times New Roman" pitchFamily="18" charset="0"/>
              </a:rPr>
              <a:t>«Братьев Карамазовых», «Речь о Пушкине».</a:t>
            </a:r>
            <a:r>
              <a:rPr lang="ru-RU" sz="2000" b="1" dirty="0">
                <a:latin typeface="Times New Roman" pitchFamily="18" charset="0"/>
              </a:rPr>
              <a:t> Дом описан в романе «Братья Карамазовы» как дом Федора Павловича Карамазова</a:t>
            </a:r>
            <a:r>
              <a:rPr lang="ru-RU" sz="2000" dirty="0">
                <a:latin typeface="Times New Roman" pitchFamily="18" charset="0"/>
              </a:rPr>
              <a:t>.</a:t>
            </a:r>
          </a:p>
        </p:txBody>
      </p:sp>
      <p:pic>
        <p:nvPicPr>
          <p:cNvPr id="1026" name="Picture 2" descr="C:\Users\user\Pictures\фотографии\Путешествия\Санкт-Петербург 2006\Новая папка\Новая папка\скопировано\Изображение 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167558"/>
            <a:ext cx="3518153" cy="469044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93662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/>
              <a:t>   </a:t>
            </a:r>
            <a:r>
              <a:rPr lang="en-US" sz="2000" dirty="0"/>
              <a:t>    </a:t>
            </a:r>
            <a:r>
              <a:rPr lang="ru-RU" b="1" dirty="0"/>
              <a:t>Федор Михайлович хорошо знал Петербург. Он многие годы прожил в нем, сменив 20 квартир в период с 1842 по 1881 годы.</a:t>
            </a:r>
          </a:p>
        </p:txBody>
      </p:sp>
      <p:pic>
        <p:nvPicPr>
          <p:cNvPr id="2050" name="Picture 2" descr="C:\Users\user\Pictures\фотографии\Путешествия\Санкт-Петербург 2006\Новая папка\Новая папка\Разное\Изображение 1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526" y="1196752"/>
            <a:ext cx="3226315" cy="2419958"/>
          </a:xfrm>
          <a:prstGeom prst="rect">
            <a:avLst/>
          </a:prstGeom>
          <a:noFill/>
        </p:spPr>
      </p:pic>
      <p:pic>
        <p:nvPicPr>
          <p:cNvPr id="6" name="Picture 3" descr="дом на владимирск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268760"/>
            <a:ext cx="3311691" cy="2736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39952" y="4077072"/>
            <a:ext cx="4067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Дом на Владимирской улице</a:t>
            </a:r>
          </a:p>
        </p:txBody>
      </p:sp>
      <p:pic>
        <p:nvPicPr>
          <p:cNvPr id="2051" name="Picture 3" descr="C:\Users\user\Pictures\фотографии\Путешествия\Санкт-Петербург 2006\Новая папка (2) скопировано\Изображение 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933056"/>
            <a:ext cx="3250282" cy="2437935"/>
          </a:xfrm>
          <a:prstGeom prst="rect">
            <a:avLst/>
          </a:prstGeom>
          <a:noFill/>
        </p:spPr>
      </p:pic>
      <p:pic>
        <p:nvPicPr>
          <p:cNvPr id="2052" name="Picture 4" descr="C:\Users\user\Pictures\фотографии\Путешествия\Санкт-Петербург 2006\Новая папка (2) скопировано\Изображение 0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509120"/>
            <a:ext cx="2540126" cy="1905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произведения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1845г – повесть «Бедные люди»</a:t>
            </a:r>
          </a:p>
          <a:p>
            <a:r>
              <a:rPr lang="ru-RU" b="1" dirty="0" smtClean="0"/>
              <a:t>1861г – «Записки из мёртвого дома»</a:t>
            </a:r>
          </a:p>
          <a:p>
            <a:r>
              <a:rPr lang="ru-RU" b="1" dirty="0" smtClean="0"/>
              <a:t>1861 г – роман «Униженные и оскорблённые»</a:t>
            </a:r>
          </a:p>
          <a:p>
            <a:r>
              <a:rPr lang="ru-RU" b="1" dirty="0" smtClean="0"/>
              <a:t>1866г – роман «Преступление и наказание»</a:t>
            </a:r>
          </a:p>
          <a:p>
            <a:r>
              <a:rPr lang="ru-RU" b="1" dirty="0" smtClean="0"/>
              <a:t>1868г – роман «</a:t>
            </a:r>
            <a:r>
              <a:rPr lang="ru-RU" b="1" dirty="0" err="1" smtClean="0"/>
              <a:t>Идиот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1872г –роман «Бесы»</a:t>
            </a:r>
          </a:p>
          <a:p>
            <a:r>
              <a:rPr lang="ru-RU" b="1" dirty="0" smtClean="0"/>
              <a:t>1875г- Роман «Подросток» </a:t>
            </a:r>
          </a:p>
          <a:p>
            <a:r>
              <a:rPr lang="ru-RU" b="1" dirty="0" smtClean="0"/>
              <a:t>1876г – «Дневник писателя»</a:t>
            </a:r>
          </a:p>
          <a:p>
            <a:r>
              <a:rPr lang="ru-RU" b="1" dirty="0" smtClean="0"/>
              <a:t>1878г-1880г – роман «Братья Карамазовы»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9292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В ПОСЛЕДНИЕ ГОДЫ ЖИЗНИ ВОЗРАСТАЕТ ПОПУЛЯРНОСТЬ ДОСТОЕВСКОГО. В 1877 ОН БЫЛ ИЗБРАН ЧЛЕНОМ-КОРРЕСПОНДЕНТОМ ПЕТЕРБУРГСКОЙ АН. В МАЕ 1879 ПИСАТЕЛЯ ПРИГЛАСИЛИ НА МЕЖДУНАРОДНЫЙ ЛИТЕРАТУРНЫЙ КОНГРЕСС В ЛОНДОН, НА СЕССИИ КОТОРОГО ОН БЫЛ ИЗБРАН ЧЛЕНОМ ПОЧЕТНОГО КОМИТЕТА МЕЖДУНАРОДНОЙ ЛИТЕРАТУРНОЙ АССОЦИАЦИИ. АКТИВНО УЧАСТВУЕТ ДОСТОЕВСКИЙ В ДЕЯТЕЛЬНОСТИ ПЕТЕРБУРГСКОГО ФРЕБЕЛЕВСКОГО ОБЩЕСТВА. ЧАСТО ВЫСТУПАЕТ НА ЛИТЕРАТУРНО-МУЗЫКАЛЬНЫХ ВЕЧЕРАХ И УТРЕННИКАХ С ЧТЕНИЕМ ОТРЫВКОВ ИЗ СВОИХ ПРОИЗВЕДЕНИЙ И СТИХОТВОРЕНИЙ ПУШКИНА. </a:t>
            </a:r>
            <a:endParaRPr lang="ru-RU" sz="2000" b="1" dirty="0"/>
          </a:p>
        </p:txBody>
      </p:sp>
      <p:pic>
        <p:nvPicPr>
          <p:cNvPr id="3" name="Picture 4" descr="dostoev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764704"/>
            <a:ext cx="3810000" cy="4791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373216"/>
            <a:ext cx="5760640" cy="6921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Мариинская больница для бедных в Москве – место работы отца.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63" name="Picture 3" descr="боьн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497013"/>
            <a:ext cx="7924800" cy="3613150"/>
          </a:xfrm>
          <a:noFill/>
          <a:ln w="28575">
            <a:solidFill>
              <a:srgbClr val="000000"/>
            </a:solidFill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794125" y="5975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57200" y="198438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Tahoma" pitchFamily="34" charset="0"/>
              </a:rPr>
              <a:t>30 октября по старому стилю, 11 ноября по новому 1821 года родился один из величайших русских писателей Федор Михайлович Достоевский.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3789040"/>
            <a:ext cx="8229600" cy="1477962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1800" b="1" dirty="0"/>
              <a:t>ПОСЛЕДНИМ КРУПНЫМ СОБЫТИЕМ В ЖИЗНИ И ТВОРЧЕСТВЕ ДОСТОЕВСКОГО СТАЛО ЕГО ЗНАМЕНИТОЕ ВЫСТУПЛЕНИЕ НА ОТКРЫТИИ ПАМЯТНИКА А.С.ПУШКИНУ В МОСКВЕ. ЭТО ВЫСТУПЛЕНИЕ ПРОИЗВЕЛО НАСТОЯЩИЙ ФУРОР; ЭТО БЫЛО БЕССПОРНО САМЫМ ЛУЧШИМ ВЫСТУПЛЕНИЕМ НА ТОМ ВЕЧЕРЕ.</a:t>
            </a:r>
            <a:r>
              <a:rPr lang="ru-RU" sz="1800" dirty="0"/>
              <a:t> </a:t>
            </a:r>
          </a:p>
        </p:txBody>
      </p:sp>
      <p:pic>
        <p:nvPicPr>
          <p:cNvPr id="21508" name="Picture 4" descr="выступление дост на открытии памят пуш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76672"/>
            <a:ext cx="5675784" cy="30081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60648"/>
            <a:ext cx="8229600" cy="218884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b="1" dirty="0"/>
              <a:t>Ещё в конце 1879 года врачи, осматривавшие Достоевского, отметили у него прогрессирующую болезнь лёгких. Ему было рекомендовано избегать физических нагрузок и опасаться душевных волнений. Но писатель, пытаясь поднять упавшую ручку, задел тяжелую этажерку, что вызвало кровотечение из горла. Это привело к резкому обострению болезни.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9552" y="2348880"/>
            <a:ext cx="7992888" cy="12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/>
              <a:t>Утром 28 января Достоевский сказал жене: "...Я знаю, я должен сегодня умереть!". В 20 часов 38 минут того же дня Фёдор Михайлович Достоевский скончался. Проститься с великим писателем пришли тысячи людей. На похоронах молодёжь пыталась пронести к могиле Достоевского кандалы, как пострадавшему за политические убеждения.</a:t>
            </a:r>
          </a:p>
        </p:txBody>
      </p:sp>
      <p:pic>
        <p:nvPicPr>
          <p:cNvPr id="6" name="Picture 2" descr="A:\App0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01008"/>
            <a:ext cx="4393704" cy="2547074"/>
          </a:xfrm>
          <a:prstGeom prst="rect">
            <a:avLst/>
          </a:prstGeom>
          <a:noFill/>
        </p:spPr>
      </p:pic>
      <p:pic>
        <p:nvPicPr>
          <p:cNvPr id="8" name="Picture 7" descr="artlib_gallery-8913-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36296" y="3284984"/>
            <a:ext cx="1732917" cy="200590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4365104"/>
            <a:ext cx="2896890" cy="21811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L01_05_01_14_117_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404664"/>
            <a:ext cx="3664107" cy="5504656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539552" y="522920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Гроб провожали 25 </a:t>
            </a:r>
            <a:r>
              <a:rPr lang="ru-RU" b="1" smtClean="0"/>
              <a:t>тысяч человек. Погребён </a:t>
            </a:r>
            <a:r>
              <a:rPr lang="ru-RU" b="1" dirty="0" smtClean="0"/>
              <a:t>Достоевский на кладбище Александро-Невской лавры в Петербурге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93097"/>
            <a:ext cx="3888432" cy="2304255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ОТЕЦ ПИСАТЕЛЯ ПРИОБРЕЛ В ЛИЧНОЕ ПОЛЬЗОВАНИЕ ДВА СЕЛА. ПО ВОСПИТАНИЮ ДЕТЕЙ, ОТЕЦ ЯВЛЯЛСЯ ЧЕЛОВЕКОМ  НЕЗАВИСИМЫМ. БЫЛ ОБРАЗОВАННЫМ, ЗАБОТЛИВЫМ СЕМЬЯНИНОМ, НО ОБЛАДАЛ ХАРАКТЕРОМ ВСПЫЛЬЧИВЫМ. 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9" descr="393021e90d2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733800" cy="49244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3528" y="573325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Михаил Андреевич Достоевский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332656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Дед писателя был священником. Отец писателя –Михаил Андреевич. Пятнадцатилетним мальчиком бежал в Москву, где окончил </a:t>
            </a:r>
            <a:r>
              <a:rPr lang="ru-RU" sz="2000" b="1" dirty="0" err="1" smtClean="0"/>
              <a:t>Медиком-хирургичекую</a:t>
            </a:r>
            <a:r>
              <a:rPr lang="ru-RU" sz="2000" b="1" dirty="0" smtClean="0"/>
              <a:t> академию, участвовал в Отечественной войне 1812 года, а с 1821 года  - состоял главным врачом В Мариинской больнице для бедных в Москве. Дослужившись до чина коллежского асессора, он получил право на потомственное дворянство.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393021e90d2f"/>
          <p:cNvSpPr>
            <a:spLocks noChangeAspect="1" noChangeArrowheads="1"/>
          </p:cNvSpPr>
          <p:nvPr/>
        </p:nvSpPr>
        <p:spPr bwMode="auto">
          <a:xfrm>
            <a:off x="2705100" y="966788"/>
            <a:ext cx="3733800" cy="49244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175" name="AutoShape 7" descr="393021e90d2f"/>
          <p:cNvSpPr>
            <a:spLocks noChangeAspect="1" noChangeArrowheads="1"/>
          </p:cNvSpPr>
          <p:nvPr/>
        </p:nvSpPr>
        <p:spPr bwMode="auto">
          <a:xfrm>
            <a:off x="2705100" y="966788"/>
            <a:ext cx="3733800" cy="49244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179" name="AutoShape 11" descr="99ed9d955f40"/>
          <p:cNvSpPr>
            <a:spLocks noChangeAspect="1" noChangeArrowheads="1"/>
          </p:cNvSpPr>
          <p:nvPr/>
        </p:nvSpPr>
        <p:spPr bwMode="auto">
          <a:xfrm>
            <a:off x="2705100" y="966788"/>
            <a:ext cx="3733800" cy="49244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181" name="Picture 13" descr="99ed9d955f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404813"/>
            <a:ext cx="3733800" cy="49244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932363" y="5589588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Мария Фёдоровна Достоевская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48681"/>
            <a:ext cx="4464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МАТЬ ДОСТОЕВСКОГО, МАРИЯ ФЕДОРОВНА, УРОЖДЕННАЯ НЕЧАЕВА, ПРОИСХОДИЛА ИЗ МОСКОВСКОГО КУПЕЧЕСТВА. ЖИЗНЕРАДОСТНАЯ, ПРЕКРАСНО ОБОРАЗОВАННАЯ, ОНА ОЧЕНЬ ЛЮБИЛА ПОЭЗИЮ, ИГРАЛА НА ГИТАРЕ, ХОРОШО ПЕЛА И БЫЛА ОЧЕНЬ НЕПОХОЖА НА СВОЕГО МУЖА, УГРЮМОГО, ВСПЫЛЬЧИВОГО  И ПОДОЗРИТЕЛЬНОГО ЧЕЛОВЕКА, СТРАДАЮЩЕГО ПРИПАДКАМИ БОЛЕЗНЕННОЙ ТОСКИ,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ДЕТИ ВОСПИТЫВАЛИСЬ ПО ТРАДИЦИЯМ СТАРИНЫ В СТРАХЕ И ПОВИНОВЕНИИ, РЕДКО ВЫХОДЯ ЗА СТЕНЫ БОЛЬНИЧНОГО ЗДАНИЯ. ЛЕТНИЕ МЕСЯЦЫ СЕМЬЯ ПРОВОДИЛА В НЕБОЛЬШОМ ИМЕНИИ.  ДЕТИ ПОЛЬЗОВАЛИСЬ ПОЧТИ ПОЛНОЙ СВОБОДОЙ, Т.К. ВРЕМЯ ПРОВОДИЛИ ОБЫКНОВЕННО БЕЗ ОТЦА. 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332656"/>
            <a:ext cx="3766378" cy="2376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278092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Фасад главного здания бывшей Мариинской больницы для бедных, где служил врачом отец писателя М.А.Достоевский В левом флигеле больнице в 1821 году родился Ф.М.Достоевский, а в правом он провел детские и отроческие годы. Ныне здесь Музей-квартира Ф.М.Достоевского   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29309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Улица Новая </a:t>
            </a:r>
            <a:r>
              <a:rPr lang="ru-RU" b="1" dirty="0" err="1" smtClean="0"/>
              <a:t>Божедомка</a:t>
            </a:r>
            <a:r>
              <a:rPr lang="ru-RU" b="1" dirty="0" smtClean="0"/>
              <a:t>, на которой находилась больница, представляла довольно печальное зрелище. Рядом находилось кладбище, где обретали свой последний приют бродяги, преступники и самоубийцы. Здесь же располагалась больница для душевно больных и приют для подкидышей. </a:t>
            </a:r>
          </a:p>
          <a:p>
            <a:pPr algn="ctr"/>
            <a:r>
              <a:rPr lang="ru-RU" b="1" dirty="0" smtClean="0"/>
              <a:t>Именно здесь родился будущий писатель.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4248472" cy="24384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Самым близким человеком во всей жизни писателя был его старший брат Михаил. Они были дружны всегда, помогали друг другу в трудную минуту.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72200" y="4572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528" y="5301208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 СЕМЬЕ ДОСТОЕВСКИХ БЫЛО ЕЩЕ ШЕСТЕРО ДЕТЕЙ: МИХАИЛ, ВАРВАРА, АНДРЕЙ, ВЕРА, НИКОЛАЙ И  АЛЕКСАНДРА.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br>
              <a:rPr lang="ru-RU" sz="1600" b="1" dirty="0">
                <a:solidFill>
                  <a:srgbClr val="006600"/>
                </a:solidFill>
              </a:rPr>
            </a:b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004048" y="5373216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/>
              <a:t>МИХАИЛ ДОСТОЕВСКИЙ, БРАТ ПИСАТЕЛЯ.</a:t>
            </a:r>
          </a:p>
        </p:txBody>
      </p:sp>
      <p:pic>
        <p:nvPicPr>
          <p:cNvPr id="9" name="Picture 4" descr="A:\App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548680"/>
            <a:ext cx="3209933" cy="4622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2780928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Их объединяли общие интересы, оба они рано приобщились к литературе и часто делились друг с другом впечатлениями о прочитанном. Чувство дружбы и привязанности братья сохранили на всю жизнь.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6216650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</a:rPr>
              <a:t>Фёдор был вторым ребёнком в семье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56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108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А ЧЕРЕЗ ГОД, ОН ВМЕСТЕ С БРАТОМ МИХАИЛОМ ЕДЕТ В САНКТ-ПЕТЕРБУРГ, ПОСТУПАТЬ В ИНЖЕНЕРНОЕ УЧИЛИЩЕ. НО МИХАИЛА ТУДА НЕ МОГУТ ЗАЧИСЛИТЬ ПО СОСТОЯНИЮ ЗДОРОВЬЯ. </a:t>
            </a:r>
          </a:p>
          <a:p>
            <a:pPr algn="ctr">
              <a:buNone/>
            </a:pPr>
            <a:r>
              <a:rPr lang="ru-RU" sz="1800" b="1" dirty="0" smtClean="0"/>
              <a:t>МИХАИЛ ВЫНУЖДЕН БЫЛ ПОСТУПИТЬ В ИНЖЕНЕРНЫЕ ЮНКЕРА В РЕВЕЛЕ. </a:t>
            </a:r>
          </a:p>
          <a:p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531912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ЗИМОЙ 1837 ГОДА УМЕРЛА МАТЬ ФЁДОРА МИХАЙЛОВИЧА, И ЭТОТ ПЕРИОД ПРИНЯТО СЧИТАТЬ ОКОНЧАНИЕМ ДЕТСТВА ПИСАТЕЛЯ.</a:t>
            </a:r>
          </a:p>
        </p:txBody>
      </p:sp>
      <p:pic>
        <p:nvPicPr>
          <p:cNvPr id="5" name="Picture 5" descr="L01_05_01_14_89_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564904"/>
            <a:ext cx="3995936" cy="2409753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5301208"/>
            <a:ext cx="4503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Инженерное училище в Санкт-Петербурге</a:t>
            </a:r>
          </a:p>
        </p:txBody>
      </p:sp>
      <p:pic>
        <p:nvPicPr>
          <p:cNvPr id="7" name="Picture 13" descr="51110172_patersen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564904"/>
            <a:ext cx="4003187" cy="2397324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5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420888"/>
            <a:ext cx="4737720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Учеба Фёдора Михайловича Достоевского в Инженерном училище связана со смертью его отца в начале лета 1839 года. Будущий писатель очень тяжело перенёс эту трагедию, тем более что упорно ходили слухи о том, что Михаила Андреевича, который любил приставать к деревенским женщинам, убили собственные крестьяне.</a:t>
            </a:r>
          </a:p>
          <a:p>
            <a:pPr algn="ctr">
              <a:buNone/>
            </a:pPr>
            <a:r>
              <a:rPr lang="ru-RU" sz="1800" b="1" dirty="0" smtClean="0"/>
              <a:t>И именно со смертью отца, связан первый приступ эпилепсии, которая преследовала Фёдора Михайловича до конца жизни.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Никакого влечения к военной службе Фёдор Михайлович не испытывал, но такого была воля отца. Позднее писатель вспоминал: «Мы с братом стремились тогда в новую жизнь, мечтали о чёт-то ужасно, обо всём «прекрасном и высоком»… Мы верили чему-то страстно, и хоть мы оба отлично знали все, что требовалось к экзамену из математики, но мечтали мы о поэзии и поэтах. Брат писал стихи, каждый день стихотворения по три… а я в уме сочинял роман из венецианской жизни»</a:t>
            </a:r>
            <a:endParaRPr lang="ru-RU" b="1" dirty="0"/>
          </a:p>
        </p:txBody>
      </p:sp>
      <p:pic>
        <p:nvPicPr>
          <p:cNvPr id="5" name="Picture 3" descr="достоевский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420888"/>
            <a:ext cx="1656184" cy="2585002"/>
          </a:xfrm>
          <a:prstGeom prst="rect">
            <a:avLst/>
          </a:prstGeom>
          <a:noFill/>
        </p:spPr>
      </p:pic>
      <p:pic>
        <p:nvPicPr>
          <p:cNvPr id="6" name="Picture 5" descr="Главное инженерное училище. Библиоте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5085184"/>
            <a:ext cx="2696220" cy="151048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11960" y="5733256"/>
            <a:ext cx="453662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По окончании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училища 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Федор попал в инженерный департамент, и на его практическую работу Николай I наложил резолюцию: "Какой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дурак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это чертил?"</a:t>
            </a:r>
            <a:r>
              <a:rPr lang="ru-RU" sz="1400" b="1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153</TotalTime>
  <Words>2820</Words>
  <Application>Microsoft Office PowerPoint</Application>
  <PresentationFormat>Экран (4:3)</PresentationFormat>
  <Paragraphs>105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Human</vt:lpstr>
      <vt:lpstr>Слайд 1</vt:lpstr>
      <vt:lpstr>Слайд 2</vt:lpstr>
      <vt:lpstr>Мариинская больница для бедных в Москве – место работы отца. </vt:lpstr>
      <vt:lpstr>Слайд 4</vt:lpstr>
      <vt:lpstr>Слайд 5</vt:lpstr>
      <vt:lpstr>Слайд 6</vt:lpstr>
      <vt:lpstr>Самым близким человеком во всей жизни писателя был его старший брат Михаил. Они были дружны всегда, помогали друг другу в трудную минуту.</vt:lpstr>
      <vt:lpstr>ЗИМОЙ 1837 ГОДА УМЕРЛА МАТЬ ФЁДОРА МИХАЙЛОВИЧА, И ЭТОТ ПЕРИОД ПРИНЯТО СЧИТАТЬ ОКОНЧАНИЕМ ДЕТСТВА ПИСАТЕЛЯ.</vt:lpstr>
      <vt:lpstr>Слайд 9</vt:lpstr>
      <vt:lpstr> 1844 - вышел в отставку и занялся литературной деятельностью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1867 год – женитьба  на стенографистке  Анне Григорьевне Сниткиной. </vt:lpstr>
      <vt:lpstr>Слайд 23</vt:lpstr>
      <vt:lpstr>Слайд 24</vt:lpstr>
      <vt:lpstr>         Дрезден</vt:lpstr>
      <vt:lpstr>Слайд 26</vt:lpstr>
      <vt:lpstr>Слайд 27</vt:lpstr>
      <vt:lpstr>Основные произведения 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2012-01-27T17:02:02Z</dcterms:created>
  <dcterms:modified xsi:type="dcterms:W3CDTF">2014-01-06T10:53:26Z</dcterms:modified>
</cp:coreProperties>
</file>