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62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76200" y="624840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sldNum" idx="12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8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●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Font typeface="Arial"/>
              <a:buChar char="–"/>
              <a:defRPr sz="2000"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 sz="1800"/>
            </a:lvl3pPr>
            <a:lvl4pPr marL="1828800" lvl="3" indent="-309880" algn="l">
              <a:spcBef>
                <a:spcPts val="320"/>
              </a:spcBef>
              <a:spcAft>
                <a:spcPts val="0"/>
              </a:spcAft>
              <a:buSzPts val="1280"/>
              <a:buFont typeface="Arial"/>
              <a:buChar char="–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5pPr>
            <a:lvl6pPr marL="2743200" lvl="5" indent="-294639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6pPr>
            <a:lvl7pPr marL="3200400" lvl="6" indent="-294639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7pPr>
            <a:lvl8pPr marL="3657600" lvl="7" indent="-29464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8pPr>
            <a:lvl9pPr marL="4114800" lvl="8" indent="-29464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8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●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Font typeface="Arial"/>
              <a:buChar char="–"/>
              <a:defRPr sz="2000"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 sz="1800"/>
            </a:lvl3pPr>
            <a:lvl4pPr marL="1828800" lvl="3" indent="-309880" algn="l">
              <a:spcBef>
                <a:spcPts val="320"/>
              </a:spcBef>
              <a:spcAft>
                <a:spcPts val="0"/>
              </a:spcAft>
              <a:buSzPts val="1280"/>
              <a:buFont typeface="Arial"/>
              <a:buChar char="–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5pPr>
            <a:lvl6pPr marL="2743200" lvl="5" indent="-294639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6pPr>
            <a:lvl7pPr marL="3200400" lvl="6" indent="-294639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7pPr>
            <a:lvl8pPr marL="3657600" lvl="7" indent="-29464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8pPr>
            <a:lvl9pPr marL="4114800" lvl="8" indent="-29464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sldNum" idx="12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3770313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●"/>
              <a:defRPr sz="2800"/>
            </a:lvl1pPr>
            <a:lvl2pPr marL="914400" lvl="1" indent="-34290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Char char="–"/>
              <a:defRPr sz="2400"/>
            </a:lvl2pPr>
            <a:lvl3pPr marL="1371600" lvl="2" indent="-323850" algn="l">
              <a:spcBef>
                <a:spcPts val="400"/>
              </a:spcBef>
              <a:spcAft>
                <a:spcPts val="0"/>
              </a:spcAft>
              <a:buSzPts val="1500"/>
              <a:buChar char="●"/>
              <a:defRPr sz="2000"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Font typeface="Arial"/>
              <a:buChar char="–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body" idx="2"/>
          </p:nvPr>
        </p:nvSpPr>
        <p:spPr>
          <a:xfrm>
            <a:off x="4760913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●"/>
              <a:defRPr sz="2800"/>
            </a:lvl1pPr>
            <a:lvl2pPr marL="914400" lvl="1" indent="-342900" algn="l">
              <a:spcBef>
                <a:spcPts val="480"/>
              </a:spcBef>
              <a:spcAft>
                <a:spcPts val="0"/>
              </a:spcAft>
              <a:buSzPts val="1800"/>
              <a:buFont typeface="Arial"/>
              <a:buChar char="–"/>
              <a:defRPr sz="2400"/>
            </a:lvl2pPr>
            <a:lvl3pPr marL="1371600" lvl="2" indent="-323850" algn="l">
              <a:spcBef>
                <a:spcPts val="400"/>
              </a:spcBef>
              <a:spcAft>
                <a:spcPts val="0"/>
              </a:spcAft>
              <a:buSzPts val="1500"/>
              <a:buChar char="●"/>
              <a:defRPr sz="2000"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Font typeface="Arial"/>
              <a:buChar char="–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9pPr>
          </a:lstStyle>
          <a:p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sldNum" idx="12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35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12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sldNum" idx="12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, текст и объект" type="txAndObj">
  <p:cSld name="TEXT_AND_OBJEC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3770313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2"/>
          </p:nvPr>
        </p:nvSpPr>
        <p:spPr>
          <a:xfrm>
            <a:off x="4760913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ldNum" idx="12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, текст и два объекта" type="txAndTwoObj">
  <p:cSld name="TEXT_AND_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3770313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2"/>
          </p:nvPr>
        </p:nvSpPr>
        <p:spPr>
          <a:xfrm>
            <a:off x="4760913" y="2362200"/>
            <a:ext cx="3770312" cy="178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3"/>
          </p:nvPr>
        </p:nvSpPr>
        <p:spPr>
          <a:xfrm>
            <a:off x="4760913" y="4300538"/>
            <a:ext cx="3770312" cy="178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ldNum" idx="12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>
            <a:spLocks noGrp="1"/>
          </p:cNvSpPr>
          <p:nvPr>
            <p:ph type="title"/>
          </p:nvPr>
        </p:nvSpPr>
        <p:spPr>
          <a:xfrm>
            <a:off x="6705600" y="762000"/>
            <a:ext cx="1981200" cy="5324475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7"/>
          <p:cNvSpPr txBox="1"/>
          <p:nvPr/>
        </p:nvSpPr>
        <p:spPr>
          <a:xfrm rot="5400000">
            <a:off x="5061119" y="2460794"/>
            <a:ext cx="5270161" cy="1926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Образец заголовка</a:t>
            </a:r>
            <a:endParaRPr sz="36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1"/>
          </p:nvPr>
        </p:nvSpPr>
        <p:spPr>
          <a:xfrm rot="5400000">
            <a:off x="995363" y="528637"/>
            <a:ext cx="5324475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sldNum" idx="12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1"/>
          </p:nvPr>
        </p:nvSpPr>
        <p:spPr>
          <a:xfrm rot="5400000">
            <a:off x="2822575" y="377825"/>
            <a:ext cx="3724275" cy="7693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–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3pPr>
            <a:lvl4pPr marL="1828800" lvl="3" indent="-320039" algn="l">
              <a:spcBef>
                <a:spcPts val="360"/>
              </a:spcBef>
              <a:spcAft>
                <a:spcPts val="0"/>
              </a:spcAft>
              <a:buSzPts val="1440"/>
              <a:buChar char="–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sldNum" idx="12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72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sldNum" idx="12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640"/>
              </a:spcBef>
              <a:spcAft>
                <a:spcPts val="0"/>
              </a:spcAft>
              <a:buSzPts val="2400"/>
              <a:buChar char="●"/>
              <a:defRPr sz="3200"/>
            </a:lvl1pPr>
            <a:lvl2pPr marL="914400" lvl="1" indent="-361950" algn="l">
              <a:spcBef>
                <a:spcPts val="560"/>
              </a:spcBef>
              <a:spcAft>
                <a:spcPts val="0"/>
              </a:spcAft>
              <a:buSzPts val="2100"/>
              <a:buFont typeface="Arial"/>
              <a:buChar char="–"/>
              <a:defRPr sz="2800"/>
            </a:lvl2pPr>
            <a:lvl3pPr marL="1371600" lvl="2" indent="-342900" algn="l">
              <a:spcBef>
                <a:spcPts val="480"/>
              </a:spcBef>
              <a:spcAft>
                <a:spcPts val="0"/>
              </a:spcAft>
              <a:buSzPts val="1800"/>
              <a:buChar char="●"/>
              <a:defRPr sz="24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SzPts val="1600"/>
              <a:buFont typeface="Arial"/>
              <a:buChar char="–"/>
              <a:defRPr sz="2000"/>
            </a:lvl4pPr>
            <a:lvl5pPr marL="2286000" lvl="4" indent="-31115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5pPr>
            <a:lvl6pPr marL="2743200" lvl="5" indent="-31115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6pPr>
            <a:lvl7pPr marL="3200400" lvl="6" indent="-31115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7pPr>
            <a:lvl8pPr marL="3657600" lvl="7" indent="-31115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8pPr>
            <a:lvl9pPr marL="4114800" lvl="8" indent="-31115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72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sldNum" idx="12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sldNum" idx="12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7" name="Google Shape;7;p1"/>
            <p:cNvSpPr txBox="1"/>
            <p:nvPr/>
          </p:nvSpPr>
          <p:spPr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432" y="624"/>
              <a:ext cx="3264" cy="1200"/>
            </a:xfrm>
            <a:prstGeom prst="roundRect">
              <a:avLst>
                <a:gd name="adj" fmla="val 108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" name="Google Shape;9;p1"/>
          <p:cNvGrpSpPr/>
          <p:nvPr/>
        </p:nvGrpSpPr>
        <p:grpSpPr>
          <a:xfrm>
            <a:off x="3632200" y="4889500"/>
            <a:ext cx="4876800" cy="319087"/>
            <a:chOff x="2288" y="3080"/>
            <a:chExt cx="3072" cy="201"/>
          </a:xfrm>
        </p:grpSpPr>
        <p:sp>
          <p:nvSpPr>
            <p:cNvPr id="10" name="Google Shape;10;p1"/>
            <p:cNvSpPr/>
            <p:nvPr/>
          </p:nvSpPr>
          <p:spPr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" name="Google Shape;12;p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76200" y="624840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5" name="Google Shape;25;p3"/>
            <p:cNvGrpSpPr/>
            <p:nvPr/>
          </p:nvGrpSpPr>
          <p:grpSpPr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6" name="Google Shape;26;p3"/>
              <p:cNvSpPr txBox="1"/>
              <p:nvPr/>
            </p:nvSpPr>
            <p:spPr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3"/>
              <p:cNvSpPr/>
              <p:nvPr/>
            </p:nvSpPr>
            <p:spPr>
              <a:xfrm>
                <a:off x="288" y="0"/>
                <a:ext cx="1728" cy="735"/>
              </a:xfrm>
              <a:custGeom>
                <a:avLst/>
                <a:gdLst/>
                <a:ahLst/>
                <a:cxnLst/>
                <a:rect l="l" t="t" r="r" b="b"/>
                <a:pathLst>
                  <a:path w="1728" h="735" extrusionOk="0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" name="Google Shape;28;p3"/>
            <p:cNvGrpSpPr/>
            <p:nvPr/>
          </p:nvGrpSpPr>
          <p:grpSpPr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9" name="Google Shape;29;p3"/>
              <p:cNvSpPr/>
              <p:nvPr/>
            </p:nvSpPr>
            <p:spPr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1" name="Google Shape;31;p3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28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7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sldNum" idx="12"/>
          </p:nvPr>
        </p:nvSpPr>
        <p:spPr>
          <a:xfrm>
            <a:off x="84137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4.x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lide6.x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1080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ru-RU" sz="4000" b="1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Тема: «</a:t>
            </a:r>
            <a:r>
              <a:rPr lang="en-US" sz="4000" b="1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Измерение информации</a:t>
            </a:r>
            <a:r>
              <a:rPr lang="ru-RU" sz="4000" b="1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»</a:t>
            </a:r>
            <a:endParaRPr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66975"/>
            <a:ext cx="91440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b="1" i="0" u="none" dirty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Единицы измерения информации</a:t>
            </a:r>
            <a:endParaRPr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бит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байт = 8 бит=2</a:t>
            </a:r>
            <a:r>
              <a:rPr lang="en-US" sz="2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бит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килобайт = 1024 байт=2</a:t>
            </a:r>
            <a:r>
              <a:rPr lang="en-US" sz="2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байт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мегабайт = 1024 килобайт=2</a:t>
            </a:r>
            <a:r>
              <a:rPr lang="en-US" sz="2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килобайт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 гигабайт = 1024 мегабайт=2</a:t>
            </a:r>
            <a:r>
              <a:rPr lang="en-US" sz="2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мегабайт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терабайт = 1024 гигабайт=2</a:t>
            </a:r>
            <a:r>
              <a:rPr lang="en-US" sz="2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гигабайт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петабайт = 1024 терабайт=2</a:t>
            </a:r>
            <a:r>
              <a:rPr lang="en-US" sz="2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терабайт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766050" cy="4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sz="2400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    </a:t>
            </a:r>
            <a:r>
              <a:rPr lang="en-US" b="0" i="0" u="none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Почему</a:t>
            </a:r>
            <a:r>
              <a:rPr lang="en-US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отличии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от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физических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величин</a:t>
            </a:r>
            <a:r>
              <a:rPr lang="ru-RU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</a:t>
            </a:r>
            <a:r>
              <a:rPr lang="en-US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ru-RU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разница</a:t>
            </a:r>
            <a:r>
              <a:rPr lang="en-US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между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информационными </a:t>
            </a:r>
            <a:r>
              <a:rPr lang="en-US" b="0" i="0" u="none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величинами</a:t>
            </a:r>
            <a:r>
              <a:rPr lang="en-US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1024, а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не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1000</a:t>
            </a:r>
            <a:r>
              <a:rPr lang="ru-RU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?</a:t>
            </a:r>
            <a:r>
              <a:rPr lang="ru-RU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Компьютер</a:t>
            </a:r>
            <a:r>
              <a:rPr lang="en-US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оперирует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числами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в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двоичной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системе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ru-RU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 </a:t>
            </a:r>
            <a:r>
              <a:rPr lang="en-US" b="0" i="0" u="none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счисления</a:t>
            </a:r>
            <a:r>
              <a:rPr lang="en-US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и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поэтому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все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величины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в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кратных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ru-RU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единицах</a:t>
            </a:r>
            <a:r>
              <a:rPr lang="en-US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измерения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используется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эквивалент</a:t>
            </a:r>
            <a:r>
              <a:rPr lang="en-US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2" name="Google Shape;132;p1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19899" y="4467225"/>
            <a:ext cx="649287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8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>
            <a:spLocks noGrp="1"/>
          </p:cNvSpPr>
          <p:nvPr>
            <p:ph type="title"/>
          </p:nvPr>
        </p:nvSpPr>
        <p:spPr>
          <a:xfrm>
            <a:off x="771524" y="742950"/>
            <a:ext cx="7181851" cy="1143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2800" b="1" i="0" u="none" dirty="0" smtClean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К </a:t>
            </a:r>
            <a:r>
              <a:rPr lang="en-US" sz="2800" b="1" i="0" u="none" dirty="0" err="1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измерению</a:t>
            </a:r>
            <a:r>
              <a:rPr lang="en-US" sz="2800" b="1" i="0" u="none" dirty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smtClean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информации</a:t>
            </a:r>
            <a:r>
              <a:rPr lang="ru-RU" sz="2800" b="1" i="0" u="none" dirty="0" smtClean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 smtClean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существуют</a:t>
            </a:r>
            <a:r>
              <a:rPr lang="en-US" sz="2800" b="1" i="0" u="none" dirty="0" smtClean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ru-RU" sz="2800" b="1" i="0" u="none" dirty="0" smtClean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/>
            </a:r>
            <a:br>
              <a:rPr lang="ru-RU" sz="2800" b="1" i="0" u="none" dirty="0" smtClean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</a:br>
            <a:r>
              <a:rPr lang="en-US" sz="2800" b="1" i="0" u="none" dirty="0" smtClean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2 </a:t>
            </a:r>
            <a:r>
              <a:rPr lang="ru-RU" sz="2800" b="1" i="0" u="none" dirty="0" smtClean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основных </a:t>
            </a:r>
            <a:r>
              <a:rPr lang="en-US" sz="2800" b="1" i="0" u="none" dirty="0" err="1" smtClean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подхода</a:t>
            </a:r>
            <a:r>
              <a:rPr lang="en-US" sz="2800" b="1" i="0" u="none" dirty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: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Google Shape;139;p19"/>
          <p:cNvSpPr txBox="1">
            <a:spLocks noGrp="1"/>
          </p:cNvSpPr>
          <p:nvPr>
            <p:ph type="body" idx="1"/>
          </p:nvPr>
        </p:nvSpPr>
        <p:spPr>
          <a:xfrm>
            <a:off x="838200" y="3000375"/>
            <a:ext cx="7693025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3600" b="0" i="0" u="sng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Содержательный</a:t>
            </a:r>
            <a:r>
              <a:rPr lang="en-US" sz="3600" b="0" i="0" u="sng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endParaRPr sz="360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3600" b="0" i="0" u="sng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Алфавитный</a:t>
            </a:r>
            <a:endParaRPr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1" i="0" u="none" dirty="0" err="1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Содержательный</a:t>
            </a:r>
            <a:r>
              <a:rPr lang="en-US" sz="3600" b="1" i="0" u="none" dirty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подход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Google Shape;145;p20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При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содержательном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подходе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важна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качественная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оценка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информации: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новая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срочная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важная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и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др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.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 с</a:t>
            </a:r>
            <a:r>
              <a:rPr lang="en-US" sz="2800" b="0" i="0" u="none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убъективен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так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как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разные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люди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информацию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об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одном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и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том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же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предмете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оценивают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по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разному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.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342900" lvl="0" indent="-209550" algn="l" rtl="0"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1" i="0" u="none" dirty="0" err="1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Алфавитный</a:t>
            </a:r>
            <a:r>
              <a:rPr lang="en-US" sz="3600" b="1" i="0" u="none" dirty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подход</a:t>
            </a:r>
            <a:r>
              <a:rPr lang="en-US" sz="3600" b="1" i="0" u="none" dirty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Google Shape;157;p22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Всякое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сообщение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можно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закодировать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с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помощью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символов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некоторого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алфавита</a:t>
            </a:r>
            <a:r>
              <a:rPr lang="ru-RU" sz="2800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.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 я</a:t>
            </a:r>
            <a:r>
              <a:rPr lang="en-US" sz="2800" b="0" i="0" u="none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вляется</a:t>
            </a:r>
            <a:r>
              <a:rPr lang="en-US" sz="2800" b="0" i="0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объективным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так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как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не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зависит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от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мнения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человека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.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Важно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не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содержание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информации, а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количество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символов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 в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сообщении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и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количество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информации в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одном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символе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.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09550" algn="l" rtl="0"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1" i="0" u="none" dirty="0" err="1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Алфавитный</a:t>
            </a:r>
            <a:r>
              <a:rPr lang="en-US" sz="3600" b="1" i="0" u="none" dirty="0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подход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478712" cy="19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Если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допустить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что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все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символы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какого-то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алфавита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встречаются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в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сообщении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с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одинаковой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частотой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то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для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измерении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информации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можно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использовать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следующие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формулы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: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4" name="Google Shape;164;p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31912" y="4437062"/>
            <a:ext cx="1368425" cy="592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70000" y="5400675"/>
            <a:ext cx="1701800" cy="51752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3"/>
          <p:cNvSpPr txBox="1"/>
          <p:nvPr/>
        </p:nvSpPr>
        <p:spPr>
          <a:xfrm>
            <a:off x="4067175" y="4292600"/>
            <a:ext cx="4681537" cy="229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N -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мощность</a:t>
            </a:r>
            <a:r>
              <a:rPr lang="en-US" sz="1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алфавита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X –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количество</a:t>
            </a:r>
            <a:r>
              <a:rPr lang="en-US" sz="1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информации в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одном</a:t>
            </a:r>
            <a:r>
              <a:rPr lang="en-US" sz="1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символе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K –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количество</a:t>
            </a:r>
            <a:r>
              <a:rPr lang="en-US" sz="1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символов</a:t>
            </a:r>
            <a:r>
              <a:rPr lang="en-US" sz="1800" b="0" i="0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в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сообщении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dk2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1) Задания для самостоят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ельного выполнения</a:t>
            </a:r>
            <a:r>
              <a:rPr lang="ru-RU" sz="3600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6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340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2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 </a:t>
            </a:r>
            <a:r>
              <a:rPr lang="en-US" sz="2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библиотеке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16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стеллажей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в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каждом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стеллаже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полок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количество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информации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несёт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сообщение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том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что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нужная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книга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находится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четвёртой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полке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/>
          </a:p>
          <a:p>
            <a:pPr marL="533400" lvl="0" indent="-533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2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  </a:t>
            </a:r>
            <a:r>
              <a:rPr lang="en-US" sz="24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Была</a:t>
            </a:r>
            <a:r>
              <a:rPr lang="en-US" sz="24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получена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телеграмма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«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Встречайте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вагон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7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поезд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№ 32».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Какое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количество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информации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получил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адресат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если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известно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что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этот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город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приходят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четыре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поезда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а в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каждом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поезде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в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среднем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16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вагонов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766050" cy="401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340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Мб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килобайты</a:t>
            </a:r>
            <a:endParaRPr/>
          </a:p>
          <a:p>
            <a:pPr marL="533400" lvl="0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2048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Килобайта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Мб</a:t>
            </a:r>
            <a:endParaRPr/>
          </a:p>
          <a:p>
            <a:pPr marL="533400" lvl="0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128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байта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бита</a:t>
            </a:r>
            <a:endParaRPr/>
          </a:p>
          <a:p>
            <a:pPr marL="533400" lvl="0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Сколько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бит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информации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содержится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сообщении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объёмом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 / 16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килобайта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/>
          </a:p>
          <a:p>
            <a:pPr marL="533400" lvl="0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</a:pP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Сколько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гигабайт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содержится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2</a:t>
            </a:r>
            <a:r>
              <a:rPr lang="en-US" sz="2800" b="0" i="0" u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килобайтах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209550" algn="l" rtl="0"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71;p24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dk2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2) Задания для самостоят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ельного выполнения</a:t>
            </a:r>
            <a:r>
              <a:rPr lang="ru-RU" sz="3600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6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289</Words>
  <PresentationFormat>Экран (4:3)</PresentationFormat>
  <Paragraphs>35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1_Капсулы</vt:lpstr>
      <vt:lpstr>Капсулы</vt:lpstr>
      <vt:lpstr>Тема: «Измерение информации»</vt:lpstr>
      <vt:lpstr>Единицы измерения информации</vt:lpstr>
      <vt:lpstr>Слайд 3</vt:lpstr>
      <vt:lpstr>К измерению информации существуют  2 основных подхода:</vt:lpstr>
      <vt:lpstr>Содержательный подход</vt:lpstr>
      <vt:lpstr>Алфавитный подход </vt:lpstr>
      <vt:lpstr>Алфавитный подход</vt:lpstr>
      <vt:lpstr>1) Задания для самостоятельного выполнения </vt:lpstr>
      <vt:lpstr>2) Задания для самостоятельного выполнения </vt:lpstr>
      <vt:lpstr>Спасибо за внимание)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«Измерение информации»</dc:title>
  <cp:lastModifiedBy>1</cp:lastModifiedBy>
  <cp:revision>2</cp:revision>
  <dcterms:modified xsi:type="dcterms:W3CDTF">2021-11-10T12:39:59Z</dcterms:modified>
</cp:coreProperties>
</file>