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Требования к оформлению исследовательских работ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u="sng" dirty="0" smtClean="0"/>
              <a:t>Оформление работы</a:t>
            </a:r>
            <a:endParaRPr lang="ru-RU" dirty="0" smtClean="0"/>
          </a:p>
          <a:p>
            <a:r>
              <a:rPr lang="ru-RU" dirty="0" smtClean="0"/>
              <a:t>−       Шрифт – </a:t>
            </a:r>
            <a:r>
              <a:rPr lang="ru-RU" dirty="0" err="1" smtClean="0"/>
              <a:t>Times</a:t>
            </a:r>
            <a:r>
              <a:rPr lang="ru-RU" dirty="0" smtClean="0"/>
              <a:t> </a:t>
            </a:r>
            <a:r>
              <a:rPr lang="ru-RU" dirty="0" err="1" smtClean="0"/>
              <a:t>New</a:t>
            </a:r>
            <a:r>
              <a:rPr lang="ru-RU" dirty="0" smtClean="0"/>
              <a:t> </a:t>
            </a:r>
            <a:r>
              <a:rPr lang="ru-RU" dirty="0" err="1" smtClean="0"/>
              <a:t>Roman</a:t>
            </a:r>
            <a:r>
              <a:rPr lang="ru-RU" dirty="0" smtClean="0"/>
              <a:t> размером 14 кегль; </a:t>
            </a:r>
          </a:p>
          <a:p>
            <a:r>
              <a:rPr lang="ru-RU" dirty="0" smtClean="0"/>
              <a:t>−       Интервал – полуторный; </a:t>
            </a:r>
          </a:p>
          <a:p>
            <a:r>
              <a:rPr lang="ru-RU" dirty="0" smtClean="0"/>
              <a:t>−       Поля – сверху и снизу: 2 см, слева: 3 см, справа: 1,5 см; </a:t>
            </a:r>
          </a:p>
          <a:p>
            <a:r>
              <a:rPr lang="ru-RU" dirty="0" smtClean="0"/>
              <a:t>−       Нумерация  страниц  должна  быть  обязательно  (сверху  по  центру).  </a:t>
            </a:r>
            <a:r>
              <a:rPr lang="ru-RU" b="1" dirty="0" smtClean="0"/>
              <a:t>На  титульном  листе  —  номер  не  ставится</a:t>
            </a:r>
            <a:r>
              <a:rPr lang="ru-RU" dirty="0" smtClean="0"/>
              <a:t>. В тексте необходимо установить функцию переноса слов.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Пример</a:t>
            </a:r>
            <a:r>
              <a:rPr lang="ru-RU" dirty="0" smtClean="0"/>
              <a:t>: </a:t>
            </a:r>
          </a:p>
          <a:p>
            <a:r>
              <a:rPr lang="ru-RU" dirty="0" smtClean="0"/>
              <a:t>                                  Оглавление </a:t>
            </a:r>
          </a:p>
          <a:p>
            <a:r>
              <a:rPr lang="ru-RU" dirty="0" smtClean="0"/>
              <a:t>Введение……………………………………………………………………………3 </a:t>
            </a:r>
          </a:p>
          <a:p>
            <a:r>
              <a:rPr lang="ru-RU" dirty="0" smtClean="0"/>
              <a:t>Глава 1</a:t>
            </a:r>
            <a:r>
              <a:rPr lang="ru-RU" dirty="0" smtClean="0"/>
              <a:t>............................................................................................</a:t>
            </a:r>
            <a:r>
              <a:rPr lang="ru-RU" dirty="0" smtClean="0"/>
              <a:t>5 </a:t>
            </a:r>
          </a:p>
          <a:p>
            <a:r>
              <a:rPr lang="ru-RU" dirty="0" smtClean="0"/>
              <a:t>1.1</a:t>
            </a:r>
            <a:r>
              <a:rPr lang="ru-RU" dirty="0" smtClean="0"/>
              <a:t>.................................................................................................</a:t>
            </a:r>
            <a:r>
              <a:rPr lang="ru-RU" dirty="0" smtClean="0"/>
              <a:t>6 </a:t>
            </a:r>
          </a:p>
          <a:p>
            <a:r>
              <a:rPr lang="ru-RU" dirty="0" smtClean="0"/>
              <a:t>Глава 2</a:t>
            </a:r>
            <a:r>
              <a:rPr lang="ru-RU" dirty="0" smtClean="0"/>
              <a:t>.....................................................................................................</a:t>
            </a:r>
            <a:r>
              <a:rPr lang="ru-RU" dirty="0" smtClean="0"/>
              <a:t>9 </a:t>
            </a:r>
          </a:p>
          <a:p>
            <a:r>
              <a:rPr lang="ru-RU" dirty="0" smtClean="0"/>
              <a:t>2.1</a:t>
            </a:r>
            <a:r>
              <a:rPr lang="ru-RU" dirty="0" smtClean="0"/>
              <a:t>....................................................................................................</a:t>
            </a:r>
            <a:r>
              <a:rPr lang="ru-RU" dirty="0" smtClean="0"/>
              <a:t>12 </a:t>
            </a:r>
          </a:p>
          <a:p>
            <a:r>
              <a:rPr lang="ru-RU" dirty="0" smtClean="0"/>
              <a:t>Заключение………………………………………………………………………...20 </a:t>
            </a:r>
          </a:p>
          <a:p>
            <a:r>
              <a:rPr lang="ru-RU" dirty="0" smtClean="0"/>
              <a:t>Библиографический список………………………………………………………22 </a:t>
            </a:r>
          </a:p>
          <a:p>
            <a:r>
              <a:rPr lang="ru-RU" dirty="0" smtClean="0"/>
              <a:t>Приложения………………………………………………………………………. </a:t>
            </a:r>
            <a:r>
              <a:rPr lang="ru-RU" dirty="0" smtClean="0"/>
              <a:t>24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слов «введение», «заключение», «библиографический список», «приложения», а также после цифр, </a:t>
            </a:r>
          </a:p>
          <a:p>
            <a:r>
              <a:rPr lang="ru-RU" dirty="0" smtClean="0"/>
              <a:t>обозначающих нумерацию глав и </a:t>
            </a:r>
            <a:r>
              <a:rPr lang="ru-RU" dirty="0" err="1" smtClean="0"/>
              <a:t>подглав</a:t>
            </a:r>
            <a:r>
              <a:rPr lang="ru-RU" dirty="0" smtClean="0"/>
              <a:t>, </a:t>
            </a:r>
            <a:r>
              <a:rPr lang="ru-RU" b="1" dirty="0" smtClean="0"/>
              <a:t>точки не ставятся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Каждую      главу   </a:t>
            </a:r>
            <a:r>
              <a:rPr lang="ru-RU" b="1" dirty="0" smtClean="0"/>
              <a:t>необходимо      начинать     с  новой    страницы,      на   </a:t>
            </a:r>
            <a:r>
              <a:rPr lang="ru-RU" b="1" dirty="0" err="1" smtClean="0"/>
              <a:t>подглавы</a:t>
            </a:r>
            <a:r>
              <a:rPr lang="ru-RU" b="1" dirty="0" smtClean="0"/>
              <a:t>     данное     правило     не  распространяется.</a:t>
            </a:r>
            <a:r>
              <a:rPr lang="ru-RU" dirty="0" smtClean="0"/>
              <a:t> </a:t>
            </a:r>
            <a:r>
              <a:rPr lang="ru-RU" b="1" dirty="0" smtClean="0"/>
              <a:t>Главы должны иметь порядковые номера</a:t>
            </a:r>
            <a:r>
              <a:rPr lang="ru-RU" dirty="0" smtClean="0"/>
              <a:t>, обозначенные арабскими цифрами.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Подглавы</a:t>
            </a:r>
            <a:r>
              <a:rPr lang="ru-RU" dirty="0" smtClean="0"/>
              <a:t> должны иметь </a:t>
            </a:r>
            <a:r>
              <a:rPr lang="ru-RU" b="1" dirty="0" smtClean="0"/>
              <a:t>нумерацию</a:t>
            </a:r>
            <a:r>
              <a:rPr lang="ru-RU" dirty="0" smtClean="0"/>
              <a:t>, состоящую из номера главы и </a:t>
            </a:r>
            <a:r>
              <a:rPr lang="ru-RU" dirty="0" err="1" smtClean="0"/>
              <a:t>подглавы</a:t>
            </a:r>
            <a:r>
              <a:rPr lang="ru-RU" dirty="0" smtClean="0"/>
              <a:t>, разделённые точкой. </a:t>
            </a:r>
          </a:p>
          <a:p>
            <a:r>
              <a:rPr lang="ru-RU" dirty="0" smtClean="0"/>
              <a:t>       Дословное  воспроизведение        какого-либо  текста  в  виде  цитаты,  а  также  заимствование     из   источника    или    научной    литературы,     без  оформления      цитаты,   </a:t>
            </a:r>
            <a:r>
              <a:rPr lang="ru-RU" b="1" dirty="0" smtClean="0"/>
              <a:t>обязательно      должны  сопровождаться  ссылкой  на  источник  информации</a:t>
            </a:r>
            <a:r>
              <a:rPr lang="ru-RU" dirty="0" smtClean="0"/>
              <a:t> </a:t>
            </a:r>
            <a:r>
              <a:rPr lang="ru-RU" b="1" dirty="0" smtClean="0"/>
              <a:t> и  оформлением  библиографической  сноски, </a:t>
            </a:r>
            <a:r>
              <a:rPr lang="ru-RU" dirty="0" smtClean="0"/>
              <a:t> которая  заключается  в  квадратные  скобки,  где  указывается  порядковый  номер  источника  и  через  запятую  страницу  с  маленькой  буквы.  Пример:  [4,  с.  67].  (ГОСТ  Р  7.0.5-2008  «Библиографическая  ссылка.  Общие  требования  и  правила  составления»).  При  использовании  Интернет-ресурсов  необходимо  делать  библиографическую  ссылку  </a:t>
            </a:r>
          </a:p>
          <a:p>
            <a:r>
              <a:rPr lang="ru-RU" dirty="0" smtClean="0"/>
              <a:t>на адрес.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Библиографический список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Список     составляется     по   </a:t>
            </a:r>
            <a:r>
              <a:rPr lang="ru-RU" dirty="0" smtClean="0"/>
              <a:t>категориям:</a:t>
            </a:r>
          </a:p>
          <a:p>
            <a:r>
              <a:rPr lang="ru-RU" dirty="0" smtClean="0"/>
              <a:t>нормативно-правовые       </a:t>
            </a:r>
            <a:r>
              <a:rPr lang="ru-RU" dirty="0" smtClean="0"/>
              <a:t>и   другие    официальные      документы;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моноиздания</a:t>
            </a:r>
            <a:r>
              <a:rPr lang="ru-RU" dirty="0" smtClean="0"/>
              <a:t>  (монографии,  учебники,  энциклопедии,  библиографические  пособия);  статьи  из  периодической  печати;  </a:t>
            </a:r>
            <a:endParaRPr lang="ru-RU" dirty="0" smtClean="0"/>
          </a:p>
          <a:p>
            <a:r>
              <a:rPr lang="ru-RU" dirty="0" smtClean="0"/>
              <a:t>  </a:t>
            </a:r>
            <a:r>
              <a:rPr lang="ru-RU" dirty="0" smtClean="0"/>
              <a:t>Интернет-ресурсы.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Библиографическое        описание    оформляется      согласно    ГОСТ     Р   7.0.100–2018 «Библиографическая запись. Библиографическое описание. Общие требования и правила составления».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повторения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 каком месте ставится страница в </a:t>
            </a:r>
            <a:r>
              <a:rPr lang="ru-RU" dirty="0" err="1" smtClean="0"/>
              <a:t>исл</a:t>
            </a:r>
            <a:r>
              <a:rPr lang="ru-RU" dirty="0" smtClean="0"/>
              <a:t>. работе?</a:t>
            </a:r>
          </a:p>
          <a:p>
            <a:r>
              <a:rPr lang="ru-RU" dirty="0" smtClean="0"/>
              <a:t>2. Какой размер и вид шрифта текста используют?</a:t>
            </a:r>
          </a:p>
          <a:p>
            <a:r>
              <a:rPr lang="ru-RU" dirty="0" smtClean="0"/>
              <a:t>3. На каком месте в списке литературы стоят Интернет-ресурсы?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Домашнее задание</a:t>
            </a:r>
          </a:p>
          <a:p>
            <a:r>
              <a:rPr lang="ru-RU" dirty="0" smtClean="0"/>
              <a:t>Повторить материал по конспекту.</a:t>
            </a:r>
          </a:p>
          <a:p>
            <a:r>
              <a:rPr lang="ru-RU" dirty="0" smtClean="0"/>
              <a:t>Собрать список литературы и Интернет источников по теме «». Оформить в соответствии с требованиями.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368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Требования к оформлению исследовательских работ</vt:lpstr>
      <vt:lpstr>Слайд 2</vt:lpstr>
      <vt:lpstr>Слайд 3</vt:lpstr>
      <vt:lpstr>Слайд 4</vt:lpstr>
      <vt:lpstr>Слайд 5</vt:lpstr>
      <vt:lpstr>Слайд 6</vt:lpstr>
      <vt:lpstr>Библиографический список  </vt:lpstr>
      <vt:lpstr>Вопросы для повторения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оформлению исследовательских работ</dc:title>
  <cp:lastModifiedBy>Admin</cp:lastModifiedBy>
  <cp:revision>3</cp:revision>
  <dcterms:modified xsi:type="dcterms:W3CDTF">2020-11-19T05:17:08Z</dcterms:modified>
</cp:coreProperties>
</file>