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FC3C7C5-0580-467B-B3B1-AF19CF6A20FF}" type="datetimeFigureOut">
              <a:rPr lang="ru-RU"/>
              <a:pPr>
                <a:defRPr/>
              </a:pPr>
              <a:t>12.11.2021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899B085-7D24-4036-8F43-5D18A16BCF2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1DC1ED-73E9-4211-97F0-DC77C47A44F5}" type="datetimeFigureOut">
              <a:rPr lang="ru-RU"/>
              <a:pPr>
                <a:defRPr/>
              </a:pPr>
              <a:t>12.11.2021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A83351-F1BF-45F9-AA21-225E9E2A760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FAC489E-7D7D-4408-AAAF-F2939B646426}" type="datetimeFigureOut">
              <a:rPr lang="ru-RU"/>
              <a:pPr>
                <a:defRPr/>
              </a:pPr>
              <a:t>12.11.2021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F11F1D-12A7-4EBE-8396-B31BA5EBFD4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FB5441-13D4-4764-AC75-805322D0A5FE}" type="datetimeFigureOut">
              <a:rPr lang="ru-RU"/>
              <a:pPr>
                <a:defRPr/>
              </a:pPr>
              <a:t>12.11.2021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C07534-2A9F-41CE-9C2D-21893F6D91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8AC6D6-F06E-4B4C-A2F8-6736F0E93021}" type="datetimeFigureOut">
              <a:rPr lang="ru-RU"/>
              <a:pPr>
                <a:defRPr/>
              </a:pPr>
              <a:t>12.11.2021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251D06-EDD9-47E7-AB55-461C71937D9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3EB4B2F-DE3A-4E08-B86F-D0A90C0A943D}" type="datetimeFigureOut">
              <a:rPr lang="ru-RU"/>
              <a:pPr>
                <a:defRPr/>
              </a:pPr>
              <a:t>12.11.2021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31FE4A3-1058-4886-BC2D-6B0AC66CC39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C49B3AC-36C5-46F4-BA13-D9E16F745D64}" type="datetimeFigureOut">
              <a:rPr lang="ru-RU"/>
              <a:pPr>
                <a:defRPr/>
              </a:pPr>
              <a:t>12.11.2021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9E7A887-6A22-4600-B108-9B876996D7F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3D680D0-AD51-4B7C-B809-8514C68E94C6}" type="datetimeFigureOut">
              <a:rPr lang="ru-RU"/>
              <a:pPr>
                <a:defRPr/>
              </a:pPr>
              <a:t>12.11.2021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80F2C26-24E7-4029-86AE-48894B1F18B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2083B8-07D1-4D69-976D-BA0DEE22B41E}" type="datetimeFigureOut">
              <a:rPr lang="ru-RU"/>
              <a:pPr>
                <a:defRPr/>
              </a:pPr>
              <a:t>12.11.2021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8F8FDE3-41FA-4134-AC8B-C05B464CA62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920697F-BD9E-459E-984B-4472483A5AC3}" type="datetimeFigureOut">
              <a:rPr lang="ru-RU"/>
              <a:pPr>
                <a:defRPr/>
              </a:pPr>
              <a:t>12.11.2021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946ECA0-B726-4D4C-B517-5B74DB94F73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10F6BBB-A508-4B03-8DDB-C05AF76E3CD7}" type="datetimeFigureOut">
              <a:rPr lang="ru-RU"/>
              <a:pPr>
                <a:defRPr/>
              </a:pPr>
              <a:t>12.11.2021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BDA2B6E-34C5-4EBE-8F0C-E2CDFD40FF8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A33081B-A3E7-4A85-BEC8-6F4F24530455}" type="datetimeFigureOut">
              <a:rPr lang="ru-RU"/>
              <a:pPr>
                <a:defRPr/>
              </a:pPr>
              <a:t>12.11.2021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9D46A0B-B968-4284-8B6A-CC2A6D81763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ru-RU" smtClean="0"/>
              <a:t>Работа с источниками информации</a:t>
            </a:r>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endParaRPr lang="ru-RU" smtClean="0"/>
          </a:p>
        </p:txBody>
      </p:sp>
      <p:sp>
        <p:nvSpPr>
          <p:cNvPr id="22530" name="Содержимое 2"/>
          <p:cNvSpPr>
            <a:spLocks noGrp="1"/>
          </p:cNvSpPr>
          <p:nvPr>
            <p:ph idx="1"/>
          </p:nvPr>
        </p:nvSpPr>
        <p:spPr/>
        <p:txBody>
          <a:bodyPr/>
          <a:lstStyle/>
          <a:p>
            <a:r>
              <a:rPr lang="ru-RU" smtClean="0"/>
              <a:t>Наряду с изучением текста, важным этапом его проработки является запоминание прочитанного. Существуют три способа запоминания</a:t>
            </a:r>
            <a:r>
              <a:rPr lang="ru-RU" b="1" smtClean="0"/>
              <a:t>: смысловой, механический, повторением.</a:t>
            </a:r>
          </a:p>
          <a:p>
            <a:endParaRPr 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57200" y="714375"/>
            <a:ext cx="8229600" cy="5411788"/>
          </a:xfrm>
        </p:spPr>
        <p:txBody>
          <a:bodyPr rtlCol="0">
            <a:normAutofit fontScale="85000" lnSpcReduction="10000"/>
          </a:bodyPr>
          <a:lstStyle/>
          <a:p>
            <a:pPr fontAlgn="auto">
              <a:spcAft>
                <a:spcPts val="0"/>
              </a:spcAft>
              <a:buFont typeface="Arial" pitchFamily="34" charset="0"/>
              <a:buChar char="•"/>
              <a:defRPr/>
            </a:pPr>
            <a:r>
              <a:rPr lang="ru-RU" b="1" dirty="0" smtClean="0"/>
              <a:t>Смысловой способ </a:t>
            </a:r>
            <a:r>
              <a:rPr lang="ru-RU" dirty="0" smtClean="0"/>
              <a:t>основан на запоминании логических связей между отдельными элементами текста. Однако при чтении необходимо понять не только отдельные элементы, но и весь текст в целом, его смысл, направленность, значение. Поэтому особое внимание необходимо уделять логическим связям. При таком способе запоминания текст хранится в памяти определенное время. Постепенно он начинает забываться. Сразу после восприятия информации процесс забывания происходит особенно быстро, со временем темп его замедляется. Так, в средним через один день теряется около 23-25% заученного, через 5 дней -- около 35% и через 10 дней -- 40%.</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endParaRPr lang="ru-RU" smtClean="0"/>
          </a:p>
        </p:txBody>
      </p:sp>
      <p:sp>
        <p:nvSpPr>
          <p:cNvPr id="24578" name="Содержимое 2"/>
          <p:cNvSpPr>
            <a:spLocks noGrp="1"/>
          </p:cNvSpPr>
          <p:nvPr>
            <p:ph idx="1"/>
          </p:nvPr>
        </p:nvSpPr>
        <p:spPr/>
        <p:txBody>
          <a:bodyPr/>
          <a:lstStyle/>
          <a:p>
            <a:r>
              <a:rPr lang="ru-RU" b="1" smtClean="0"/>
              <a:t>Механический способ </a:t>
            </a:r>
            <a:r>
              <a:rPr lang="ru-RU" smtClean="0"/>
              <a:t>запоминания требует многократного машинального повторения и заучивания прочитанного. Этот способ малоэффективен, поскольку при таком запоминании теряется связь между отдельными элементами.</a:t>
            </a:r>
          </a:p>
          <a:p>
            <a:endParaRPr 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endParaRPr lang="ru-RU" smtClean="0"/>
          </a:p>
        </p:txBody>
      </p:sp>
      <p:sp>
        <p:nvSpPr>
          <p:cNvPr id="25602" name="Содержимое 2"/>
          <p:cNvSpPr>
            <a:spLocks noGrp="1"/>
          </p:cNvSpPr>
          <p:nvPr>
            <p:ph idx="1"/>
          </p:nvPr>
        </p:nvSpPr>
        <p:spPr/>
        <p:txBody>
          <a:bodyPr/>
          <a:lstStyle/>
          <a:p>
            <a:r>
              <a:rPr lang="ru-RU" b="1" smtClean="0"/>
              <a:t>Повторение</a:t>
            </a:r>
            <a:r>
              <a:rPr lang="ru-RU" smtClean="0"/>
              <a:t> -- один из наиболее эффективных способов запоминания -- бывает пассивным (перечитывание несколько раз) и активным (перечитывание с пересказом). Второй прием более эффективен, так как позволяет сочетать заучивание и самоконтроль.</a:t>
            </a:r>
          </a:p>
          <a:p>
            <a:endParaRPr lang="ru-RU"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endParaRPr lang="ru-RU" smtClean="0"/>
          </a:p>
        </p:txBody>
      </p:sp>
      <p:sp>
        <p:nvSpPr>
          <p:cNvPr id="26626" name="Содержимое 2"/>
          <p:cNvSpPr>
            <a:spLocks noGrp="1"/>
          </p:cNvSpPr>
          <p:nvPr>
            <p:ph idx="1"/>
          </p:nvPr>
        </p:nvSpPr>
        <p:spPr/>
        <p:txBody>
          <a:bodyPr/>
          <a:lstStyle/>
          <a:p>
            <a:r>
              <a:rPr lang="ru-RU" smtClean="0"/>
              <a:t>Читать книгу можно по-разному: полностью, не опуская ничего, даже примечаний, или частично, бегло, анализируя и критически оценивая содержание, методику изложения и т.п., конспектировать ее или делать отдельные выписки.</a:t>
            </a:r>
          </a:p>
          <a:p>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ru-RU" dirty="0" smtClean="0"/>
              <a:t>На начальной стадии чтения целесообразно использовать некоторые приемы, облегчающие усвоение и уяснение текста. К таким приемам относятся:</a:t>
            </a:r>
          </a:p>
          <a:p>
            <a:pPr fontAlgn="auto">
              <a:spcAft>
                <a:spcPts val="0"/>
              </a:spcAft>
              <a:buFont typeface="Arial" pitchFamily="34" charset="0"/>
              <a:buChar char="•"/>
              <a:defRPr/>
            </a:pPr>
            <a:r>
              <a:rPr lang="ru-RU" dirty="0" smtClean="0"/>
              <a:t>пересказ содержания текста;</a:t>
            </a:r>
          </a:p>
          <a:p>
            <a:pPr fontAlgn="auto">
              <a:spcAft>
                <a:spcPts val="0"/>
              </a:spcAft>
              <a:buFont typeface="Arial" pitchFamily="34" charset="0"/>
              <a:buChar char="•"/>
              <a:defRPr/>
            </a:pPr>
            <a:r>
              <a:rPr lang="ru-RU" dirty="0" smtClean="0"/>
              <a:t>перевод текста в тезисную форму;</a:t>
            </a:r>
          </a:p>
          <a:p>
            <a:pPr fontAlgn="auto">
              <a:spcAft>
                <a:spcPts val="0"/>
              </a:spcAft>
              <a:buFont typeface="Arial" pitchFamily="34" charset="0"/>
              <a:buChar char="•"/>
              <a:defRPr/>
            </a:pPr>
            <a:r>
              <a:rPr lang="ru-RU" dirty="0" smtClean="0"/>
              <a:t>составление логической или графической схемы изложения материала;</a:t>
            </a:r>
          </a:p>
          <a:p>
            <a:pPr fontAlgn="auto">
              <a:spcAft>
                <a:spcPts val="0"/>
              </a:spcAft>
              <a:buFont typeface="Arial" pitchFamily="34" charset="0"/>
              <a:buChar char="•"/>
              <a:defRPr/>
            </a:pPr>
            <a:r>
              <a:rPr lang="ru-RU" dirty="0" smtClean="0"/>
              <a:t>подчеркивание цветными карандашами (если книга собственная);</a:t>
            </a:r>
          </a:p>
          <a:p>
            <a:pPr fontAlgn="auto">
              <a:spcAft>
                <a:spcPts val="0"/>
              </a:spcAft>
              <a:buFont typeface="Arial" pitchFamily="34" charset="0"/>
              <a:buChar char="•"/>
              <a:defRPr/>
            </a:pPr>
            <a:r>
              <a:rPr lang="ru-RU" dirty="0" smtClean="0"/>
              <a:t>дробление сложного фрагмента на части.</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ru-RU" dirty="0" smtClean="0"/>
              <a:t>Изучение литературных источников требует определенных навыков библиографической работы, культуры чтения, умения вести записи прочитанного, правильно использовать их и т.д. Особенно важны последние. Записи помогают систематизировать полученные при чтении знания, сосредоточить внимание на главных, основных положениях. В дальнейшем они используются как в процессе исследования, так и при оформлении его результатов.</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ru-RU" dirty="0" smtClean="0"/>
              <a:t>Как уже отмечалось, чтение литературных источников с "карандашом в руке" (</a:t>
            </a:r>
            <a:r>
              <a:rPr lang="ru-RU" dirty="0" err="1" smtClean="0"/>
              <a:t>отчеркивание</a:t>
            </a:r>
            <a:r>
              <a:rPr lang="ru-RU" dirty="0" smtClean="0"/>
              <a:t> абзацев, подчеркивание отдельных слов или предложений) облегчает усвоение их содержания, позволяет быстро восстановить в памяти прочитанное. Однако делать пометки можно лишь в собственных книгах, да и то не всегда: не рекомендуется это, например, в уникальных изданиях. Поэтому чаще всего при проработке литературного источника прибегают к разного рода записям.</a:t>
            </a:r>
          </a:p>
          <a:p>
            <a:pPr fontAlgn="auto">
              <a:spcAft>
                <a:spcPts val="0"/>
              </a:spcAft>
              <a:buFont typeface="Arial" pitchFamily="34" charset="0"/>
              <a:buChar char="•"/>
              <a:defRPr/>
            </a:pPr>
            <a:r>
              <a:rPr lang="ru-RU" dirty="0" smtClean="0"/>
              <a:t>Записи должны быть четкими, многократно повторяющиеся слова можно сокращать.</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endParaRPr lang="ru-RU" smtClean="0"/>
          </a:p>
        </p:txBody>
      </p:sp>
      <p:sp>
        <p:nvSpPr>
          <p:cNvPr id="30722" name="Содержимое 2"/>
          <p:cNvSpPr>
            <a:spLocks noGrp="1"/>
          </p:cNvSpPr>
          <p:nvPr>
            <p:ph idx="1"/>
          </p:nvPr>
        </p:nvSpPr>
        <p:spPr/>
        <p:txBody>
          <a:bodyPr/>
          <a:lstStyle/>
          <a:p>
            <a:r>
              <a:rPr lang="ru-RU" smtClean="0"/>
              <a:t>Все термины и понятия, незнакомые или смысл которых не ясен, следует с помощью словаря и справочников точно определить, т.е. составлять и непрерывно пополнять словарь терминов, понятий, сокращений, аббревиатур.</a:t>
            </a:r>
          </a:p>
          <a:p>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r>
              <a:rPr lang="ru-RU" smtClean="0"/>
              <a:t>Повторение</a:t>
            </a:r>
          </a:p>
        </p:txBody>
      </p:sp>
      <p:sp>
        <p:nvSpPr>
          <p:cNvPr id="31746" name="Содержимое 2"/>
          <p:cNvSpPr>
            <a:spLocks noGrp="1"/>
          </p:cNvSpPr>
          <p:nvPr>
            <p:ph idx="1"/>
          </p:nvPr>
        </p:nvSpPr>
        <p:spPr/>
        <p:txBody>
          <a:bodyPr/>
          <a:lstStyle/>
          <a:p>
            <a:r>
              <a:rPr lang="ru-RU" smtClean="0"/>
              <a:t>1. Как правильно нужно работать с литературой</a:t>
            </a:r>
          </a:p>
          <a:p>
            <a:r>
              <a:rPr lang="ru-RU" smtClean="0"/>
              <a:t>2. Какие методы используют при работе с литературой</a:t>
            </a:r>
          </a:p>
          <a:p>
            <a:r>
              <a:rPr lang="ru-RU" smtClean="0"/>
              <a:t>3. Перечислить способы запоминания</a:t>
            </a:r>
          </a:p>
          <a:p>
            <a:r>
              <a:rPr lang="ru-RU" smtClean="0"/>
              <a:t>4.Какой способ запоминания считается лучшим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endParaRPr lang="ru-RU" smtClean="0"/>
          </a:p>
        </p:txBody>
      </p:sp>
      <p:sp>
        <p:nvSpPr>
          <p:cNvPr id="15362" name="Содержимое 2"/>
          <p:cNvSpPr>
            <a:spLocks noGrp="1"/>
          </p:cNvSpPr>
          <p:nvPr>
            <p:ph idx="1"/>
          </p:nvPr>
        </p:nvSpPr>
        <p:spPr/>
        <p:txBody>
          <a:bodyPr/>
          <a:lstStyle/>
          <a:p>
            <a:pPr>
              <a:buFont typeface="Arial" charset="0"/>
              <a:buNone/>
            </a:pPr>
            <a:r>
              <a:rPr lang="ru-RU" b="1" u="sng" smtClean="0"/>
              <a:t>Чтение источника </a:t>
            </a:r>
            <a:r>
              <a:rPr lang="ru-RU" smtClean="0"/>
              <a:t>(книги, статьи, отчета и т.п.) рекомендуется осуществлять в два этапа:</a:t>
            </a:r>
          </a:p>
          <a:p>
            <a:r>
              <a:rPr lang="ru-RU" smtClean="0"/>
              <a:t>I этап -- ознакомительное чтение;</a:t>
            </a:r>
          </a:p>
          <a:p>
            <a:r>
              <a:rPr lang="ru-RU" smtClean="0"/>
              <a:t>II этап -- основное чтение с записями.</a:t>
            </a:r>
          </a:p>
          <a:p>
            <a:pPr>
              <a:buFont typeface="Arial" charset="0"/>
              <a:buNone/>
            </a:pPr>
            <a:endParaRPr lang="ru-RU"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lstStyle/>
          <a:p>
            <a:r>
              <a:rPr lang="ru-RU" smtClean="0"/>
              <a:t>Задание</a:t>
            </a:r>
          </a:p>
        </p:txBody>
      </p:sp>
      <p:sp>
        <p:nvSpPr>
          <p:cNvPr id="32770" name="Содержимое 2"/>
          <p:cNvSpPr>
            <a:spLocks noGrp="1"/>
          </p:cNvSpPr>
          <p:nvPr>
            <p:ph idx="1"/>
          </p:nvPr>
        </p:nvSpPr>
        <p:spPr/>
        <p:txBody>
          <a:bodyPr/>
          <a:lstStyle/>
          <a:p>
            <a:r>
              <a:rPr lang="ru-RU" dirty="0" smtClean="0"/>
              <a:t>1. Прочитать статью «Вред курения для студентов», сделать краткий конспект</a:t>
            </a:r>
          </a:p>
          <a:p>
            <a:r>
              <a:rPr lang="ru-RU" dirty="0" smtClean="0"/>
              <a:t>2.Найти в Интернете три бесплатных интернет библиотеки.</a:t>
            </a:r>
          </a:p>
          <a:p>
            <a:r>
              <a:rPr lang="ru-RU" dirty="0" smtClean="0"/>
              <a:t>Зарегистрироваться </a:t>
            </a:r>
          </a:p>
          <a:p>
            <a:r>
              <a:rPr lang="ru-RU" dirty="0" smtClean="0"/>
              <a:t>Найти книги на </a:t>
            </a:r>
            <a:r>
              <a:rPr lang="ru-RU" smtClean="0"/>
              <a:t>тему </a:t>
            </a:r>
            <a:r>
              <a:rPr lang="ru-RU" b="1" smtClean="0">
                <a:latin typeface="Arial" charset="0"/>
              </a:rPr>
              <a:t>кондитерское </a:t>
            </a:r>
            <a:r>
              <a:rPr lang="ru-RU" b="1" dirty="0" smtClean="0">
                <a:latin typeface="Arial" charset="0"/>
              </a:rPr>
              <a:t>искусство </a:t>
            </a:r>
            <a:r>
              <a:rPr lang="ru-RU" b="1" dirty="0" smtClean="0"/>
              <a:t>скачать</a:t>
            </a:r>
            <a:endParaRPr lang="ru-RU" b="1" dirty="0" smtClean="0"/>
          </a:p>
          <a:p>
            <a:pPr>
              <a:buFont typeface="Arial" charset="0"/>
              <a:buNone/>
            </a:pPr>
            <a:endParaRPr lang="ru-RU"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lstStyle/>
          <a:p>
            <a:endParaRPr lang="ru-RU" smtClean="0"/>
          </a:p>
        </p:txBody>
      </p:sp>
      <p:sp>
        <p:nvSpPr>
          <p:cNvPr id="33794" name="Содержимое 2"/>
          <p:cNvSpPr>
            <a:spLocks noGrp="1"/>
          </p:cNvSpPr>
          <p:nvPr>
            <p:ph idx="1"/>
          </p:nvPr>
        </p:nvSpPr>
        <p:spPr/>
        <p:txBody>
          <a:bodyPr/>
          <a:lstStyle/>
          <a:p>
            <a:r>
              <a:rPr lang="ru-RU" smtClean="0"/>
              <a:t>https://bestlavka.ru/10-faktov-o-polze-chteniya/</a:t>
            </a:r>
          </a:p>
          <a:p>
            <a:endParaRPr 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endParaRPr lang="ru-RU" smtClean="0"/>
          </a:p>
        </p:txBody>
      </p:sp>
      <p:sp>
        <p:nvSpPr>
          <p:cNvPr id="14338" name="Содержимое 2"/>
          <p:cNvSpPr>
            <a:spLocks noGrp="1"/>
          </p:cNvSpPr>
          <p:nvPr>
            <p:ph idx="1"/>
          </p:nvPr>
        </p:nvSpPr>
        <p:spPr/>
        <p:txBody>
          <a:bodyPr/>
          <a:lstStyle/>
          <a:p>
            <a:r>
              <a:rPr lang="ru-RU" smtClean="0"/>
              <a:t>Обработка и переработка массива отобранной информации логически состоит из двух последовательных комплексов действий: </a:t>
            </a:r>
          </a:p>
          <a:p>
            <a:pPr>
              <a:buFont typeface="Arial" charset="0"/>
              <a:buNone/>
            </a:pPr>
            <a:r>
              <a:rPr lang="ru-RU" smtClean="0"/>
              <a:t>    -</a:t>
            </a:r>
            <a:r>
              <a:rPr lang="ru-RU" b="1" smtClean="0"/>
              <a:t>ознакомительного </a:t>
            </a:r>
            <a:r>
              <a:rPr lang="ru-RU" smtClean="0"/>
              <a:t>(чтение источников) и    </a:t>
            </a:r>
            <a:r>
              <a:rPr lang="ru-RU" b="1" smtClean="0"/>
              <a:t>исследовательского</a:t>
            </a:r>
            <a:r>
              <a:rPr lang="ru-RU" smtClean="0"/>
              <a:t> (осуществления записей различного вида).</a:t>
            </a:r>
          </a:p>
          <a:p>
            <a:endParaRPr lang="ru-R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57200" y="500063"/>
            <a:ext cx="8229600" cy="5626100"/>
          </a:xfrm>
        </p:spPr>
        <p:txBody>
          <a:bodyPr rtlCol="0">
            <a:normAutofit fontScale="70000" lnSpcReduction="20000"/>
          </a:bodyPr>
          <a:lstStyle/>
          <a:p>
            <a:pPr fontAlgn="auto">
              <a:spcAft>
                <a:spcPts val="0"/>
              </a:spcAft>
              <a:buFont typeface="Arial" pitchFamily="34" charset="0"/>
              <a:buNone/>
              <a:defRPr/>
            </a:pPr>
            <a:r>
              <a:rPr lang="ru-RU" b="1" dirty="0" smtClean="0"/>
              <a:t>Первый этап </a:t>
            </a:r>
            <a:r>
              <a:rPr lang="ru-RU" dirty="0" smtClean="0"/>
              <a:t>-- это предварительное ознакомление с источником (книгой, отчетом, статьей и т.д.). Рекомендуется следующая последовательность ознакомления:</a:t>
            </a:r>
          </a:p>
          <a:p>
            <a:pPr fontAlgn="auto">
              <a:spcAft>
                <a:spcPts val="0"/>
              </a:spcAft>
              <a:buFont typeface="Arial" pitchFamily="34" charset="0"/>
              <a:buChar char="•"/>
              <a:defRPr/>
            </a:pPr>
            <a:r>
              <a:rPr lang="ru-RU" dirty="0" smtClean="0"/>
              <a:t>I. Название, заглавие.</a:t>
            </a:r>
          </a:p>
          <a:p>
            <a:pPr fontAlgn="auto">
              <a:spcAft>
                <a:spcPts val="0"/>
              </a:spcAft>
              <a:buFont typeface="Arial" pitchFamily="34" charset="0"/>
              <a:buChar char="•"/>
              <a:defRPr/>
            </a:pPr>
            <a:r>
              <a:rPr lang="ru-RU" dirty="0" smtClean="0"/>
              <a:t>II. Кто автор или авторы.</a:t>
            </a:r>
          </a:p>
          <a:p>
            <a:pPr fontAlgn="auto">
              <a:spcAft>
                <a:spcPts val="0"/>
              </a:spcAft>
              <a:buFont typeface="Arial" pitchFamily="34" charset="0"/>
              <a:buChar char="•"/>
              <a:defRPr/>
            </a:pPr>
            <a:r>
              <a:rPr lang="ru-RU" dirty="0" smtClean="0"/>
              <a:t>III. Издательство или учреждение, организация, предприятие, выпустившее (сформировавшее) этот источник.</a:t>
            </a:r>
          </a:p>
          <a:p>
            <a:pPr fontAlgn="auto">
              <a:spcAft>
                <a:spcPts val="0"/>
              </a:spcAft>
              <a:buFont typeface="Arial" pitchFamily="34" charset="0"/>
              <a:buChar char="•"/>
              <a:defRPr/>
            </a:pPr>
            <a:r>
              <a:rPr lang="ru-RU" dirty="0" smtClean="0"/>
              <a:t>IV. Время издания, подготовки, написания.</a:t>
            </a:r>
          </a:p>
          <a:p>
            <a:pPr fontAlgn="auto">
              <a:spcAft>
                <a:spcPts val="0"/>
              </a:spcAft>
              <a:buFont typeface="Arial" pitchFamily="34" charset="0"/>
              <a:buChar char="•"/>
              <a:defRPr/>
            </a:pPr>
            <a:r>
              <a:rPr lang="ru-RU" dirty="0" smtClean="0"/>
              <a:t>V. Есть ли аннотация.</a:t>
            </a:r>
          </a:p>
          <a:p>
            <a:pPr fontAlgn="auto">
              <a:spcAft>
                <a:spcPts val="0"/>
              </a:spcAft>
              <a:buFont typeface="Arial" pitchFamily="34" charset="0"/>
              <a:buChar char="•"/>
              <a:defRPr/>
            </a:pPr>
            <a:r>
              <a:rPr lang="ru-RU" dirty="0" smtClean="0"/>
              <a:t>VI. Прочитать оглавление.</a:t>
            </a:r>
          </a:p>
          <a:p>
            <a:pPr fontAlgn="auto">
              <a:spcAft>
                <a:spcPts val="0"/>
              </a:spcAft>
              <a:buFont typeface="Arial" pitchFamily="34" charset="0"/>
              <a:buChar char="•"/>
              <a:defRPr/>
            </a:pPr>
            <a:r>
              <a:rPr lang="ru-RU" dirty="0" smtClean="0"/>
              <a:t>VII. Есть ли предисловие от автора (авторов), учреждения, организации.</a:t>
            </a:r>
          </a:p>
          <a:p>
            <a:pPr fontAlgn="auto">
              <a:spcAft>
                <a:spcPts val="0"/>
              </a:spcAft>
              <a:buFont typeface="Arial" pitchFamily="34" charset="0"/>
              <a:buChar char="•"/>
              <a:defRPr/>
            </a:pPr>
            <a:r>
              <a:rPr lang="ru-RU" dirty="0" smtClean="0"/>
              <a:t>VIII. Справочно-библиографический аппарат (указатели, приложения), </a:t>
            </a:r>
            <a:r>
              <a:rPr lang="ru-RU" dirty="0" err="1" smtClean="0"/>
              <a:t>прикнижная</a:t>
            </a:r>
            <a:r>
              <a:rPr lang="ru-RU" dirty="0" smtClean="0"/>
              <a:t> (</a:t>
            </a:r>
            <a:r>
              <a:rPr lang="ru-RU" dirty="0" err="1" smtClean="0"/>
              <a:t>пристатейная</a:t>
            </a:r>
            <a:r>
              <a:rPr lang="ru-RU" dirty="0" smtClean="0"/>
              <a:t>) библиография и т.п.</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ru-RU" b="1" dirty="0" smtClean="0"/>
              <a:t>Ознакомление </a:t>
            </a:r>
            <a:r>
              <a:rPr lang="ru-RU" dirty="0" smtClean="0"/>
              <a:t>должно дать ответ -- представляет ли источник интерес, и если да, то в чем, какими методами его можно обработать.</a:t>
            </a:r>
          </a:p>
          <a:p>
            <a:pPr fontAlgn="auto">
              <a:spcAft>
                <a:spcPts val="0"/>
              </a:spcAft>
              <a:buFont typeface="Arial" pitchFamily="34" charset="0"/>
              <a:buChar char="•"/>
              <a:defRPr/>
            </a:pPr>
            <a:r>
              <a:rPr lang="ru-RU" dirty="0" smtClean="0"/>
              <a:t>Очень важно представить ход мыслей автора (авторов) источника -- что докладывается, каковы основные идеи, какие аргументы приводятся в обоснование этих основных идей. Полезно делать отметки -- на полях (если источник информации принадлежит читающему) или закладками (если источник предоставлен во временное пользование -- библиотекой, </a:t>
            </a:r>
            <a:r>
              <a:rPr lang="ru-RU" dirty="0" err="1" smtClean="0"/>
              <a:t>информцентром</a:t>
            </a:r>
            <a:r>
              <a:rPr lang="ru-RU" dirty="0" smtClean="0"/>
              <a:t>, предприятием, учреждением). Отмечаются важнейшие тезисы, понятия, категории, формулы.</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ru-RU" b="1" dirty="0" smtClean="0"/>
              <a:t>Второй этап </a:t>
            </a:r>
            <a:r>
              <a:rPr lang="ru-RU" dirty="0" smtClean="0"/>
              <a:t>-- основное чтение источника и записи. Запись -- наиболее эффективный путь усвоения информации. Это связано с тем, что она представляет (должна представлять) творческий процесс анализа содержания источника, определение наиболее существенного в информации, содержащейся в источнике, и отбор самого важного для того, чтобы дать эту информацию в сжатом ("свернутом") виде.</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endParaRPr lang="ru-RU" smtClean="0"/>
          </a:p>
        </p:txBody>
      </p:sp>
      <p:sp>
        <p:nvSpPr>
          <p:cNvPr id="19458" name="Содержимое 2"/>
          <p:cNvSpPr>
            <a:spLocks noGrp="1"/>
          </p:cNvSpPr>
          <p:nvPr>
            <p:ph idx="1"/>
          </p:nvPr>
        </p:nvSpPr>
        <p:spPr/>
        <p:txBody>
          <a:bodyPr/>
          <a:lstStyle/>
          <a:p>
            <a:r>
              <a:rPr lang="ru-RU" smtClean="0"/>
              <a:t>Главное -- </a:t>
            </a:r>
            <a:r>
              <a:rPr lang="ru-RU" b="1" smtClean="0"/>
              <a:t>не запоминать содержание источника, а усвоить</a:t>
            </a:r>
            <a:r>
              <a:rPr lang="ru-RU" smtClean="0"/>
              <a:t>, т.е. </a:t>
            </a:r>
            <a:r>
              <a:rPr lang="ru-RU" b="1" smtClean="0"/>
              <a:t>обеспечить накопление и расширение знаний. </a:t>
            </a:r>
            <a:r>
              <a:rPr lang="ru-RU" smtClean="0"/>
              <a:t>Следовательно, акцент должен быть сделан на том, чтобы разобраться в логической структуре источника, выделить главное, что пригодится для обоснования его основных положений, установить связи между этими положениями.</a:t>
            </a:r>
          </a:p>
          <a:p>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57200" y="571500"/>
            <a:ext cx="8229600" cy="5554663"/>
          </a:xfrm>
        </p:spPr>
        <p:txBody>
          <a:bodyPr rtlCol="0">
            <a:normAutofit fontScale="85000" lnSpcReduction="20000"/>
          </a:bodyPr>
          <a:lstStyle/>
          <a:p>
            <a:pPr fontAlgn="auto">
              <a:spcAft>
                <a:spcPts val="0"/>
              </a:spcAft>
              <a:buFont typeface="Arial" pitchFamily="34" charset="0"/>
              <a:buChar char="•"/>
              <a:defRPr/>
            </a:pPr>
            <a:r>
              <a:rPr lang="ru-RU" dirty="0" smtClean="0"/>
              <a:t>Изучение специальной литературы требует творческого подхода, для чего необходимо вдохновение. Если нет вдохновения, нужно усилием воли заставить себя работать над книгой творчески. Глубина проработки литературных источников во многом зависит от умения сконцентрировать внимание, сосредоточиться на главном. Во время чтения должны быть устранены различные раздражители (музыка, шум, разговоры и т.д.). Наличие таких раздражителей мешает усвоению информации. Некоторые читатели полагают, что шум, музыка их не отвлекают. Это не совсем так. Если помехи и не осознаются, то фиксируются нервной системой. Поэтому устранять их необходимо.</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endParaRPr lang="ru-RU" smtClean="0"/>
          </a:p>
        </p:txBody>
      </p:sp>
      <p:sp>
        <p:nvSpPr>
          <p:cNvPr id="21506" name="Содержимое 2"/>
          <p:cNvSpPr>
            <a:spLocks noGrp="1"/>
          </p:cNvSpPr>
          <p:nvPr>
            <p:ph idx="1"/>
          </p:nvPr>
        </p:nvSpPr>
        <p:spPr>
          <a:xfrm>
            <a:off x="457200" y="571500"/>
            <a:ext cx="8229600" cy="5554663"/>
          </a:xfrm>
        </p:spPr>
        <p:txBody>
          <a:bodyPr/>
          <a:lstStyle/>
          <a:p>
            <a:r>
              <a:rPr lang="ru-RU" smtClean="0"/>
              <a:t>Важными факторами при проработке литературы (особенно нового текста) являются настойчивость и систематичность. Четко осмыслить текст с первого раза невозможно, приходится читать и перечитывать, добиваясь полного понимания его. Последовательное, систематическое, аналитическое чтение облегчает усвоение прорабатываемого материала.</a:t>
            </a:r>
          </a:p>
          <a:p>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1034</Words>
  <Application>Microsoft Office PowerPoint</Application>
  <PresentationFormat>Экран (4:3)</PresentationFormat>
  <Paragraphs>47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Работа с источниками информации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Повторение</vt:lpstr>
      <vt:lpstr>Задание</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источниками информации</dc:title>
  <cp:lastModifiedBy>Admin</cp:lastModifiedBy>
  <cp:revision>15</cp:revision>
  <dcterms:modified xsi:type="dcterms:W3CDTF">2021-11-12T12:59:11Z</dcterms:modified>
</cp:coreProperties>
</file>