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9" r:id="rId3"/>
    <p:sldId id="297" r:id="rId4"/>
    <p:sldId id="298" r:id="rId5"/>
    <p:sldId id="300" r:id="rId6"/>
    <p:sldId id="312" r:id="rId7"/>
    <p:sldId id="313" r:id="rId8"/>
    <p:sldId id="256" r:id="rId9"/>
    <p:sldId id="315" r:id="rId10"/>
    <p:sldId id="301" r:id="rId11"/>
    <p:sldId id="303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29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486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749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06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51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6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32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45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20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990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625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812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68E2-F7C5-4282-99A1-1A1EC5CDBE0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55D4-20F9-406D-963D-DBDA1A9C58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2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32764"/>
            <a:ext cx="9144000" cy="41250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ОП.03. Техническое оснащение и организация рабочего места</a:t>
            </a:r>
          </a:p>
          <a:p>
            <a:r>
              <a:rPr lang="ru-RU" sz="3200" b="1" dirty="0" smtClean="0"/>
              <a:t>Профессия </a:t>
            </a:r>
            <a:r>
              <a:rPr lang="ru-RU" sz="3200" b="1" dirty="0" smtClean="0"/>
              <a:t>«Повар, кондитер»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Механическое оборудование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856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Картофелеочистительные машины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72954" y="996288"/>
            <a:ext cx="6005015" cy="5622876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Картофелеочистительная машина </a:t>
            </a:r>
            <a:r>
              <a:rPr lang="ru-RU" b="1" i="1" dirty="0" smtClean="0">
                <a:solidFill>
                  <a:srgbClr val="00B050"/>
                </a:solidFill>
              </a:rPr>
              <a:t>МОК-250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/>
              <a:t>име­ет следующие основные узлы: корпус, рабочую камеру 9 с абра­зивными вставками 10 с загрузочной крышкой 17 и разгрузочной дверцей 14, вращающийся рабочий конусный диск 5 с абразив­ным покрытием приводного механизма и пульт управления 7.</a:t>
            </a:r>
          </a:p>
          <a:p>
            <a:r>
              <a:rPr lang="ru-RU" dirty="0"/>
              <a:t>Рабочая камера выполнена в виде литого цилиндрического корпуса, верхняя часть которого открыта и служит для загрузки овощей. Загрузочная воронка сверху закрывается крышкой 8. На боковой поверхности рабочей камеры имеется люк с </a:t>
            </a:r>
            <a:r>
              <a:rPr lang="ru-RU" dirty="0" smtClean="0"/>
              <a:t>разгрузочным </a:t>
            </a:r>
            <a:r>
              <a:rPr lang="ru-RU" dirty="0"/>
              <a:t>лотком 6 и дверцей для выгрузки овощей после очистки. В нижней части рабочей камеры имеется сливной патрубок 1 и сборник мезги 15.</a:t>
            </a:r>
          </a:p>
          <a:p>
            <a:r>
              <a:rPr lang="ru-RU" dirty="0"/>
              <a:t>Рабочим органом машины служит закрепленный на вертикаль­ном валу конусный диск, покрытый абразивной массой, состо­ящей из зерен корунда или карбида кремния на бакелитовой ос­нове. Дно конусного диска имеет радиальные волны для лучшего перемещения овощей. На стенках рабочей камеры установлены съемные абразивные </a:t>
            </a:r>
            <a:r>
              <a:rPr lang="ru-RU" dirty="0" smtClean="0"/>
              <a:t>сегменты.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Привод </a:t>
            </a:r>
            <a:r>
              <a:rPr lang="ru-RU" dirty="0"/>
              <a:t>машины состоит из электродвигателя 13 и клиноремен­ной передачи. Двигатель закреплен на подвижной плите, </a:t>
            </a:r>
            <a:r>
              <a:rPr lang="ru-RU" dirty="0" smtClean="0"/>
              <a:t>расположенной </a:t>
            </a:r>
            <a:r>
              <a:rPr lang="ru-RU" dirty="0"/>
              <a:t>под мотором. Для предотвращения попадания воды из ра­бочей камеры в электрический привод и электродвигатель уста­новлена защитная манжета.</a:t>
            </a:r>
          </a:p>
          <a:p>
            <a:r>
              <a:rPr lang="ru-RU" dirty="0"/>
              <a:t>Пульт управления машины состоит из автоматического выклю­чателя и нажимного пускателя.</a:t>
            </a:r>
          </a:p>
          <a:p>
            <a:r>
              <a:rPr lang="ru-RU" dirty="0"/>
              <a:t>В нижней части корпуса машины находится устройство для </a:t>
            </a:r>
            <a:r>
              <a:rPr lang="ru-RU" dirty="0" smtClean="0"/>
              <a:t>заземления.</a:t>
            </a:r>
          </a:p>
          <a:p>
            <a:r>
              <a:rPr lang="ru-RU" dirty="0"/>
              <a:t>Конструкции и принцип работы машин </a:t>
            </a:r>
            <a:r>
              <a:rPr lang="ru-RU" b="1" dirty="0">
                <a:solidFill>
                  <a:srgbClr val="00B050"/>
                </a:solidFill>
              </a:rPr>
              <a:t>МОК-125, МОК-250, МОК-400 </a:t>
            </a:r>
            <a:r>
              <a:rPr lang="ru-RU" dirty="0"/>
              <a:t>аналогичны и различаются только габаритами, объемом рабочей камеры и производительностью.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9377" y="822042"/>
            <a:ext cx="3215184" cy="403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77970" y="4803282"/>
            <a:ext cx="57457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Картофелеочистительная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машина МОК-250: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 — вид в разрезе; б — схема сборки; в — общий вид; 1 — сливной патрубок; 2 — основание; 3 — камера отходов; 4 — резиновый патрубок; 5 — конусный диск;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— разгрузочный лоток; 7 — пульт управления; 8 — откидная крышка; 9— рабочая камера; 70— абразивные вставки; 77 — дно камеры; 7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S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— зуб­чатый редуктор; 13 — электродвигатель; 74 — разгрузочная дверца; 75 — сборник мезги; 76 — гнездо конуса; 17 — загрузочная крышка; 18 — стойка; 79 — шип вала; 20 — облицовка</a:t>
            </a:r>
            <a:endParaRPr lang="ru-RU" sz="1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58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9307" y="272955"/>
            <a:ext cx="11614245" cy="627797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Принцип действия картофелеочистительной машины МОК-250</a:t>
            </a:r>
            <a:r>
              <a:rPr lang="ru-RU" dirty="0">
                <a:solidFill>
                  <a:srgbClr val="00B050"/>
                </a:solidFill>
              </a:rPr>
              <a:t>.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Овощи </a:t>
            </a:r>
            <a:r>
              <a:rPr lang="ru-RU" dirty="0"/>
              <a:t>при загрузке через воронку получа­ют вращательное движение, падая на вращающийся конусный диск с абразивным покрытием, и под действием центробежной силы прижимаются к стенкам машины. За счет трения об абра­зивные поверхности происходит снятие кожуры с овощей. Обра­зующаяся мезга удаляется водой, непрерывно поступающей в рабочую камеру из водопровода, и через сливной патрубок ухо­дит в канализацию.</a:t>
            </a:r>
          </a:p>
          <a:p>
            <a:r>
              <a:rPr lang="ru-RU" i="1" dirty="0">
                <a:solidFill>
                  <a:srgbClr val="00B050"/>
                </a:solidFill>
              </a:rPr>
              <a:t>Правила эксплуатации картофелеочистительной машины МОК-250</a:t>
            </a:r>
            <a:r>
              <a:rPr lang="ru-RU" dirty="0">
                <a:solidFill>
                  <a:srgbClr val="00B050"/>
                </a:solidFill>
              </a:rPr>
              <a:t>.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Перед </a:t>
            </a:r>
            <a:r>
              <a:rPr lang="ru-RU" dirty="0"/>
              <a:t>началом работы производят внешний осмотр машины, наличия заземления, санитарного состояния и после этого машину включают и проверяют ее работу на холостом ходу. Если машина исправна, приступают к работе на ней.</a:t>
            </a:r>
          </a:p>
          <a:p>
            <a:r>
              <a:rPr lang="ru-RU" dirty="0"/>
              <a:t>После окончания очистки, не выключая электродвигатель, открывают дверцу, и овощи выбрасываются в подставленную емкость. Затем загружают следующую порцию картофеля. Пос­ле окончания работы машину промывают на холостом ходу, а корпус протирают чистой тканью. Клубни, посторонние пред­меты, попавшие между сегментами и терочным диском, следу­ет извлекать только после </a:t>
            </a:r>
            <a:r>
              <a:rPr lang="ru-RU" dirty="0" smtClean="0"/>
              <a:t>полной остановки машины </a:t>
            </a:r>
            <a:r>
              <a:rPr lang="ru-RU" dirty="0"/>
              <a:t>специаль­ным крючком.</a:t>
            </a:r>
          </a:p>
          <a:p>
            <a:r>
              <a:rPr lang="ru-RU" dirty="0"/>
              <a:t>Во время работы машины категорически запрещается опускать руки в рабочую камеру, так как это приводит к травме. К работе на машине допускаются лица, за которыми закреплена данная машина, сдавшие экзамен по технике безопасности и безопасно­сти труда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011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1847" y="272956"/>
            <a:ext cx="10515600" cy="559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Картофелеочистительные машины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04716" y="996287"/>
            <a:ext cx="6094099" cy="5861713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Картофелеочистительная </a:t>
            </a:r>
            <a:r>
              <a:rPr lang="ru-RU" b="1" i="1" dirty="0">
                <a:solidFill>
                  <a:srgbClr val="00B050"/>
                </a:solidFill>
              </a:rPr>
              <a:t>машина непрерывного действия </a:t>
            </a:r>
            <a:r>
              <a:rPr lang="ru-RU" b="1" i="1" dirty="0" smtClean="0">
                <a:solidFill>
                  <a:srgbClr val="00B050"/>
                </a:solidFill>
              </a:rPr>
              <a:t>КНН-600М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/>
              <a:t>предназначена для очистки картофеля за счет трения его об абразивные поверхности роликов, посажен­ных на рабочие валики, рабочих валиков, стенок и перегородок при интенсивной подаче воды. Эта машина используется на заго­товочных фабриках, крупных предприятиях общественного пита­ния и в поточных линиях.</a:t>
            </a:r>
          </a:p>
          <a:p>
            <a:r>
              <a:rPr lang="ru-RU" dirty="0"/>
              <a:t>Картофелеочистительная машина КНН-600М состоит из рабочей камеры, установленной на раму, привода, очистительных валиков, электродвигателя 1, клиноременной передачи 3 и разбрызгивателя 8.</a:t>
            </a:r>
          </a:p>
          <a:p>
            <a:r>
              <a:rPr lang="ru-RU" dirty="0"/>
              <a:t>Рабочая камера разделена перегородками 9 на четыре секции 6. В перегородках имеются окна с выдвижными заслонками. В верхней части каждого отделения смонтирован разбрызгиватель, к которому подводится вода. На торцевых стенках машины уста­новлены загрузочный 5 и разгрузочный 11 лотки.</a:t>
            </a:r>
          </a:p>
          <a:p>
            <a:r>
              <a:rPr lang="ru-RU" dirty="0"/>
              <a:t>Рабочими органами машины служат очистительные валики, которые состоят из стальных стержней и насаженных на них аб­разивных роликов 4, имеющих форму усеченного конуса и образующих волнистую поверхность.</a:t>
            </a:r>
          </a:p>
          <a:p>
            <a:r>
              <a:rPr lang="ru-RU" dirty="0"/>
              <a:t>Поверхность рабочей камеры и перегородки между отделени­ями покрыты абразивными пластинами. Движение от электродви­гателя к валикам осуществляется через клиноременную и зубча­тую передачи.</a:t>
            </a:r>
          </a:p>
          <a:p>
            <a:r>
              <a:rPr lang="ru-RU" dirty="0"/>
              <a:t>Продолжительность обработки картофеля в машине регулиру­ется рукояткой червячного механизма 17, которая служит также для наклона корпуса машины. Скорость выхода очищенных овощей можно регулировать изменением ширины окон в перегород­ках и высоты подъема заслонки в разгрузочном окне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imag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566" y="996288"/>
            <a:ext cx="4995599" cy="361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533793" y="4611231"/>
            <a:ext cx="55581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Схема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картофелеочистительной машины непрерывного действия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КНН-600М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: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— электродвигатель; 2 — сварной каркас; 3 — клиноременная передача; 4 — абразивный ролик; 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5 — загрузочный лоток; В — секция рабочей камеры; 7 — зубчатое колесо; 8 — разбрызгиватель; 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9 — перегородка; 10 — заслонка; 11 — разгрузочный лоток; 12 — разгрузочная дверка; 13 — поддон; 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14 — сетка; 15 — крахмалоотстойник; 16 — сливной патрубок; 17 — червячный механизм</a:t>
            </a:r>
            <a:endParaRPr lang="ru-RU" sz="1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689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9307" y="272955"/>
            <a:ext cx="11614245" cy="627797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Принцип действия картофелеочистительной машины КНН-600М. </a:t>
            </a:r>
            <a:r>
              <a:rPr lang="ru-RU" dirty="0"/>
              <a:t>Картофель, непрерывно засыпаемый в за­грузочный бункер, попадает в первую секцию на быстровращающиеся абразивные валики. Вращаясь, клубни картофеля очища­ются от кожуры абразивными роликами и моются струями воды. В процессе очистки картофель под действием вновь </a:t>
            </a:r>
            <a:r>
              <a:rPr lang="ru-RU" dirty="0" smtClean="0"/>
              <a:t>поступающих </a:t>
            </a:r>
            <a:r>
              <a:rPr lang="ru-RU" dirty="0"/>
              <a:t>клубней продвигается вдоль валов к окну в перегородке, через которое попадает во вторую секцию, где совершает тот же путь, но в противоположную сторону (по ширине машины). Прой­дя все четыре секции, очищенные клубни через разгрузочный лоток выгружаются из машины.</a:t>
            </a:r>
          </a:p>
          <a:p>
            <a:r>
              <a:rPr lang="ru-RU" i="1" dirty="0">
                <a:solidFill>
                  <a:srgbClr val="00B050"/>
                </a:solidFill>
              </a:rPr>
              <a:t>Правила эксплуатации картофелеочистительной машины КНН-600М.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Перед началом работы на картофелеочис­тительной машине проверяют исправность отдельных узлов и машины в целом, а также состояние электропроводки и заземления.</a:t>
            </a:r>
          </a:p>
          <a:p>
            <a:r>
              <a:rPr lang="ru-RU" dirty="0"/>
              <a:t>Загружают машину только после ее пуска и подачи воды в сек­ции. При загрузке рабочей камеры следят за тем, чтобы в нее не попадали камни, куски земли и др. При возникновении чрезмер­ного шума, стука или каких-либо других неисправностей необхо­димо немедленно выключить машину и установить причину неис­правностей.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00251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Овощерезательные машины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2830" y="1129589"/>
            <a:ext cx="6537277" cy="5530518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Овощерезательная машина </a:t>
            </a:r>
            <a:r>
              <a:rPr lang="ru-RU" i="1" dirty="0" smtClean="0">
                <a:solidFill>
                  <a:srgbClr val="00B050"/>
                </a:solidFill>
              </a:rPr>
              <a:t>МРО-200 </a:t>
            </a:r>
            <a:r>
              <a:rPr lang="ru-RU" dirty="0" smtClean="0"/>
              <a:t>настольного </a:t>
            </a:r>
            <a:r>
              <a:rPr lang="ru-RU" dirty="0"/>
              <a:t>типа используется для нарезания сырых овощей кружочками, ломтиками, соломкой, брусочками, а также на ней можно шинко­вать капусту.</a:t>
            </a:r>
          </a:p>
          <a:p>
            <a:r>
              <a:rPr lang="ru-RU" dirty="0"/>
              <a:t> Овощерезательная машина МРО-200 состоит из корпуса 4, электропривода, загрузочной камеры 7 и сменных рабочих инст­рументов 8. Внутри корпуса машины находится привод, состо­ящий из электродвигателя 10 и клиноременной передачи. Рабо­чая камера выполнена в виде цилиндра, над ней крепится съем­ная загрузочная емкость, имеющая окна для загрузки овощей. В комплект машины входят дисковый нож, два терочных диска и два комбинированных ножа.</a:t>
            </a:r>
          </a:p>
          <a:p>
            <a:r>
              <a:rPr lang="ru-RU" dirty="0"/>
              <a:t>Дисковый нож используется для нарезания овощей ломтиками и шинкования капусты. Комбинированные ножи применяются для нарезания овощей брусочками с поперечным сечением 3 х 3 и10 х 10 мм. Эти ножи закреплены на диске неподвижно и поэтому толщина среза не регулируется. Диски с ножами укрепляются на валу с помощью винта. На корпусе установлен болт, к которому крепится заземляющий провод. На передней стенке установлены кнопки «Пуск» и «Стоп» для включения и выключения машины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imag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96"/>
          <a:stretch>
            <a:fillRect/>
          </a:stretch>
        </p:blipFill>
        <p:spPr bwMode="auto">
          <a:xfrm>
            <a:off x="7212872" y="1170533"/>
            <a:ext cx="4797157" cy="334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905766" y="5059669"/>
            <a:ext cx="51042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Универсальная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овощерезательная машина МР0-200: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 — схема машины; б — виды сменного рабочего инструмента: 1,11— шкив; 8 — приводной вал; 3 — стакан; 4 — корпус; 5 — прижимной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болт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; 6 — цилиндрические толкатели; 7 — корпус загрузочной камеры;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8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— сменные ра­бочие инструменты; 9 — сбрасыватель; 10 — электродвигатель</a:t>
            </a:r>
            <a:endParaRPr lang="ru-RU" sz="1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806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9307" y="750627"/>
            <a:ext cx="11614245" cy="5800298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Принцип действия овощерезательной машины МРО-200.</a:t>
            </a:r>
            <a:r>
              <a:rPr lang="ru-RU" dirty="0">
                <a:solidFill>
                  <a:srgbClr val="00B050"/>
                </a:solidFill>
              </a:rPr>
              <a:t>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Основан </a:t>
            </a:r>
            <a:r>
              <a:rPr lang="ru-RU" dirty="0"/>
              <a:t>на погружении продукта в загрузочное отвер­стие и прижатии толкателем к вращающему рабочему органу. Нож врезается в продукт и нарезает его. Нарезанный продукт сбрасывателем удаляется из рабочей камеры и далее через раз­грузочный лоток попадает в тару.</a:t>
            </a:r>
          </a:p>
          <a:p>
            <a:r>
              <a:rPr lang="ru-RU" i="1" dirty="0">
                <a:solidFill>
                  <a:srgbClr val="00B050"/>
                </a:solidFill>
              </a:rPr>
              <a:t>Правила эксплуатации овощерезательной ма­шины МРО-200.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dirty="0" smtClean="0"/>
              <a:t>Перед </a:t>
            </a:r>
            <a:r>
              <a:rPr lang="ru-RU" dirty="0"/>
              <a:t>включением машины в работу повар, закрепленный за данным оборудованием, обязан выполнить пра­вила техники безопасности и правила безопасности труда. Во время работы машины категорически запрещается опускать руки в рабочую камеру. </a:t>
            </a:r>
            <a:endParaRPr lang="ru-RU" dirty="0" smtClean="0"/>
          </a:p>
          <a:p>
            <a:r>
              <a:rPr lang="ru-RU" dirty="0" smtClean="0"/>
              <a:t>Санитарную </a:t>
            </a:r>
            <a:r>
              <a:rPr lang="ru-RU" dirty="0"/>
              <a:t>обработку проводят после отклю­чения и </a:t>
            </a:r>
            <a:r>
              <a:rPr lang="ru-RU" dirty="0" smtClean="0"/>
              <a:t>остановки </a:t>
            </a:r>
            <a:r>
              <a:rPr lang="ru-RU" dirty="0"/>
              <a:t>машины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045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Протирорезательные машины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125" y="1146412"/>
            <a:ext cx="6541827" cy="54864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Протирорезательная машина МП-800 </a:t>
            </a:r>
            <a:r>
              <a:rPr lang="ru-RU" dirty="0" smtClean="0"/>
              <a:t>предназначена </a:t>
            </a:r>
            <a:r>
              <a:rPr lang="ru-RU" dirty="0"/>
              <a:t>для протирания вареных овощей, а также творога, печени, рыбы и мяса.</a:t>
            </a:r>
          </a:p>
          <a:p>
            <a:r>
              <a:rPr lang="ru-RU" dirty="0"/>
              <a:t>Рабочей камерой машины служит бункер с конической за­грузочной воронкой. На дне рабочей камеры устанавливаются неподвижные сменные сита или терочный диск. На вертикаль­ном валу устанавливаются сменные роторы (лопастные 3 и ро­ликовые), которые протирают продукты, подаваемые в машину. Для удаления непротертых продуктов в стенке рабочей камеры находится люк для отходов 5, который имеет плотно закрывае­мую крышку и ручку. Удаление непротертых продуктов осуще­ствляется ротором, который с помощью реверсивного управле­ния двигателем вращается в обратном направлении. В зависимо­сти от вида протираемого продукта используются различные со­четания ротора и сит.</a:t>
            </a:r>
          </a:p>
          <a:p>
            <a:r>
              <a:rPr lang="ru-RU" dirty="0"/>
              <a:t>На корпусе машины имеются кнопки «Пуск», «Стоп», «Отхо­ды», а также блокирующий микровыключатель, который не вклю­чает двигатель при снятой загрузочной рабочей камеры.</a:t>
            </a:r>
          </a:p>
          <a:p>
            <a:endParaRPr lang="ru-RU" dirty="0"/>
          </a:p>
        </p:txBody>
      </p:sp>
      <p:pic>
        <p:nvPicPr>
          <p:cNvPr id="4098" name="Picture 2" descr="imag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5863" y="873459"/>
            <a:ext cx="3553919" cy="458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691952" y="5463261"/>
            <a:ext cx="53453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Протирорезательная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машина МП-800: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7 — лоток для выгрузки продуктов; 2 — решетка; 3 — лопастной ротор; 4 — загрузочный бункер; 5 — люк для отходов; 6 — ручка с эксцентриковым зажи­мом; 7 — емкость для сбора отходов; 8 — электродвигатель; 9 — клиноремен­ная передача</a:t>
            </a:r>
            <a:endParaRPr lang="ru-RU" sz="1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352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9307" y="313899"/>
            <a:ext cx="11614245" cy="623702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Принцип работы протирорезательной машины МП-800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Вареный </a:t>
            </a:r>
            <a:r>
              <a:rPr lang="ru-RU" dirty="0"/>
              <a:t>продукт, предназначенный для протира­ния, загружают в бункер рабочей камеры машины. Вращающий­ся ротор своими лопастями захватывает и подает к ситу продукт, который измельчается и продавливается через отверстия в сите. Готовая продукция сбрасывателем подается по лотку в подстав­ленную емкость.</a:t>
            </a:r>
          </a:p>
          <a:p>
            <a:r>
              <a:rPr lang="ru-RU" i="1" dirty="0">
                <a:solidFill>
                  <a:srgbClr val="00B050"/>
                </a:solidFill>
              </a:rPr>
              <a:t>Правила эксплуатации протирорезательной машины МП-800.</a:t>
            </a:r>
            <a:r>
              <a:rPr lang="ru-RU" dirty="0">
                <a:solidFill>
                  <a:srgbClr val="00B050"/>
                </a:solidFill>
              </a:rPr>
              <a:t>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Перед </a:t>
            </a:r>
            <a:r>
              <a:rPr lang="ru-RU" dirty="0"/>
              <a:t>началом работы на протирорезатель­ной машине проверяют санитарное состояние, правильность сборки и надежность крепления сита, терочных дисков, сменно­го ротора и всех деталей машины. После этого проверяют надеж­ность и исправность установленного заземления. Затем машину проверяют на холостом ходу. К работе на данной машине допус­каются лица, за которыми закреплена данная машина, имеющие специальную форму одежды и сухую обувь.</a:t>
            </a:r>
          </a:p>
          <a:p>
            <a:r>
              <a:rPr lang="ru-RU" dirty="0"/>
              <a:t>Категорически запрещается во время работы поправлять и проталкивать продукты руками. Если возникла такая необходи­мость, то это можно делать только специальным толкателем. В случае появления неполадок в работе машины ее немедленно ос­танавливают и осматривают. Замену дисков и ножей нужно про­изводить после останова двигателя машины и отключения ее от сети напряжения. Заточку ножей и текущий ремонт выполняют работники, обслуживающие данное предприятие согласно заклю­ченному договору.</a:t>
            </a:r>
          </a:p>
          <a:p>
            <a:r>
              <a:rPr lang="ru-RU" dirty="0"/>
              <a:t>После окончания работы машину отключают, разбирают, хоро­шо промывают все рабочие части, протирают и просушивают.</a:t>
            </a:r>
          </a:p>
          <a:p>
            <a:r>
              <a:rPr lang="ru-RU" dirty="0"/>
              <a:t>При длительном хранении все рабочие части смазывают несо­леным жиром.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6667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Протирорезательные машины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125" y="1146412"/>
            <a:ext cx="6541827" cy="54864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rgbClr val="00B050"/>
                </a:solidFill>
              </a:rPr>
              <a:t>Машина для приготовления картофельного пюре </a:t>
            </a:r>
            <a:r>
              <a:rPr lang="ru-RU" b="1" i="1" dirty="0" smtClean="0">
                <a:solidFill>
                  <a:srgbClr val="00B050"/>
                </a:solidFill>
              </a:rPr>
              <a:t>МКП-60</a:t>
            </a:r>
            <a:r>
              <a:rPr lang="ru-RU" b="1" dirty="0" smtClean="0"/>
              <a:t> </a:t>
            </a:r>
            <a:r>
              <a:rPr lang="ru-RU" dirty="0"/>
              <a:t>используется в столовых, в горячих цехах для приготов­ления картофельного пюре. </a:t>
            </a:r>
            <a:endParaRPr lang="ru-RU" dirty="0" smtClean="0"/>
          </a:p>
          <a:p>
            <a:r>
              <a:rPr lang="ru-RU" dirty="0" smtClean="0"/>
              <a:t>Эта </a:t>
            </a:r>
            <a:r>
              <a:rPr lang="ru-RU" dirty="0"/>
              <a:t>машина состоит из котла пищеварочного электрического котла КПЭ-60 1 и электропривода 7, смонтированного на трехколесной тележке 13. На тележке два </a:t>
            </a:r>
            <a:r>
              <a:rPr lang="ru-RU" dirty="0" smtClean="0"/>
              <a:t>колеса </a:t>
            </a:r>
            <a:r>
              <a:rPr lang="ru-RU" dirty="0"/>
              <a:t>находятся на неподвижных осях, а третье колесо, служащее для поворота, — на подвижной оси. Тележка имеет педаль 12, с помощью которой фиксируют тележку при установке у котла. Электропривод, расположенный на тележке, состоит из телеско­пической колонки 11с механизмом подъема, привода, взбивателя и муфты 5 для присоединения лопасти. Маховик 10 служит для поднятия привода и головки взбивателя 6. Сверху котел закрыва­ется специальной крышкой 4, закрепленной двумя зажимами 3.</a:t>
            </a:r>
          </a:p>
          <a:p>
            <a:endParaRPr lang="ru-RU" dirty="0"/>
          </a:p>
        </p:txBody>
      </p:sp>
      <p:pic>
        <p:nvPicPr>
          <p:cNvPr id="5122" name="Picture 2" descr="imag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266" y="873457"/>
            <a:ext cx="4061904" cy="437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74490" y="5247817"/>
            <a:ext cx="52771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Машина МКП-60:</a:t>
            </a:r>
            <a:endParaRPr lang="ru-RU" sz="1400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1 — котел КПЭ-60; 2 — лопасть; 3 — зажимы; 4 — крышка; 5 — соединитель­ная муфта; 6 — головка взбивателя; 7 — электропривод; 8 — кнопочная стан­ция; 9 — рукоятка; 10 — маховик; 11 — телескопическая колонка; 72 — пе­даль; 13 — тележка; 14 — сцепное устройство</a:t>
            </a:r>
            <a:endParaRPr lang="ru-RU" sz="1400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238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9307" y="313899"/>
            <a:ext cx="11614245" cy="6237026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Правила эксплуатации машины МКП-60.</a:t>
            </a:r>
            <a:r>
              <a:rPr lang="ru-RU" dirty="0">
                <a:solidFill>
                  <a:srgbClr val="00B050"/>
                </a:solidFill>
              </a:rPr>
              <a:t>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К </a:t>
            </a:r>
            <a:r>
              <a:rPr lang="ru-RU" dirty="0"/>
              <a:t>котлу со сваренным картофелем подкатывают тележку и закрепляют ее с помощью педали; снимают с котла крышку. Вращением махови­ка поднимают привод с головкой взбивателя, присоединяют ло­пасть 2 к рабочему валу с помощью муфты и опускают ее в котел, оставляя зазор между лопастью и дном котла не менее 5 мм. За­тем закрывают котел крышкой с зажимами и включают машину.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окончании работы машину выключают, снимают крышку и, подняв лопасть в верхнее положение, отсоединяют его. Нажав на педаль, откатывают тележку. После разгрузки проводят санитар­ную обработку котла и сменного механизма привода.</a:t>
            </a:r>
          </a:p>
          <a:p>
            <a:r>
              <a:rPr lang="ru-RU" dirty="0"/>
              <a:t>Эксплуатацию машины нужно производить в строгом соответ­ствии с инструкцией завода-изготовителя, которая предусмотрена для каждой машины. Запрещается снимать лопасть до </a:t>
            </a:r>
            <a:r>
              <a:rPr lang="ru-RU" dirty="0" smtClean="0"/>
              <a:t>полной ос­тановки </a:t>
            </a:r>
            <a:r>
              <a:rPr lang="ru-RU" dirty="0"/>
              <a:t>машины. При подъеме крышки необходимо соблюдать осторожность, так как можно получить ожог паром рук и лица.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216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11439"/>
            <a:ext cx="9144000" cy="2446361"/>
          </a:xfrm>
        </p:spPr>
        <p:txBody>
          <a:bodyPr>
            <a:normAutofit/>
          </a:bodyPr>
          <a:lstStyle/>
          <a:p>
            <a:r>
              <a:rPr lang="ru-RU" sz="3200" b="1" dirty="0"/>
              <a:t>Оборудование для обработки овощей: картофелеочистительные, овощерезательные, протирорезательные машины</a:t>
            </a:r>
          </a:p>
        </p:txBody>
      </p:sp>
    </p:spTree>
    <p:extLst>
      <p:ext uri="{BB962C8B-B14F-4D97-AF65-F5344CB8AC3E}">
        <p14:creationId xmlns:p14="http://schemas.microsoft.com/office/powerpoint/2010/main" xmlns="" val="19681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5" y="365126"/>
            <a:ext cx="11737075" cy="631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Домашнее задание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Ответить на вопросы письменно в тетрадь, сделать краткий конспект презентации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1201002"/>
            <a:ext cx="11450471" cy="55273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На чем основан принцип действия очистки картофеля в </a:t>
            </a:r>
            <a:r>
              <a:rPr lang="ru-RU" dirty="0" smtClean="0"/>
              <a:t>картофелеочистительных </a:t>
            </a:r>
            <a:r>
              <a:rPr lang="ru-RU" dirty="0"/>
              <a:t>машинах?</a:t>
            </a:r>
          </a:p>
          <a:p>
            <a:pPr marL="0" indent="0">
              <a:buNone/>
            </a:pPr>
            <a:r>
              <a:rPr lang="ru-RU" dirty="0"/>
              <a:t>2. Как сульфитируют картофель?</a:t>
            </a:r>
          </a:p>
          <a:p>
            <a:pPr marL="0" indent="0">
              <a:buNone/>
            </a:pPr>
            <a:r>
              <a:rPr lang="ru-RU" dirty="0"/>
              <a:t>3. Перечислите требования правил эксплуатации </a:t>
            </a:r>
            <a:r>
              <a:rPr lang="ru-RU" dirty="0" err="1" smtClean="0"/>
              <a:t>картофелеочистительной</a:t>
            </a:r>
            <a:r>
              <a:rPr lang="ru-RU" dirty="0" smtClean="0"/>
              <a:t> </a:t>
            </a:r>
            <a:r>
              <a:rPr lang="ru-RU" dirty="0"/>
              <a:t>машины МОК-250.</a:t>
            </a:r>
          </a:p>
          <a:p>
            <a:pPr marL="0" indent="0">
              <a:buNone/>
            </a:pPr>
            <a:r>
              <a:rPr lang="ru-RU" dirty="0" smtClean="0"/>
              <a:t>4. Как </a:t>
            </a:r>
            <a:r>
              <a:rPr lang="ru-RU" dirty="0"/>
              <a:t>регулируется продолжительность обработки картофеля на машине КНН-600М?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Для чего производится калибровка овощей перед их очисткой в машинах?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 smtClean="0"/>
              <a:t>. </a:t>
            </a:r>
            <a:r>
              <a:rPr lang="ru-RU" dirty="0"/>
              <a:t>Какие факторы влияют на производительность машин по </a:t>
            </a:r>
            <a:r>
              <a:rPr lang="ru-RU" dirty="0" smtClean="0"/>
              <a:t>обработке </a:t>
            </a:r>
            <a:r>
              <a:rPr lang="ru-RU" dirty="0"/>
              <a:t>овощей?</a:t>
            </a:r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/>
              <a:t>Как в овощерезательных машинах регулируется толщина </a:t>
            </a:r>
            <a:r>
              <a:rPr lang="ru-RU" dirty="0" smtClean="0"/>
              <a:t>нарезания </a:t>
            </a:r>
            <a:r>
              <a:rPr lang="ru-RU" dirty="0"/>
              <a:t>овощей?</a:t>
            </a:r>
          </a:p>
          <a:p>
            <a:pPr marL="0" indent="0">
              <a:buNone/>
            </a:pPr>
            <a:r>
              <a:rPr lang="ru-RU" cap="small" dirty="0"/>
              <a:t/>
            </a:r>
            <a:br>
              <a:rPr lang="ru-RU" cap="small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51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</a:rPr>
              <a:t>Технологическая схема первичная </a:t>
            </a:r>
            <a:r>
              <a:rPr lang="ru-RU" sz="3200" b="1" dirty="0" smtClean="0">
                <a:solidFill>
                  <a:srgbClr val="00B050"/>
                </a:solidFill>
              </a:rPr>
              <a:t>обработки </a:t>
            </a:r>
            <a:r>
              <a:rPr lang="ru-RU" sz="3200" b="1" dirty="0">
                <a:solidFill>
                  <a:srgbClr val="00B050"/>
                </a:solidFill>
              </a:rPr>
              <a:t>овощей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3" y="1009934"/>
            <a:ext cx="11750723" cy="56092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СОРТИРОВКА, МЫТЬЕ, ОЧИСТКА, ДООЧИСТКА, СУЛЬФИТАЦИЯ (ОБРАБОТКА ОЧИЩЕННОГО КАРТОФЕЛЯ ОТ ПОТЕМНЕНИЯ) И ИЗМЕЛЬЧЕНИЕ</a:t>
            </a:r>
          </a:p>
          <a:p>
            <a:r>
              <a:rPr lang="ru-RU" dirty="0" smtClean="0"/>
              <a:t>При </a:t>
            </a:r>
            <a:r>
              <a:rPr lang="ru-RU" dirty="0"/>
              <a:t>хранении на воздухе сырой очищенный картофель постепенно темнеет, так как в нем содержится аминокислота — тирозин, которая под действием кислорода воздуха и фермента полифенилоксидазы окис­ляется, переходит в другие химические соединения, образуя меланин, име­ющий темную окраску. </a:t>
            </a: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/>
              <a:t>картофель не потемнел, его кладут в хо­лодную воду и хранят не более 2—3 ч, так как в воду переходят пищевые вещества (углеводы, витамин С, минеральные вещества). Ферменты, вы­зывающие потемнение картофеля, разрушаются при нагревании, поэто­му вареный картофель не темнеет.</a:t>
            </a:r>
          </a:p>
          <a:p>
            <a:r>
              <a:rPr lang="ru-RU" dirty="0" smtClean="0"/>
              <a:t>Для </a:t>
            </a:r>
            <a:r>
              <a:rPr lang="ru-RU" dirty="0"/>
              <a:t>предохранения картофеля от потем­нения применяют способ сульфитации. При этом очищенный кар­тофель помещают в металлические сетки, погружают в 0,5—1%-</a:t>
            </a:r>
            <a:r>
              <a:rPr lang="ru-RU" dirty="0" err="1"/>
              <a:t>ный</a:t>
            </a:r>
            <a:r>
              <a:rPr lang="ru-RU" dirty="0"/>
              <a:t> ра­створ бисульфита натрия на 5 мин, затем вынимают и промывают в хо­лодной воде 2—3 раза. Для промывания используют душевые устрой­ства или ванны с проточной водой.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сульфитации карто­фель кладут в плетеные корзины, контейнеры или полиэтиленовые меш­ки и хранят без воды при температуре не выше 7°С не более 48 ч, а при комнатной температуре — не более 24 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39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09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Способы очистки овощей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928048"/>
            <a:ext cx="11586949" cy="56911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При </a:t>
            </a:r>
            <a:r>
              <a:rPr lang="ru-RU" i="1" dirty="0">
                <a:solidFill>
                  <a:srgbClr val="00B050"/>
                </a:solidFill>
              </a:rPr>
              <a:t>механическом способе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очистка овощей происходит за счет трения их о шероховатую поверхность рабочих органов ма­шины при одновременном интенсивном перемешивании и смыве снятой кожуры водой в картофелеочистительных машинах.</a:t>
            </a:r>
          </a:p>
          <a:p>
            <a:r>
              <a:rPr lang="ru-RU" dirty="0"/>
              <a:t>При </a:t>
            </a:r>
            <a:r>
              <a:rPr lang="ru-RU" i="1" dirty="0">
                <a:solidFill>
                  <a:srgbClr val="00B050"/>
                </a:solidFill>
              </a:rPr>
              <a:t>тепловом способе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очистки овощи обжигают в цилиндри­ческой печи с вращающимся керамическим ротором. Температу­ра обжига составляет 1 100... 1 200°С, глубина обработки не </a:t>
            </a:r>
            <a:r>
              <a:rPr lang="ru-RU" dirty="0" smtClean="0"/>
              <a:t>превышает </a:t>
            </a:r>
            <a:r>
              <a:rPr lang="ru-RU" dirty="0"/>
              <a:t>1,5 мм. После обжига овощи поступают в овощемоечную машину, в которой кожура очищается щелочными валками и смывается водой. Продолжительность тепловой обработки для лука 3...4 с, для моркови — 5...7 с, для картофеля — 10... 12 с. </a:t>
            </a:r>
            <a:r>
              <a:rPr lang="ru-RU" dirty="0" smtClean="0"/>
              <a:t>По </a:t>
            </a:r>
            <a:r>
              <a:rPr lang="ru-RU" dirty="0"/>
              <a:t>сравнению с другими спо­собами термический способ очистки картофеля и корнеплодов дает значительно меньший процент отходов.</a:t>
            </a:r>
          </a:p>
          <a:p>
            <a:r>
              <a:rPr lang="ru-RU" dirty="0"/>
              <a:t>При </a:t>
            </a:r>
            <a:r>
              <a:rPr lang="ru-RU" i="1" dirty="0">
                <a:solidFill>
                  <a:srgbClr val="00B050"/>
                </a:solidFill>
              </a:rPr>
              <a:t>щелочном способе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очистки картофель предварительно на­гревают в воде до температуры 48 °С, а затем обрабатывают крепким щелочным раствором, нагретым до 100°С, который размягча­ет поверхностный слой клубней. В барабанной моечной машине клубни очищаются от наружного слоя и отмываются от щелочи. Продолжительность обработки 3...8 мин.</a:t>
            </a:r>
          </a:p>
          <a:p>
            <a:r>
              <a:rPr lang="ru-RU" dirty="0"/>
              <a:t>При </a:t>
            </a:r>
            <a:r>
              <a:rPr lang="ru-RU" i="1" dirty="0">
                <a:solidFill>
                  <a:srgbClr val="00B050"/>
                </a:solidFill>
              </a:rPr>
              <a:t>паровом способе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очистки картофель обрабатывают паром в автоклавах под давлением </a:t>
            </a:r>
            <a:r>
              <a:rPr lang="ru-RU" dirty="0" smtClean="0"/>
              <a:t>6</a:t>
            </a:r>
            <a:r>
              <a:rPr lang="ru-RU" dirty="0"/>
              <a:t>...7 </a:t>
            </a:r>
            <a:r>
              <a:rPr lang="ru-RU" dirty="0" err="1" smtClean="0"/>
              <a:t>атм</a:t>
            </a:r>
            <a:r>
              <a:rPr lang="ru-RU" dirty="0" smtClean="0"/>
              <a:t> </a:t>
            </a:r>
            <a:r>
              <a:rPr lang="ru-RU" dirty="0"/>
              <a:t>в течение 1...</a:t>
            </a:r>
            <a:r>
              <a:rPr lang="ru-RU" dirty="0" smtClean="0"/>
              <a:t>2 мин</a:t>
            </a:r>
            <a:r>
              <a:rPr lang="ru-RU" dirty="0"/>
              <a:t>, при этом поверхностный слой клубней проваривается. Затем картофель поступает в роликовую моечно-очистительную машину, в которой в результате интенсивного трения клубней о резиновые ролики и друг о друга проваренный слой снимается.</a:t>
            </a:r>
          </a:p>
          <a:p>
            <a:r>
              <a:rPr lang="ru-RU" dirty="0"/>
              <a:t>При </a:t>
            </a:r>
            <a:r>
              <a:rPr lang="ru-RU" i="1" dirty="0">
                <a:solidFill>
                  <a:srgbClr val="00B050"/>
                </a:solidFill>
              </a:rPr>
              <a:t>комбинированном способе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картофель сначала обрабаты­вают 10%-ным раствором каустической соды, нагретым до темпе­ратуры 75...80°С, в течение 5...6 мин, а затем паром высокого давления в течение 1 ...2 мин. После этого картофель поступает в моечные машины барабанного типа.</a:t>
            </a:r>
          </a:p>
          <a:p>
            <a:r>
              <a:rPr lang="ru-RU" dirty="0"/>
              <a:t>На предприятиях общественного питания применяют два спо­соба очистки корне- и клубнеплодов — тепловой и механический.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933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534"/>
            <a:ext cx="10515600" cy="7779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Машины для очистки овощей 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873458"/>
            <a:ext cx="3848669" cy="5800297"/>
          </a:xfrm>
        </p:spPr>
        <p:txBody>
          <a:bodyPr>
            <a:normAutofit/>
          </a:bodyPr>
          <a:lstStyle/>
          <a:p>
            <a:r>
              <a:rPr lang="ru-RU" dirty="0"/>
              <a:t>На предприятиях общественного питания при механическом </a:t>
            </a:r>
            <a:r>
              <a:rPr lang="ru-RU" dirty="0" smtClean="0"/>
              <a:t>способе </a:t>
            </a:r>
            <a:r>
              <a:rPr lang="ru-RU" dirty="0"/>
              <a:t>очистки применяют дисковые картофелеочистительные маши­ны </a:t>
            </a:r>
            <a:r>
              <a:rPr lang="ru-RU" dirty="0">
                <a:solidFill>
                  <a:srgbClr val="00B050"/>
                </a:solidFill>
              </a:rPr>
              <a:t>МОК-125, МОК-250, МОК-400 и </a:t>
            </a:r>
            <a:r>
              <a:rPr lang="ru-RU" dirty="0" smtClean="0">
                <a:solidFill>
                  <a:srgbClr val="00B050"/>
                </a:solidFill>
              </a:rPr>
              <a:t>КНН-600М. </a:t>
            </a:r>
          </a:p>
          <a:p>
            <a:r>
              <a:rPr lang="ru-RU" dirty="0" smtClean="0"/>
              <a:t>Эти </a:t>
            </a:r>
            <a:r>
              <a:rPr lang="ru-RU" dirty="0"/>
              <a:t>ма­шины предназначены для очистки картофеля и корнеплодов.</a:t>
            </a:r>
          </a:p>
          <a:p>
            <a:endParaRPr lang="ru-RU" dirty="0"/>
          </a:p>
        </p:txBody>
      </p:sp>
      <p:pic>
        <p:nvPicPr>
          <p:cNvPr id="6146" name="Picture 2" descr="http://www.klenmarket.ru/upload/shop_1/9/3/4/item_9343/shop_items_catalog_image93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1499" y="873458"/>
            <a:ext cx="3086100" cy="52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71499" y="6304423"/>
            <a:ext cx="343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Картофелечистка МОК-150М</a:t>
            </a:r>
            <a:endParaRPr lang="ru-RU" b="1" dirty="0"/>
          </a:p>
        </p:txBody>
      </p:sp>
      <p:pic>
        <p:nvPicPr>
          <p:cNvPr id="6148" name="Picture 4" descr="http://www.klenmarket.ru/upload/shop_1/1/1/8/item_11811/shop_items_catalog_image118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7629" y="963731"/>
            <a:ext cx="3084973" cy="497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62345" y="6324473"/>
            <a:ext cx="361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Картофелечистка </a:t>
            </a:r>
            <a:r>
              <a:rPr lang="en-US" b="1" dirty="0">
                <a:solidFill>
                  <a:srgbClr val="444444"/>
                </a:solidFill>
                <a:latin typeface="Arial" panose="020B0604020202020204" pitchFamily="34" charset="0"/>
              </a:rPr>
              <a:t>Fama FP100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1225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277" y="159898"/>
            <a:ext cx="8351293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Овощерезательные машины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4716" y="1009934"/>
            <a:ext cx="4053385" cy="566382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нарезания овощей на кусочки определенной формы на предприятиях общественного питания применяются </a:t>
            </a:r>
            <a:r>
              <a:rPr lang="ru-RU" dirty="0" smtClean="0"/>
              <a:t>овощерезательные </a:t>
            </a:r>
            <a:r>
              <a:rPr lang="ru-RU" dirty="0"/>
              <a:t>машины (овощерезки). </a:t>
            </a:r>
            <a:endParaRPr lang="ru-RU" dirty="0" smtClean="0"/>
          </a:p>
          <a:p>
            <a:r>
              <a:rPr lang="ru-RU" dirty="0" smtClean="0"/>
              <a:t>Промышленность </a:t>
            </a:r>
            <a:r>
              <a:rPr lang="ru-RU" dirty="0"/>
              <a:t>выпускает овощерезки с механическим и ручным приводами. </a:t>
            </a:r>
            <a:endParaRPr lang="ru-RU" dirty="0" smtClean="0"/>
          </a:p>
          <a:p>
            <a:r>
              <a:rPr lang="ru-RU" dirty="0" smtClean="0"/>
              <a:t>Машины </a:t>
            </a:r>
            <a:r>
              <a:rPr lang="ru-RU" dirty="0"/>
              <a:t>для нарезания вареных овощей устанавливаются в холодных цехах, а для нарезания сырых овощей — в овощных и горячих цехах.</a:t>
            </a:r>
          </a:p>
          <a:p>
            <a:endParaRPr lang="ru-RU" dirty="0"/>
          </a:p>
        </p:txBody>
      </p:sp>
      <p:pic>
        <p:nvPicPr>
          <p:cNvPr id="8194" name="Picture 2" descr="http://www.klenmarket.ru/upload/shop_1/9/3/4/item_9349/shop_items_catalog_image93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4387" y="818844"/>
            <a:ext cx="2661957" cy="427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079473" y="6412634"/>
            <a:ext cx="4008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Овощерезка </a:t>
            </a:r>
            <a:r>
              <a:rPr lang="en-US" b="1" dirty="0">
                <a:solidFill>
                  <a:srgbClr val="444444"/>
                </a:solidFill>
                <a:latin typeface="Arial" panose="020B0604020202020204" pitchFamily="34" charset="0"/>
              </a:rPr>
              <a:t>ROBOT COUPE CL20</a:t>
            </a:r>
            <a:endParaRPr lang="ru-RU" b="1" dirty="0"/>
          </a:p>
        </p:txBody>
      </p:sp>
      <p:pic>
        <p:nvPicPr>
          <p:cNvPr id="8196" name="Picture 4" descr="http://www.klenmarket.ru/upload/shop_1/9/3/4/item_9349/shop_property_file_9349_10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6880" y="233321"/>
            <a:ext cx="2946046" cy="326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klenmarket.ru/upload/shop_1/9/3/4/item_9349/shop_property_file_9349_108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0307" y="5251154"/>
            <a:ext cx="3249166" cy="152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www.klenmarket.ru/upload/shop_1/1/4/3/item_14344/shop_items_catalog_image1434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7138" y="3560051"/>
            <a:ext cx="2836105" cy="279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825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Протирорезательные машины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1057704"/>
            <a:ext cx="3862317" cy="550687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Машина протирочно-резательная </a:t>
            </a:r>
            <a:r>
              <a:rPr lang="ru-RU" b="1" dirty="0">
                <a:solidFill>
                  <a:srgbClr val="00B050"/>
                </a:solidFill>
              </a:rPr>
              <a:t>МПР-350.00М </a:t>
            </a:r>
            <a:r>
              <a:rPr lang="ru-RU" dirty="0"/>
              <a:t>предназначена для протирки вареных продуктов, нарезки сырых и вареных продуктов на различные геометрические формы, для тонкого измельчения картофеля, моркови, а также шинковки капусты.</a:t>
            </a:r>
          </a:p>
        </p:txBody>
      </p:sp>
      <p:pic>
        <p:nvPicPr>
          <p:cNvPr id="9218" name="Picture 2" descr="http://www.klenmarket.ru/upload/shop_1/9/3/1/item_9319/shop_items_catalog_image93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3424" y="1364779"/>
            <a:ext cx="3718104" cy="385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57490" y="6028477"/>
            <a:ext cx="5610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Машина протирочно-резательная </a:t>
            </a:r>
            <a:r>
              <a:rPr lang="ru-RU" b="1" dirty="0" smtClean="0">
                <a:solidFill>
                  <a:srgbClr val="444444"/>
                </a:solidFill>
                <a:latin typeface="Arial" panose="020B0604020202020204" pitchFamily="34" charset="0"/>
              </a:rPr>
              <a:t>МПР-350.00М</a:t>
            </a:r>
          </a:p>
          <a:p>
            <a:r>
              <a:rPr lang="en-US" b="1" dirty="0"/>
              <a:t>https://www.youtube.com/watch?v=QmUrWxyD_J0</a:t>
            </a:r>
            <a:endParaRPr lang="ru-RU" b="1" dirty="0"/>
          </a:p>
        </p:txBody>
      </p:sp>
      <p:pic>
        <p:nvPicPr>
          <p:cNvPr id="9222" name="Picture 6" descr="http://www.klenmarket.ru/upload/shop_1/2/9/6/item_2965/shop_property_file_2965_11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78958" y="1737835"/>
            <a:ext cx="4656213" cy="309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474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11439"/>
            <a:ext cx="9144000" cy="2446361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Изучение </a:t>
            </a:r>
            <a:r>
              <a:rPr lang="ru-RU" sz="3200" b="1" i="1" dirty="0">
                <a:solidFill>
                  <a:srgbClr val="FF0000"/>
                </a:solidFill>
              </a:rPr>
              <a:t>устройства, принципа действия, правил безопасной эксплуатации машин для обработки овощей</a:t>
            </a:r>
          </a:p>
        </p:txBody>
      </p:sp>
    </p:spTree>
    <p:extLst>
      <p:ext uri="{BB962C8B-B14F-4D97-AF65-F5344CB8AC3E}">
        <p14:creationId xmlns:p14="http://schemas.microsoft.com/office/powerpoint/2010/main" xmlns="" val="1022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Машины для обработки овощей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2800" b="1" dirty="0" smtClean="0"/>
              <a:t>Заполнить </a:t>
            </a:r>
            <a:r>
              <a:rPr lang="ru-RU" sz="2800" b="1" dirty="0"/>
              <a:t>таблицу по образцу (материал на следующих слайдах)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6179487"/>
              </p:ext>
            </p:extLst>
          </p:nvPr>
        </p:nvGraphicFramePr>
        <p:xfrm>
          <a:off x="302524" y="2045526"/>
          <a:ext cx="11586952" cy="4297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0175"/>
                <a:gridCol w="1965277"/>
                <a:gridCol w="2743200"/>
                <a:gridCol w="5038300"/>
              </a:tblGrid>
              <a:tr h="10789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Наименование машины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Назначение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Детали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Принцип действия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78992">
                <a:tc>
                  <a:txBody>
                    <a:bodyPr/>
                    <a:lstStyle/>
                    <a:p>
                      <a:r>
                        <a:rPr lang="ru-RU" b="0" i="0" dirty="0" err="1" smtClean="0">
                          <a:solidFill>
                            <a:schemeClr val="tx1"/>
                          </a:solidFill>
                        </a:rPr>
                        <a:t>Картофелеочис</a:t>
                      </a:r>
                      <a:endParaRPr lang="ru-RU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i="0" dirty="0" err="1" smtClean="0">
                          <a:solidFill>
                            <a:schemeClr val="tx1"/>
                          </a:solidFill>
                        </a:rPr>
                        <a:t>тительная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 машина МОК-250 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очистки картофеля и корнеплодов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Корпус, рабочая камера с абра­зивными вставками с загрузочной крышкой и разгрузочной дверцей, вращающийся рабочий конусный диск с абразивным покрытием приводного механизма и пульт управления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Овощи при загрузке через воронку получа­ют вращательное движение, падая на вращающийся конусный диск с абразивным покрытием, и под действием центробежной силы прижимаются к стенкам машины. За счет трения об абра­зивные поверхности происходит снятие кожуры с овощей. Обра­зующаяся мезга удаляется водой, непрерывно поступающей в рабочую камеру из водопровода, и через сливной патрубок ухо­дит в канализацию.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5946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2782</Words>
  <Application>Microsoft Office PowerPoint</Application>
  <PresentationFormat>Произвольный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Технологическая схема первичная обработки овощей</vt:lpstr>
      <vt:lpstr>Способы очистки овощей</vt:lpstr>
      <vt:lpstr>Машины для очистки овощей  </vt:lpstr>
      <vt:lpstr>Овощерезательные машины </vt:lpstr>
      <vt:lpstr>Протирорезательные машины</vt:lpstr>
      <vt:lpstr>Слайд 8</vt:lpstr>
      <vt:lpstr>Машины для обработки овощей Заполнить таблицу по образцу (материал на следующих слайдах)</vt:lpstr>
      <vt:lpstr>Картофелеочистительные машины</vt:lpstr>
      <vt:lpstr>Слайд 11</vt:lpstr>
      <vt:lpstr>Картофелеочистительные машины</vt:lpstr>
      <vt:lpstr>Слайд 13</vt:lpstr>
      <vt:lpstr>Овощерезательные машины</vt:lpstr>
      <vt:lpstr>Слайд 15</vt:lpstr>
      <vt:lpstr>Протирорезательные машины</vt:lpstr>
      <vt:lpstr>Слайд 17</vt:lpstr>
      <vt:lpstr>Протирорезательные машины</vt:lpstr>
      <vt:lpstr>Слайд 19</vt:lpstr>
      <vt:lpstr>Домашнее задание Ответить на вопросы письменно в тетрадь, сделать краткий конспект презентации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</dc:title>
  <dc:creator>HP</dc:creator>
  <cp:lastModifiedBy>Ксеня</cp:lastModifiedBy>
  <cp:revision>120</cp:revision>
  <dcterms:created xsi:type="dcterms:W3CDTF">2015-02-23T23:47:09Z</dcterms:created>
  <dcterms:modified xsi:type="dcterms:W3CDTF">2021-10-31T16:38:33Z</dcterms:modified>
</cp:coreProperties>
</file>