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5" r:id="rId8"/>
    <p:sldId id="262" r:id="rId9"/>
    <p:sldId id="263" r:id="rId10"/>
    <p:sldId id="266" r:id="rId11"/>
    <p:sldId id="268" r:id="rId12"/>
    <p:sldId id="267" r:id="rId13"/>
    <p:sldId id="269" r:id="rId14"/>
    <p:sldId id="270" r:id="rId15"/>
    <p:sldId id="271" r:id="rId16"/>
    <p:sldId id="275" r:id="rId17"/>
    <p:sldId id="276" r:id="rId18"/>
    <p:sldId id="273" r:id="rId19"/>
    <p:sldId id="274" r:id="rId20"/>
    <p:sldId id="279" r:id="rId21"/>
    <p:sldId id="277" r:id="rId22"/>
    <p:sldId id="278" r:id="rId23"/>
    <p:sldId id="280" r:id="rId24"/>
    <p:sldId id="281" r:id="rId25"/>
    <p:sldId id="282" r:id="rId26"/>
    <p:sldId id="272" r:id="rId27"/>
    <p:sldId id="283" r:id="rId28"/>
    <p:sldId id="284" r:id="rId29"/>
    <p:sldId id="291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6E76192-CCDE-47DD-812E-ECB070EABA9F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68037FC-B7F2-4F55-9252-5C001651E8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6192-CCDE-47DD-812E-ECB070EABA9F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37FC-B7F2-4F55-9252-5C001651E8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6192-CCDE-47DD-812E-ECB070EABA9F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37FC-B7F2-4F55-9252-5C001651E8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6E76192-CCDE-47DD-812E-ECB070EABA9F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37FC-B7F2-4F55-9252-5C001651E8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6E76192-CCDE-47DD-812E-ECB070EABA9F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68037FC-B7F2-4F55-9252-5C001651E82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6E76192-CCDE-47DD-812E-ECB070EABA9F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68037FC-B7F2-4F55-9252-5C001651E8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6E76192-CCDE-47DD-812E-ECB070EABA9F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68037FC-B7F2-4F55-9252-5C001651E8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6192-CCDE-47DD-812E-ECB070EABA9F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37FC-B7F2-4F55-9252-5C001651E8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6E76192-CCDE-47DD-812E-ECB070EABA9F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68037FC-B7F2-4F55-9252-5C001651E8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6E76192-CCDE-47DD-812E-ECB070EABA9F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68037FC-B7F2-4F55-9252-5C001651E8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6E76192-CCDE-47DD-812E-ECB070EABA9F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68037FC-B7F2-4F55-9252-5C001651E8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6E76192-CCDE-47DD-812E-ECB070EABA9F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68037FC-B7F2-4F55-9252-5C001651E8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e-it.net/index.php/zhelezo/protsessory/146-kesh-pamyat-protsessora-urovni-i-printsipy-funktsionirovaniya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e-it.net/index.php/zhelezo/videokarty/59-graficheskij-protsessor-osobennosti-funktsionirovaniya-i-struktury" TargetMode="External"/><Relationship Id="rId2" Type="http://schemas.openxmlformats.org/officeDocument/2006/relationships/hyperlink" Target="http://we-it.net/index.php/zhelezo/protsessory/86-osnovnye-kharakteristiki-protsessorov" TargetMode="Externa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e-it.net/index.php/zhelezo/protsessory/82-2012-god-intel-vs-amd-kakie-protsessory-luchshe" TargetMode="Externa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omcomputer.ru/kak-vybrat-kompyuter/kak-vybrat-kompyuter-dlya-doma.html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omcomputer.ru/kak-vybrat-kompyuter/kak-vybrat-processor-dlya-kompyutera.htm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Процессор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Назначение процессора, функции, состав.</a:t>
            </a:r>
            <a:endParaRPr lang="ru-RU" dirty="0"/>
          </a:p>
        </p:txBody>
      </p:sp>
      <p:pic>
        <p:nvPicPr>
          <p:cNvPr id="4" name="Picture 2" descr="AMD ATHLON 64 X2 4600+ цена, купить в Москве. процессор для настольного пк АМД ATHLON 64 X2 4600+ характеристики 5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86190"/>
            <a:ext cx="5066304" cy="3071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438564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Т.к. процессор в компьютере не один, то правильней будет его называть центральный процессор (ЦП) или CPU. Кроме ЦП есть графический процессор – GPU.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908720"/>
            <a:ext cx="813690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Разработчики процессоров прогнозируют, что в скором будущем GPU будет интегрирован в процессор. Такой процессор называют гибридным. AMD уже разработал один гибрид под названием </a:t>
            </a:r>
            <a:r>
              <a:rPr lang="ru-RU" sz="3200" dirty="0" err="1" smtClean="0"/>
              <a:t>Llano</a:t>
            </a:r>
            <a:r>
              <a:rPr lang="ru-RU" sz="3200" dirty="0" smtClean="0"/>
              <a:t>. Само AMD называет свою разработку APU (</a:t>
            </a:r>
            <a:r>
              <a:rPr lang="ru-RU" sz="3200" dirty="0" err="1" smtClean="0"/>
              <a:t>Application</a:t>
            </a:r>
            <a:r>
              <a:rPr lang="ru-RU" sz="3200" dirty="0" smtClean="0"/>
              <a:t> </a:t>
            </a:r>
            <a:r>
              <a:rPr lang="ru-RU" sz="3200" dirty="0" err="1" smtClean="0"/>
              <a:t>Processor</a:t>
            </a:r>
            <a:r>
              <a:rPr lang="ru-RU" sz="3200" dirty="0" smtClean="0"/>
              <a:t> </a:t>
            </a:r>
            <a:r>
              <a:rPr lang="ru-RU" sz="3200" dirty="0" err="1" smtClean="0"/>
              <a:t>Unit</a:t>
            </a:r>
            <a:r>
              <a:rPr lang="ru-RU" sz="3200" dirty="0" smtClean="0"/>
              <a:t> – процессор для приложений).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348880"/>
            <a:ext cx="8820472" cy="139903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Характеристики процессора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8" y="332659"/>
          <a:ext cx="8640960" cy="6048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456716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Производитель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AMD, </a:t>
                      </a:r>
                      <a:r>
                        <a:rPr kumimoji="0"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88304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Модель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Phenom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II,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Athlon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II,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Core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i5,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Core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i7, Core2 DUO </a:t>
                      </a:r>
                    </a:p>
                  </a:txBody>
                  <a:tcPr/>
                </a:tc>
              </a:tr>
              <a:tr h="456716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Тактовая частота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3.4GHz, 3,2Ghz, 3.0Ггц </a:t>
                      </a:r>
                    </a:p>
                  </a:txBody>
                  <a:tcPr/>
                </a:tc>
              </a:tr>
              <a:tr h="456716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Системная шина (FSB)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4000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Mhz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3200 МГц </a:t>
                      </a:r>
                      <a:endParaRPr lang="ru-RU" dirty="0"/>
                    </a:p>
                  </a:txBody>
                  <a:tcPr/>
                </a:tc>
              </a:tr>
              <a:tr h="456716">
                <a:tc>
                  <a:txBody>
                    <a:bodyPr/>
                    <a:lstStyle/>
                    <a:p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Кеш-память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L2:4x512Kb L3:6Mb, 4Mb </a:t>
                      </a:r>
                      <a:endParaRPr lang="ru-RU" dirty="0"/>
                    </a:p>
                  </a:txBody>
                  <a:tcPr/>
                </a:tc>
              </a:tr>
              <a:tr h="788304">
                <a:tc>
                  <a:txBody>
                    <a:bodyPr/>
                    <a:lstStyle/>
                    <a:p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Сокет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АM2, АM3, socket1156,socket1366</a:t>
                      </a:r>
                    </a:p>
                  </a:txBody>
                  <a:tcPr/>
                </a:tc>
              </a:tr>
              <a:tr h="788304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Технологический процесс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45nm, 32nm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788304">
                <a:tc>
                  <a:txBody>
                    <a:bodyPr/>
                    <a:lstStyle/>
                    <a:p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Термопакет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(TDP)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125W, 73W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0685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кулером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или без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Box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Tray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404664"/>
            <a:ext cx="874846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/>
              <a:t>Производители. </a:t>
            </a:r>
            <a:r>
              <a:rPr lang="ru-RU" dirty="0" smtClean="0"/>
              <a:t>На данный момент это </a:t>
            </a:r>
            <a:r>
              <a:rPr lang="ru-RU" dirty="0" err="1" smtClean="0"/>
              <a:t>крпные</a:t>
            </a:r>
            <a:r>
              <a:rPr lang="ru-RU" dirty="0" smtClean="0"/>
              <a:t> компании  </a:t>
            </a:r>
            <a:r>
              <a:rPr lang="ru-RU" dirty="0" err="1" smtClean="0"/>
              <a:t>Intel</a:t>
            </a:r>
            <a:r>
              <a:rPr lang="ru-RU" dirty="0" smtClean="0"/>
              <a:t> и AMD. </a:t>
            </a:r>
          </a:p>
          <a:p>
            <a:endParaRPr lang="ru-RU" sz="2400" dirty="0" smtClean="0"/>
          </a:p>
          <a:p>
            <a:r>
              <a:rPr lang="ru-RU" sz="2400" b="1" u="sng" dirty="0" smtClean="0"/>
              <a:t>Модель (линейка):</a:t>
            </a:r>
          </a:p>
          <a:p>
            <a:endParaRPr lang="ru-RU" sz="2400" b="1" u="sng" dirty="0" smtClean="0"/>
          </a:p>
          <a:p>
            <a:r>
              <a:rPr lang="ru-RU" sz="2400" dirty="0" smtClean="0"/>
              <a:t>Для </a:t>
            </a:r>
            <a:r>
              <a:rPr lang="ru-RU" sz="2400" dirty="0" err="1" smtClean="0"/>
              <a:t>Intel</a:t>
            </a:r>
            <a:r>
              <a:rPr lang="ru-RU" sz="2400" dirty="0" smtClean="0"/>
              <a:t>: </a:t>
            </a:r>
            <a:r>
              <a:rPr lang="ru-RU" sz="2400" dirty="0" err="1" smtClean="0"/>
              <a:t>Pentium</a:t>
            </a:r>
            <a:r>
              <a:rPr lang="ru-RU" sz="2400" dirty="0" smtClean="0"/>
              <a:t>, Core2 </a:t>
            </a:r>
            <a:r>
              <a:rPr lang="ru-RU" sz="2400" dirty="0" err="1" smtClean="0"/>
              <a:t>Quad</a:t>
            </a:r>
            <a:r>
              <a:rPr lang="ru-RU" sz="2400" dirty="0" smtClean="0"/>
              <a:t>, Core2 </a:t>
            </a:r>
            <a:r>
              <a:rPr lang="ru-RU" sz="2400" dirty="0" err="1" smtClean="0"/>
              <a:t>Duo</a:t>
            </a:r>
            <a:r>
              <a:rPr lang="ru-RU" sz="2400" dirty="0" smtClean="0"/>
              <a:t>. </a:t>
            </a:r>
          </a:p>
          <a:p>
            <a:r>
              <a:rPr lang="ru-RU" sz="2400" dirty="0" smtClean="0"/>
              <a:t>Для AMD: </a:t>
            </a:r>
            <a:r>
              <a:rPr lang="ru-RU" sz="2400" dirty="0" err="1" smtClean="0"/>
              <a:t>Athlon</a:t>
            </a:r>
            <a:r>
              <a:rPr lang="ru-RU" sz="2400" dirty="0" smtClean="0"/>
              <a:t> 64 X2, </a:t>
            </a:r>
            <a:r>
              <a:rPr lang="ru-RU" sz="2400" dirty="0" err="1" smtClean="0"/>
              <a:t>Athlon</a:t>
            </a:r>
            <a:r>
              <a:rPr lang="ru-RU" sz="2400" dirty="0" smtClean="0"/>
              <a:t> 64 X3, </a:t>
            </a:r>
            <a:r>
              <a:rPr lang="ru-RU" sz="2400" dirty="0" err="1" smtClean="0"/>
              <a:t>Phenom</a:t>
            </a:r>
            <a:r>
              <a:rPr lang="ru-RU" sz="2400" dirty="0" smtClean="0"/>
              <a:t>. Имя позволяет определить к какой серии относится процессор: для настольных ПК, для серверов или для мобильных устройств. </a:t>
            </a:r>
          </a:p>
          <a:p>
            <a:endParaRPr lang="ru-RU" sz="2400" dirty="0" smtClean="0"/>
          </a:p>
          <a:p>
            <a:r>
              <a:rPr lang="ru-RU" sz="2400" b="1" u="sng" dirty="0" smtClean="0"/>
              <a:t>Частота процессора- </a:t>
            </a:r>
            <a:r>
              <a:rPr lang="ru-RU" sz="2400" dirty="0" smtClean="0"/>
              <a:t>это количество элементарных операций, которые процессор может выполнить в течение секунды. Для ЦПУ значение измеряются в гигагерцах (ГГц). Это частота влияет на производительность и быстроту вашего компьютера. Но производительность не зависит только от частоты!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332656"/>
            <a:ext cx="8352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Системная шина (FSB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sz="2400" dirty="0" smtClean="0"/>
              <a:t>– канал по которому процессор соединен с другими устройствами компьютера. 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we-it.net/images/hproc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771899"/>
            <a:ext cx="5688632" cy="308610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188640"/>
            <a:ext cx="89462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Кеш-память</a:t>
            </a:r>
            <a:r>
              <a:rPr lang="ru-RU" sz="2400" dirty="0" smtClean="0"/>
              <a:t> — это быстродействующая память, которая хранит информацию из оперативной памяти, для более быстрого доступа к ней. Различают </a:t>
            </a:r>
            <a:r>
              <a:rPr lang="ru-RU" sz="2400" dirty="0" err="1" smtClean="0"/>
              <a:t>кэши</a:t>
            </a:r>
            <a:r>
              <a:rPr lang="ru-RU" sz="2400" dirty="0" smtClean="0"/>
              <a:t> 1-, 2- и 3-го уровней (маркируются L1, L2 и L3).</a:t>
            </a:r>
          </a:p>
          <a:p>
            <a:r>
              <a:rPr lang="ru-RU" sz="2400" dirty="0" smtClean="0"/>
              <a:t>Кэш современных процессоров значительно поддает им производительности. Кэш – это сверхбыстрая энергозависимая память, которая позволяет процессору быстро получить доступ к определённым данным, которые часто используются.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332656"/>
            <a:ext cx="71287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Различают </a:t>
            </a:r>
            <a:r>
              <a:rPr lang="ru-RU" sz="2400" dirty="0" smtClean="0">
                <a:hlinkClick r:id="rId2"/>
              </a:rPr>
              <a:t>кэш-память</a:t>
            </a:r>
            <a:r>
              <a:rPr lang="ru-RU" sz="2400" dirty="0" smtClean="0"/>
              <a:t> нескольких уровней:</a:t>
            </a:r>
          </a:p>
          <a:p>
            <a:r>
              <a:rPr lang="ru-RU" sz="2400" dirty="0" smtClean="0"/>
              <a:t>- кэш первого уровня является самым быстрым, но при этом его размер очень ограничен;</a:t>
            </a:r>
          </a:p>
          <a:p>
            <a:r>
              <a:rPr lang="ru-RU" sz="2400" dirty="0" smtClean="0"/>
              <a:t>- кэш второго уровня чуть медленнее, но при этом немного больше по объёму.</a:t>
            </a:r>
          </a:p>
          <a:p>
            <a:r>
              <a:rPr lang="ru-RU" sz="2400" dirty="0" smtClean="0"/>
              <a:t>- также и с кэш-памятью третьего уровня, которая немного медленнее </a:t>
            </a:r>
            <a:r>
              <a:rPr lang="ru-RU" sz="2400" dirty="0" err="1" smtClean="0"/>
              <a:t>кэша</a:t>
            </a:r>
            <a:r>
              <a:rPr lang="ru-RU" sz="2400" dirty="0" smtClean="0"/>
              <a:t> первого и второго уровня, но всё равно значительно быстрее оперативной памяти. Сейчас размер кэш-памяти третьего уровня достигает 12-16 Мбайт и более. Ограниченность объёма кэш-памяти проявляется в её дороговизне из-за сложного процесса производства.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e-it.net/images/hproc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040190"/>
            <a:ext cx="5472608" cy="365296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39552" y="332656"/>
            <a:ext cx="83529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Сокет</a:t>
            </a:r>
            <a:r>
              <a:rPr lang="ru-RU" sz="2800" dirty="0" smtClean="0"/>
              <a:t> – разъём, в который помещается процессор. Материнская плата должна поддерживать точно такой </a:t>
            </a:r>
            <a:r>
              <a:rPr lang="ru-RU" sz="2800" dirty="0" err="1" smtClean="0"/>
              <a:t>сокет</a:t>
            </a:r>
            <a:r>
              <a:rPr lang="ru-RU" sz="2800" dirty="0" smtClean="0"/>
              <a:t>, какой будет у процессора.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751344"/>
            <a:ext cx="74888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Разрядность.</a:t>
            </a:r>
            <a:r>
              <a:rPr lang="ru-RU" dirty="0" smtClean="0"/>
              <a:t> Когда говорят о разрядности процессора х64, это значит, что он имеет 64-разрядную шину данных, и 64 бита он обрабатывает за один такт. </a:t>
            </a:r>
          </a:p>
          <a:p>
            <a:endParaRPr lang="ru-RU" dirty="0" smtClean="0"/>
          </a:p>
          <a:p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 ядер: </a:t>
            </a:r>
            <a:r>
              <a:rPr lang="ru-RU" dirty="0" smtClean="0"/>
              <a:t>На данный момент имеются одно-, двух-, четырёх- и </a:t>
            </a:r>
            <a:r>
              <a:rPr lang="ru-RU" dirty="0" err="1" smtClean="0"/>
              <a:t>шестиядерные</a:t>
            </a:r>
            <a:r>
              <a:rPr lang="ru-RU" dirty="0" smtClean="0"/>
              <a:t>, </a:t>
            </a:r>
            <a:r>
              <a:rPr lang="ru-RU" dirty="0" err="1" smtClean="0"/>
              <a:t>восьмиядерные</a:t>
            </a:r>
            <a:r>
              <a:rPr lang="ru-RU" dirty="0" smtClean="0"/>
              <a:t> процессоры.   </a:t>
            </a:r>
          </a:p>
          <a:p>
            <a:endParaRPr lang="ru-RU" dirty="0" smtClean="0"/>
          </a:p>
          <a:p>
            <a:r>
              <a:rPr lang="ru-RU" b="1" smtClean="0"/>
              <a:t>Процессоры Box и Tray</a:t>
            </a:r>
            <a:r>
              <a:rPr lang="ru-RU" smtClean="0"/>
              <a:t>. Box подразумевает, что вместе с процессором, вы приобретаете и кулер к нему. Tray – вы покупаете только процессор, кулер докупаете самостоятельно.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357166"/>
            <a:ext cx="81439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Процессор</a:t>
            </a:r>
            <a:r>
              <a:rPr lang="ru-RU" sz="2800" dirty="0" smtClean="0"/>
              <a:t> – устройство, обеспечивающее преобразование информации и управление другими устройствами компьютера («МОЗГ» компьютера)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551837"/>
            <a:ext cx="82868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Современный процессор представляет собой </a:t>
            </a:r>
            <a:r>
              <a:rPr lang="ru-RU" sz="2800" i="1" dirty="0" err="1" smtClean="0"/>
              <a:t>микросхему,</a:t>
            </a:r>
            <a:r>
              <a:rPr lang="ru-RU" sz="2800" dirty="0" err="1" smtClean="0"/>
              <a:t>или</a:t>
            </a:r>
            <a:r>
              <a:rPr lang="ru-RU" sz="2800" dirty="0" smtClean="0"/>
              <a:t> </a:t>
            </a:r>
            <a:r>
              <a:rPr lang="ru-RU" sz="2800" i="1" dirty="0" smtClean="0"/>
              <a:t>чип</a:t>
            </a:r>
            <a:r>
              <a:rPr lang="ru-RU" sz="2800" dirty="0" smtClean="0"/>
              <a:t> (англ.</a:t>
            </a:r>
            <a:r>
              <a:rPr lang="en-US" sz="2800" i="1" dirty="0" smtClean="0"/>
              <a:t>chip</a:t>
            </a:r>
            <a:r>
              <a:rPr lang="ru-RU" sz="2800" i="1" dirty="0" smtClean="0"/>
              <a:t>),</a:t>
            </a:r>
            <a:r>
              <a:rPr lang="ru-RU" sz="2800" dirty="0" smtClean="0"/>
              <a:t> выполненную на миниатюрной кремниевой пластине – кристалле. Поэтому его принято называть – </a:t>
            </a:r>
            <a:r>
              <a:rPr lang="ru-RU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микропроцессор.</a:t>
            </a:r>
            <a:r>
              <a:rPr lang="ru-RU" sz="2800" i="1" dirty="0" smtClean="0"/>
              <a:t> </a:t>
            </a:r>
            <a:endParaRPr lang="ru-RU" sz="2800" dirty="0"/>
          </a:p>
        </p:txBody>
      </p:sp>
      <p:pic>
        <p:nvPicPr>
          <p:cNvPr id="6" name="Picture 3" descr="Процессор"/>
          <p:cNvPicPr>
            <a:picLocks noChangeAspect="1" noChangeArrowheads="1"/>
          </p:cNvPicPr>
          <p:nvPr/>
        </p:nvPicPr>
        <p:blipFill>
          <a:blip r:embed="rId2" cstate="print">
            <a:lum bright="18000" contrast="24000"/>
          </a:blip>
          <a:srcRect/>
          <a:stretch>
            <a:fillRect/>
          </a:stretch>
        </p:blipFill>
        <p:spPr bwMode="auto">
          <a:xfrm>
            <a:off x="5789086" y="4786322"/>
            <a:ext cx="3354914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3728" y="2924944"/>
            <a:ext cx="64087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ТЕХПРОЦЕСС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4221088"/>
            <a:ext cx="83529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Несмотря на то, что техпроцесс напрямую не влияет на производительность процессора, мы все равно будем упоминать его как </a:t>
            </a:r>
            <a:r>
              <a:rPr lang="ru-RU" u="sng" dirty="0" smtClean="0">
                <a:hlinkClick r:id="rId2"/>
              </a:rPr>
              <a:t>характеристику процессора</a:t>
            </a:r>
            <a:r>
              <a:rPr lang="ru-RU" dirty="0" smtClean="0"/>
              <a:t>, так как именно техпроцесс влияет на увеличение производительности процессора, за счет конструктивных изменений. Техпроцесс, является общим понятием, как для центральных процессоров, так и для </a:t>
            </a:r>
            <a:r>
              <a:rPr lang="ru-RU" dirty="0" smtClean="0">
                <a:hlinkClick r:id="rId3"/>
              </a:rPr>
              <a:t>графических процессоров</a:t>
            </a:r>
            <a:r>
              <a:rPr lang="ru-RU" dirty="0" smtClean="0"/>
              <a:t>, которые используются в видеокартах.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612845"/>
            <a:ext cx="78488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Основным элементом в процессорах являются транзисторы – миллионы и миллиарды транзисторов. Из этого и вытекает принцип работы процессора. Транзистор, может, как пропускать, так и блокировать электрический ток, что дает возможность логическим схемам работать в двух состояниях – включения и выключения, то есть во всем хорошо известной двоичной системе (0 и 1).</a:t>
            </a:r>
          </a:p>
          <a:p>
            <a:r>
              <a:rPr lang="ru-RU" dirty="0" smtClean="0"/>
              <a:t>Техпроцесс – это, по сути, размер транзисторов. А основа производительности процессора заключается именно в транзисторах. Соответственно, чем размер транзисторов меньше, тем их больше можно разместить на кристалле процессора.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476672"/>
            <a:ext cx="7272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Новые </a:t>
            </a:r>
            <a:r>
              <a:rPr lang="ru-RU" dirty="0" smtClean="0">
                <a:hlinkClick r:id="rId2"/>
              </a:rPr>
              <a:t>процессоры </a:t>
            </a:r>
            <a:r>
              <a:rPr lang="ru-RU" dirty="0" err="1" smtClean="0">
                <a:hlinkClick r:id="rId2"/>
              </a:rPr>
              <a:t>Intel</a:t>
            </a:r>
            <a:r>
              <a:rPr lang="ru-RU" dirty="0" smtClean="0"/>
              <a:t> выполнены по техпроцессу 22 нм. Нанометр (нм) – это 10 в -9 степени метра, что является одной миллиардной частью метра. Чтобы вы лучше смогли представить насколько это миниатюрные транзисторы, приведу один интересный научный факт: « На площади среза человеческого волоса, с помощью усилий современной техники, можно разместить 2000 транзисторных затворов!»</a:t>
            </a:r>
          </a:p>
          <a:p>
            <a:r>
              <a:rPr lang="ru-RU" dirty="0" smtClean="0"/>
              <a:t>Если брать во внимание современные процессоры, то количество транзисторов, там уже давно перевалило за 1 млрд.</a:t>
            </a:r>
            <a:endParaRPr lang="ru-RU" dirty="0"/>
          </a:p>
        </p:txBody>
      </p:sp>
      <p:pic>
        <p:nvPicPr>
          <p:cNvPr id="36866" name="Picture 2" descr="http://we-it.net/images/hproc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498" y="3573016"/>
            <a:ext cx="7858950" cy="3284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Например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582341"/>
            <a:ext cx="712879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AMD (процессоры):</a:t>
            </a:r>
          </a:p>
          <a:p>
            <a:endParaRPr lang="ru-RU" b="1" dirty="0" smtClean="0"/>
          </a:p>
          <a:p>
            <a:r>
              <a:rPr lang="ru-RU" b="1" dirty="0" smtClean="0"/>
              <a:t>Техпроцесс 32 нм.</a:t>
            </a:r>
            <a:r>
              <a:rPr lang="ru-RU" dirty="0" smtClean="0"/>
              <a:t> К таковым можно отнести </a:t>
            </a:r>
            <a:r>
              <a:rPr lang="ru-RU" dirty="0" err="1" smtClean="0"/>
              <a:t>Trinity</a:t>
            </a:r>
            <a:r>
              <a:rPr lang="ru-RU" dirty="0" smtClean="0"/>
              <a:t>, </a:t>
            </a:r>
            <a:r>
              <a:rPr lang="ru-RU" dirty="0" err="1" smtClean="0"/>
              <a:t>Bulldozer</a:t>
            </a:r>
            <a:r>
              <a:rPr lang="ru-RU" dirty="0" smtClean="0"/>
              <a:t>, </a:t>
            </a:r>
            <a:r>
              <a:rPr lang="ru-RU" dirty="0" err="1" smtClean="0"/>
              <a:t>Llano</a:t>
            </a:r>
            <a:r>
              <a:rPr lang="ru-RU" dirty="0" smtClean="0"/>
              <a:t>. К примеру, у процессоров </a:t>
            </a:r>
            <a:r>
              <a:rPr lang="ru-RU" dirty="0" err="1" smtClean="0"/>
              <a:t>Bulldozer</a:t>
            </a:r>
            <a:r>
              <a:rPr lang="ru-RU" dirty="0" smtClean="0"/>
              <a:t>, число транзисторов составляет 1,2 млрд., при площади кристалла 315 мм2.</a:t>
            </a:r>
          </a:p>
          <a:p>
            <a:endParaRPr lang="ru-RU" b="1" dirty="0" smtClean="0"/>
          </a:p>
          <a:p>
            <a:r>
              <a:rPr lang="ru-RU" b="1" dirty="0" smtClean="0"/>
              <a:t>Техпроцесс 45 нм.</a:t>
            </a:r>
            <a:r>
              <a:rPr lang="ru-RU" dirty="0" smtClean="0"/>
              <a:t> К таковым можно отнести процессоры </a:t>
            </a:r>
            <a:r>
              <a:rPr lang="ru-RU" dirty="0" err="1" smtClean="0"/>
              <a:t>Phenom</a:t>
            </a:r>
            <a:r>
              <a:rPr lang="ru-RU" dirty="0" smtClean="0"/>
              <a:t> и </a:t>
            </a:r>
            <a:r>
              <a:rPr lang="ru-RU" dirty="0" err="1" smtClean="0"/>
              <a:t>Athlon</a:t>
            </a:r>
            <a:r>
              <a:rPr lang="ru-RU" dirty="0" smtClean="0"/>
              <a:t>. Здесь примером будет </a:t>
            </a:r>
            <a:r>
              <a:rPr lang="ru-RU" dirty="0" err="1" smtClean="0"/>
              <a:t>Phemom</a:t>
            </a:r>
            <a:r>
              <a:rPr lang="ru-RU" dirty="0" smtClean="0"/>
              <a:t>, с числом транзисторов 904 млн. и площадью кристалла 346 мм2.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052736"/>
          </a:xfrm>
        </p:spPr>
        <p:txBody>
          <a:bodyPr/>
          <a:lstStyle/>
          <a:p>
            <a:r>
              <a:rPr lang="ru-RU" dirty="0" smtClean="0"/>
              <a:t>Например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124744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Техпроцесс 22 нм.</a:t>
            </a:r>
            <a:r>
              <a:rPr lang="ru-RU" dirty="0" smtClean="0"/>
              <a:t> По 22-нм нормам построены процессоры </a:t>
            </a:r>
            <a:r>
              <a:rPr lang="ru-RU" dirty="0" err="1" smtClean="0"/>
              <a:t>Ivy</a:t>
            </a:r>
            <a:r>
              <a:rPr lang="ru-RU" dirty="0" smtClean="0"/>
              <a:t> </a:t>
            </a:r>
            <a:r>
              <a:rPr lang="ru-RU" dirty="0" err="1" smtClean="0"/>
              <a:t>Bridge</a:t>
            </a:r>
            <a:r>
              <a:rPr lang="ru-RU" dirty="0" smtClean="0"/>
              <a:t> (</a:t>
            </a:r>
            <a:r>
              <a:rPr lang="ru-RU" dirty="0" err="1" smtClean="0"/>
              <a:t>Intel</a:t>
            </a:r>
            <a:r>
              <a:rPr lang="ru-RU" dirty="0" smtClean="0"/>
              <a:t> </a:t>
            </a:r>
            <a:r>
              <a:rPr lang="ru-RU" dirty="0" err="1" smtClean="0"/>
              <a:t>Core</a:t>
            </a:r>
            <a:r>
              <a:rPr lang="ru-RU" dirty="0" smtClean="0"/>
              <a:t> </a:t>
            </a:r>
            <a:r>
              <a:rPr lang="ru-RU" dirty="0" err="1" smtClean="0"/>
              <a:t>ix</a:t>
            </a:r>
            <a:r>
              <a:rPr lang="ru-RU" dirty="0" smtClean="0"/>
              <a:t> - 3xxx). К примеру </a:t>
            </a:r>
            <a:r>
              <a:rPr lang="ru-RU" dirty="0" err="1" smtClean="0"/>
              <a:t>Core</a:t>
            </a:r>
            <a:r>
              <a:rPr lang="ru-RU" dirty="0" smtClean="0"/>
              <a:t> i7 – 3770K, имеет на борту 1,4 млрд. транзисторов, с площадью кристалла 160 мм2, видим значительный рост плотности размещения.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492896"/>
            <a:ext cx="792088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Техпроцесс 32 нм.</a:t>
            </a:r>
            <a:r>
              <a:rPr lang="ru-RU" dirty="0" smtClean="0"/>
              <a:t> К таковым можно отнести процессоры </a:t>
            </a:r>
            <a:r>
              <a:rPr lang="ru-RU" dirty="0" err="1" smtClean="0"/>
              <a:t>Intel</a:t>
            </a:r>
            <a:r>
              <a:rPr lang="ru-RU" dirty="0" smtClean="0"/>
              <a:t> </a:t>
            </a:r>
            <a:r>
              <a:rPr lang="ru-RU" dirty="0" err="1" smtClean="0"/>
              <a:t>Sandy</a:t>
            </a:r>
            <a:r>
              <a:rPr lang="ru-RU" dirty="0" smtClean="0"/>
              <a:t> </a:t>
            </a:r>
            <a:r>
              <a:rPr lang="ru-RU" dirty="0" err="1" smtClean="0"/>
              <a:t>Bridge</a:t>
            </a:r>
            <a:r>
              <a:rPr lang="ru-RU" dirty="0" smtClean="0"/>
              <a:t> (</a:t>
            </a:r>
            <a:r>
              <a:rPr lang="ru-RU" dirty="0" err="1" smtClean="0"/>
              <a:t>Intel</a:t>
            </a:r>
            <a:r>
              <a:rPr lang="ru-RU" dirty="0" smtClean="0"/>
              <a:t> </a:t>
            </a:r>
            <a:r>
              <a:rPr lang="ru-RU" dirty="0" err="1" smtClean="0"/>
              <a:t>Core</a:t>
            </a:r>
            <a:r>
              <a:rPr lang="ru-RU" dirty="0" smtClean="0"/>
              <a:t> </a:t>
            </a:r>
            <a:r>
              <a:rPr lang="ru-RU" dirty="0" err="1" smtClean="0"/>
              <a:t>ix</a:t>
            </a:r>
            <a:r>
              <a:rPr lang="ru-RU" dirty="0" smtClean="0"/>
              <a:t> – 2xxx). Здесь же, размещено 1,16 млрд. на площади 216 мм2.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800" b="1" dirty="0" smtClean="0">
                <a:solidFill>
                  <a:srgbClr val="FFFF00"/>
                </a:solidFill>
              </a:rPr>
              <a:t>Здесь четко можно увидеть, что по данному показателю   (КАКАЯ КОМПАНИЯ????)  явно обгоняет своего основного конкурента.</a:t>
            </a:r>
            <a:endParaRPr lang="ru-RU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2924944"/>
            <a:ext cx="77768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Здесь четко можно увидеть, что по данному показателю, </a:t>
            </a:r>
            <a:r>
              <a:rPr lang="ru-RU" sz="3200" b="1" dirty="0" err="1" smtClean="0">
                <a:solidFill>
                  <a:srgbClr val="FFFF00"/>
                </a:solidFill>
              </a:rPr>
              <a:t>Intel</a:t>
            </a:r>
            <a:r>
              <a:rPr lang="ru-RU" sz="3200" dirty="0" smtClean="0"/>
              <a:t> явно обгоняет своего основного конкурента.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1268760"/>
            <a:ext cx="77768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Процессоры </a:t>
            </a:r>
            <a:r>
              <a:rPr lang="ru-RU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Box</a:t>
            </a:r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ru-RU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Tray</a:t>
            </a:r>
            <a:r>
              <a:rPr lang="ru-RU" sz="2400" dirty="0" smtClean="0"/>
              <a:t>. </a:t>
            </a:r>
            <a:r>
              <a:rPr lang="ru-RU" sz="2400" dirty="0" err="1" smtClean="0"/>
              <a:t>Box</a:t>
            </a:r>
            <a:r>
              <a:rPr lang="ru-RU" sz="2400" dirty="0" smtClean="0"/>
              <a:t> подразумевается, что вместе с процессором, вы приобретаете и систему охлаждения (</a:t>
            </a:r>
            <a:r>
              <a:rPr lang="ru-RU" sz="2400" dirty="0" err="1" smtClean="0"/>
              <a:t>кулер</a:t>
            </a:r>
            <a:r>
              <a:rPr lang="ru-RU" sz="2400" dirty="0" smtClean="0"/>
              <a:t>) к нему. </a:t>
            </a:r>
          </a:p>
          <a:p>
            <a:endParaRPr lang="ru-RU" sz="2400" dirty="0" smtClean="0"/>
          </a:p>
          <a:p>
            <a:r>
              <a:rPr lang="ru-RU" sz="2400" dirty="0" err="1" smtClean="0"/>
              <a:t>Tray</a:t>
            </a:r>
            <a:r>
              <a:rPr lang="ru-RU" sz="2400" dirty="0" smtClean="0"/>
              <a:t> – подразумевается только процессор.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4186808" cy="139903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Общая логическая структура микропроцессора:</a:t>
            </a:r>
            <a:endParaRPr lang="ru-RU" sz="2400" dirty="0"/>
          </a:p>
        </p:txBody>
      </p:sp>
      <p:pic>
        <p:nvPicPr>
          <p:cNvPr id="39938" name="Picture 2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8840"/>
            <a:ext cx="4603675" cy="460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4572000" y="382012"/>
            <a:ext cx="45720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 - управляющая часть, 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II - операционная часть; 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БУПК - блок управления последовательностью команд;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БУВОп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- блок управления выполнением операций; БУФКА - блок управления формированием кодов адресов; БУВП - блок управления виртуальной памятью; БЗП - блок защиты памяти;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БУПРПр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- блок управления прерыванием работы процессора; БУВВ - блок управления вводом/выводом;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РгСОЗУ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- регистровое сверхоперативное запоминающее устройство; АЛБ - арифметико-логический блок; БДА - блок дополнительной арифметики; БС - блок синхронизации.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ru.gecid.com/data/cpu/201102280000-2481/img/markirov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44824"/>
            <a:ext cx="8136904" cy="460851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95536" y="404664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Расшифровка маркировки процессоров</a:t>
            </a:r>
          </a:p>
          <a:p>
            <a:pPr algn="ctr"/>
            <a:r>
              <a:rPr lang="ru-RU" sz="2800" b="1" smtClean="0"/>
              <a:t>(на листах)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Задание: определите характеристики процессоров согласно их маркировки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060848"/>
            <a:ext cx="45752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HDZ560WFK2DGM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91880" y="3140968"/>
            <a:ext cx="44214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SDX140HBK13GQ</a:t>
            </a:r>
            <a:endParaRPr lang="ru-RU" sz="4000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4221088"/>
            <a:ext cx="4626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/>
              <a:t>ADX450WFK32GM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75856" y="5373216"/>
            <a:ext cx="45143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/>
              <a:t>OS8347WAL4BGC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71546"/>
          </a:xfrm>
        </p:spPr>
        <p:txBody>
          <a:bodyPr/>
          <a:lstStyle/>
          <a:p>
            <a:r>
              <a:rPr lang="ru-RU" dirty="0" smtClean="0"/>
              <a:t>Из истории процессора…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856357"/>
            <a:ext cx="84296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История появления и развития первых процессоров для компьютеров</a:t>
            </a:r>
            <a:r>
              <a:rPr lang="ru-RU" sz="2400" dirty="0"/>
              <a:t> берет своё начало в середине двадцатого века. Сейчас уже невозможно себе представить, что как-то можно обойтись без персональных компьютеров, но не так давно, всего каких-то сорок лет назад, слова «компьютер» и «процессор» были известны лишь узкому кругу специалистов. И лишь </a:t>
            </a:r>
            <a:r>
              <a:rPr lang="ru-RU" sz="2400" b="1" dirty="0"/>
              <a:t>в 1971 </a:t>
            </a:r>
            <a:r>
              <a:rPr lang="ru-RU" sz="2400" dirty="0"/>
              <a:t>году произошло знаковое событие — никому тогда ещё неизвестная фирма </a:t>
            </a:r>
            <a:r>
              <a:rPr lang="ru-RU" sz="2400" b="1" dirty="0" err="1"/>
              <a:t>Intel</a:t>
            </a:r>
            <a:r>
              <a:rPr lang="ru-RU" sz="2400" dirty="0"/>
              <a:t> из американского города Санта-Клара дала жизнь </a:t>
            </a:r>
            <a:r>
              <a:rPr lang="ru-RU" sz="2400" b="1" dirty="0"/>
              <a:t>первому микропроцессору</a:t>
            </a:r>
            <a:r>
              <a:rPr lang="ru-RU" sz="2400" dirty="0"/>
              <a:t>, благодаря чему в дальнейшем </a:t>
            </a:r>
            <a:r>
              <a:rPr lang="ru-RU" sz="2400" u="sng" dirty="0">
                <a:hlinkClick r:id="rId2" tooltip="Как выбрать компьютер для дома?"/>
              </a:rPr>
              <a:t>персональные </a:t>
            </a:r>
            <a:r>
              <a:rPr lang="ru-RU" sz="2400" u="sng" dirty="0" smtClean="0">
                <a:hlinkClick r:id="rId2" tooltip="Как выбрать компьютер для дома?"/>
              </a:rPr>
              <a:t>компьютеры</a:t>
            </a:r>
            <a:r>
              <a:rPr lang="ru-RU" sz="2400" u="sng" dirty="0" smtClean="0"/>
              <a:t> </a:t>
            </a:r>
            <a:r>
              <a:rPr lang="ru-RU" sz="2400" dirty="0" smtClean="0"/>
              <a:t>различных </a:t>
            </a:r>
            <a:r>
              <a:rPr lang="ru-RU" sz="2400" dirty="0"/>
              <a:t>типов, конфигураций и назначения, прочно вошли в нашу жизнь, и ими пользуются все и везде, от учащихся школ до инженеров и ученых.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Микропроцессор Intel 4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4071942"/>
            <a:ext cx="4132180" cy="252889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8596" y="1285860"/>
            <a:ext cx="857256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Это был </a:t>
            </a:r>
            <a:r>
              <a:rPr lang="ru-RU" sz="2800" dirty="0"/>
              <a:t>первый во всем мире четырехразрядный микропроцессор 4004, который состоял из 2300 транзисторов, имел рабочую частоту 108 кГц — это 0,108 МГц или 0,000108 ГГц (где-то в 20000 раз меньше частоты </a:t>
            </a:r>
            <a:r>
              <a:rPr lang="ru-RU" sz="2800" u="sng" dirty="0">
                <a:hlinkClick r:id="rId3" tooltip="Как выбрать процессор для компьютера?"/>
              </a:rPr>
              <a:t>современных компьютерных процессоров</a:t>
            </a:r>
            <a:r>
              <a:rPr lang="ru-RU" sz="2800" dirty="0"/>
              <a:t>).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71546"/>
          </a:xfrm>
        </p:spPr>
        <p:txBody>
          <a:bodyPr/>
          <a:lstStyle/>
          <a:p>
            <a:r>
              <a:rPr lang="ru-RU" dirty="0" smtClean="0"/>
              <a:t>Из истории процессора…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71546"/>
          </a:xfrm>
        </p:spPr>
        <p:txBody>
          <a:bodyPr/>
          <a:lstStyle/>
          <a:p>
            <a:r>
              <a:rPr lang="ru-RU" dirty="0" smtClean="0"/>
              <a:t>Из истории процессора…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142984"/>
            <a:ext cx="850112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Следующим шагом в развитии микропроцессоров стало создание в 1974 году </a:t>
            </a:r>
            <a:r>
              <a:rPr lang="ru-RU" sz="2800" dirty="0" err="1"/>
              <a:t>Intel</a:t>
            </a:r>
            <a:r>
              <a:rPr lang="ru-RU" sz="2800" dirty="0"/>
              <a:t> 8080. Новый 8-битный процессор содержал уже 6000 транзисторов и мог адресовать 64 Кбайт памяти. Кроме всего прочего, это был первый микропроцессор, который уже мог делить числа.</a:t>
            </a:r>
          </a:p>
        </p:txBody>
      </p:sp>
      <p:pic>
        <p:nvPicPr>
          <p:cNvPr id="31746" name="Picture 2" descr="Микропроцессор Intel 808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6846" y="4286256"/>
            <a:ext cx="4336668" cy="2376496"/>
          </a:xfrm>
          <a:prstGeom prst="rect">
            <a:avLst/>
          </a:prstGeom>
          <a:noFill/>
        </p:spPr>
      </p:pic>
      <p:pic>
        <p:nvPicPr>
          <p:cNvPr id="31748" name="Picture 4" descr="Mark 8 02 full История процессоров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214818"/>
            <a:ext cx="3714776" cy="24740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1142984"/>
            <a:ext cx="85725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Компания AMD выпустила свой первый микропроцессор, </a:t>
            </a:r>
            <a:r>
              <a:rPr lang="ru-RU" sz="2800" b="1" dirty="0"/>
              <a:t>AMD 9080</a:t>
            </a:r>
            <a:r>
              <a:rPr lang="ru-RU" sz="2800" dirty="0"/>
              <a:t>, в 1974 году. Можно сказать, он был полной копией </a:t>
            </a:r>
            <a:r>
              <a:rPr lang="ru-RU" sz="2800" dirty="0" err="1"/>
              <a:t>Intel</a:t>
            </a:r>
            <a:r>
              <a:rPr lang="ru-RU" sz="2800" dirty="0"/>
              <a:t> </a:t>
            </a:r>
            <a:r>
              <a:rPr lang="ru-RU" sz="2800" dirty="0" smtClean="0"/>
              <a:t>8080.</a:t>
            </a:r>
            <a:endParaRPr lang="ru-RU" sz="28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71546"/>
          </a:xfrm>
        </p:spPr>
        <p:txBody>
          <a:bodyPr/>
          <a:lstStyle/>
          <a:p>
            <a:r>
              <a:rPr lang="ru-RU" dirty="0" smtClean="0"/>
              <a:t>Из истории процессора…</a:t>
            </a:r>
            <a:endParaRPr lang="ru-RU" dirty="0"/>
          </a:p>
        </p:txBody>
      </p:sp>
      <p:pic>
        <p:nvPicPr>
          <p:cNvPr id="35842" name="Picture 2" descr="AMD K6 История процессор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3071810"/>
            <a:ext cx="3619492" cy="36194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1571612"/>
            <a:ext cx="828680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Процессор P5 от </a:t>
            </a:r>
            <a:r>
              <a:rPr lang="ru-RU" dirty="0" err="1"/>
              <a:t>Intel</a:t>
            </a:r>
            <a:r>
              <a:rPr lang="ru-RU" dirty="0"/>
              <a:t> вышел в марте 1993 года, он стал называться </a:t>
            </a:r>
            <a:r>
              <a:rPr lang="ru-RU" dirty="0" err="1"/>
              <a:t>Pentium</a:t>
            </a:r>
            <a:r>
              <a:rPr lang="ru-RU" dirty="0"/>
              <a:t>. Технологии чипа были переработаны до неузнаваемости – появилась возможность выполнять сразу две </a:t>
            </a:r>
            <a:r>
              <a:rPr lang="ru-RU" dirty="0" smtClean="0"/>
              <a:t>команды. </a:t>
            </a:r>
          </a:p>
          <a:p>
            <a:endParaRPr lang="ru-RU" dirty="0" smtClean="0"/>
          </a:p>
          <a:p>
            <a:r>
              <a:rPr lang="ru-RU" dirty="0" smtClean="0"/>
              <a:t>Но </a:t>
            </a:r>
            <a:r>
              <a:rPr lang="ru-RU" dirty="0"/>
              <a:t>процессоры, которые работали на частоте 60 МГц, не были </a:t>
            </a:r>
            <a:r>
              <a:rPr lang="ru-RU" dirty="0" smtClean="0"/>
              <a:t>успешны. </a:t>
            </a:r>
          </a:p>
          <a:p>
            <a:endParaRPr lang="ru-RU" dirty="0" smtClean="0"/>
          </a:p>
          <a:p>
            <a:r>
              <a:rPr lang="ru-RU" dirty="0" smtClean="0"/>
              <a:t>Поэтому </a:t>
            </a:r>
            <a:r>
              <a:rPr lang="ru-RU" dirty="0"/>
              <a:t>в конце 1993 года вышел </a:t>
            </a:r>
            <a:r>
              <a:rPr lang="ru-RU" dirty="0" err="1"/>
              <a:t>Pentium</a:t>
            </a:r>
            <a:r>
              <a:rPr lang="ru-RU" dirty="0"/>
              <a:t> II, еще более производительный процессор, ситуацию удалось исправить.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71546"/>
          </a:xfrm>
        </p:spPr>
        <p:txBody>
          <a:bodyPr/>
          <a:lstStyle/>
          <a:p>
            <a:r>
              <a:rPr lang="ru-RU" dirty="0" smtClean="0"/>
              <a:t>Из истории процессора…</a:t>
            </a:r>
            <a:endParaRPr lang="ru-RU" dirty="0"/>
          </a:p>
        </p:txBody>
      </p:sp>
      <p:pic>
        <p:nvPicPr>
          <p:cNvPr id="36866" name="Picture 2" descr="Pentium II front История процессор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146091"/>
            <a:ext cx="4071934" cy="2711909"/>
          </a:xfrm>
          <a:prstGeom prst="rect">
            <a:avLst/>
          </a:prstGeom>
          <a:noFill/>
        </p:spPr>
      </p:pic>
      <p:pic>
        <p:nvPicPr>
          <p:cNvPr id="36868" name="Picture 4" descr="Intel Celeron История процессоров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4143380"/>
            <a:ext cx="3619493" cy="27146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Назначение микропроцессора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2714620"/>
            <a:ext cx="84296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 Выполнять команды программы, находящейся в оперативной памяти.</a:t>
            </a:r>
          </a:p>
          <a:p>
            <a:pPr>
              <a:buFont typeface="Arial" pitchFamily="34" charset="0"/>
              <a:buChar char="•"/>
            </a:pPr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Координировать работу всех устройств компьютера.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 процессора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1571612"/>
            <a:ext cx="84296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 АЛУ — арифметико-логическое устройство (выполняет команды программы).</a:t>
            </a:r>
          </a:p>
          <a:p>
            <a:pPr>
              <a:buFont typeface="Arial" pitchFamily="34" charset="0"/>
              <a:buChar char="•"/>
            </a:pP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УУ - Устройство управления (координирует работу всех устройств компьютера).</a:t>
            </a:r>
          </a:p>
          <a:p>
            <a:pPr>
              <a:buFont typeface="Arial" pitchFamily="34" charset="0"/>
              <a:buChar char="•"/>
            </a:pP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/>
              <a:t> </a:t>
            </a:r>
            <a:r>
              <a:rPr lang="ru-RU" sz="2400" dirty="0" smtClean="0"/>
              <a:t>Регистры памяти.</a:t>
            </a:r>
          </a:p>
          <a:p>
            <a:pPr>
              <a:buFont typeface="Arial" pitchFamily="34" charset="0"/>
              <a:buChar char="•"/>
            </a:pP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/>
              <a:t> </a:t>
            </a:r>
            <a:r>
              <a:rPr lang="ru-RU" sz="2400" dirty="0" smtClean="0"/>
              <a:t>Шины данных, команд и адресов.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187</TotalTime>
  <Words>944</Words>
  <Application>Microsoft Office PowerPoint</Application>
  <PresentationFormat>Экран (4:3)</PresentationFormat>
  <Paragraphs>110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Яркая</vt:lpstr>
      <vt:lpstr>Процессор</vt:lpstr>
      <vt:lpstr>Презентация PowerPoint</vt:lpstr>
      <vt:lpstr>Из истории процессора…</vt:lpstr>
      <vt:lpstr>Из истории процессора…</vt:lpstr>
      <vt:lpstr>Из истории процессора…</vt:lpstr>
      <vt:lpstr>Из истории процессора…</vt:lpstr>
      <vt:lpstr>Из истории процессора…</vt:lpstr>
      <vt:lpstr>Назначение микропроцессора</vt:lpstr>
      <vt:lpstr>Состав процессора</vt:lpstr>
      <vt:lpstr>Т.к. процессор в компьютере не один, то правильней будет его называть центральный процессор (ЦП) или CPU. Кроме ЦП есть графический процессор – GPU. </vt:lpstr>
      <vt:lpstr>Презентация PowerPoint</vt:lpstr>
      <vt:lpstr>Характеристики процессора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Например</vt:lpstr>
      <vt:lpstr>Например</vt:lpstr>
      <vt:lpstr>Презентация PowerPoint</vt:lpstr>
      <vt:lpstr>Презентация PowerPoint</vt:lpstr>
      <vt:lpstr>Общая логическая структура микропроцессора:</vt:lpstr>
      <vt:lpstr>Презентация PowerPoint</vt:lpstr>
      <vt:lpstr>Задание: определите характеристики процессоров согласно их маркировки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Процессор</dc:title>
  <dc:creator>Юлия Щелокова</dc:creator>
  <cp:lastModifiedBy>Asus</cp:lastModifiedBy>
  <cp:revision>22</cp:revision>
  <dcterms:created xsi:type="dcterms:W3CDTF">2014-10-22T20:08:23Z</dcterms:created>
  <dcterms:modified xsi:type="dcterms:W3CDTF">2021-09-16T06:37:37Z</dcterms:modified>
</cp:coreProperties>
</file>