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7" r:id="rId3"/>
    <p:sldId id="304" r:id="rId4"/>
    <p:sldId id="305" r:id="rId5"/>
    <p:sldId id="306" r:id="rId6"/>
    <p:sldId id="307" r:id="rId7"/>
    <p:sldId id="317" r:id="rId8"/>
    <p:sldId id="308" r:id="rId9"/>
    <p:sldId id="309" r:id="rId10"/>
    <p:sldId id="318" r:id="rId11"/>
    <p:sldId id="310" r:id="rId12"/>
    <p:sldId id="311" r:id="rId13"/>
    <p:sldId id="320" r:id="rId14"/>
    <p:sldId id="319" r:id="rId15"/>
    <p:sldId id="321" r:id="rId16"/>
    <p:sldId id="312" r:id="rId17"/>
    <p:sldId id="313" r:id="rId18"/>
    <p:sldId id="322" r:id="rId19"/>
    <p:sldId id="314" r:id="rId20"/>
    <p:sldId id="315" r:id="rId21"/>
    <p:sldId id="31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4E07"/>
    <a:srgbClr val="C05B08"/>
    <a:srgbClr val="E1AAA9"/>
    <a:srgbClr val="FFBD8B"/>
    <a:srgbClr val="FFB075"/>
    <a:srgbClr val="FFA765"/>
    <a:srgbClr val="FF9B4F"/>
    <a:srgbClr val="FF6C0A"/>
    <a:srgbClr val="006BBC"/>
    <a:srgbClr val="5367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01676/ccc24b571d2e56b503c9ecb407101e23067a2495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87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01676/336a0c7ad68f72717fa286d6ecad040b53d848b0/" TargetMode="External"/><Relationship Id="rId2" Type="http://schemas.openxmlformats.org/officeDocument/2006/relationships/hyperlink" Target="http://www.consultant.ru/document/cons_doc_LAW_301676/34ee63d469c7e5f886cf70dc8fcbdd80fec711c0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94682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"/>
          <a:stretch/>
        </p:blipFill>
        <p:spPr bwMode="auto">
          <a:xfrm>
            <a:off x="-28620" y="-5660"/>
            <a:ext cx="9172620" cy="6891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ПОЛИТИЧЕСКИЕ </a:t>
            </a:r>
            <a:r>
              <a:rPr lang="ru-RU" b="1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ПАРТИИ</a:t>
            </a:r>
            <a:endParaRPr lang="ru-RU" b="1" dirty="0">
              <a:ln w="11430"/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573604" y="4653136"/>
            <a:ext cx="4318875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6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ж</a:t>
            </a:r>
            <a:r>
              <a:rPr lang="ru-RU" b="1" dirty="0" smtClean="0"/>
              <a:t>) порядок внесения изменений </a:t>
            </a:r>
            <a:r>
              <a:rPr lang="ru-RU" dirty="0" smtClean="0"/>
              <a:t>и дополнений в </a:t>
            </a:r>
            <a:r>
              <a:rPr lang="ru-RU" b="1" dirty="0" smtClean="0"/>
              <a:t>устав</a:t>
            </a:r>
            <a:r>
              <a:rPr lang="ru-RU" dirty="0" smtClean="0"/>
              <a:t> политической партии и ее программу;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) </a:t>
            </a:r>
            <a:r>
              <a:rPr lang="ru-RU" b="1" dirty="0" smtClean="0"/>
              <a:t>права политической партии</a:t>
            </a:r>
            <a:r>
              <a:rPr lang="ru-RU" dirty="0" smtClean="0"/>
              <a:t>, ее региональных отделений и иных структурных подразделений в области управления денежными средствами и иным имуществом, финансовую ответственность политической партии, ее региональных отделений и иных структурных подразделений и порядок отчетности политической партии, ее региональных отделений и иных структурных подразделений;</a:t>
            </a:r>
          </a:p>
          <a:p>
            <a:r>
              <a:rPr lang="ru-RU" dirty="0" smtClean="0"/>
              <a:t>и) </a:t>
            </a:r>
            <a:r>
              <a:rPr lang="ru-RU" b="1" dirty="0" smtClean="0"/>
              <a:t>порядок выдвижения политической партией кандидатов </a:t>
            </a:r>
            <a:r>
              <a:rPr lang="ru-RU" dirty="0" smtClean="0"/>
              <a:t>(списков кандидатов) в депутаты и на иные выборные должности в органах государственной власти и органах местного самоуправления, в том числе на повторных и дополнительных выборах;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Статья 22. Программа политической партии</a:t>
            </a:r>
            <a:br>
              <a:rPr lang="ru-RU" b="1" dirty="0" smtClean="0"/>
            </a:br>
            <a:r>
              <a:rPr lang="ru-RU" b="1" dirty="0" smtClean="0"/>
              <a:t> 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Политическая партия должна иметь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программу</a:t>
            </a:r>
            <a:r>
              <a:rPr lang="ru-RU" dirty="0" smtClean="0"/>
              <a:t>, определяющую принципы деятельности политической партии, </a:t>
            </a:r>
          </a:p>
          <a:p>
            <a:r>
              <a:rPr lang="ru-RU" dirty="0" smtClean="0"/>
              <a:t>ее </a:t>
            </a:r>
            <a:r>
              <a:rPr lang="ru-RU" b="1" dirty="0" smtClean="0"/>
              <a:t>цели и задачи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 также </a:t>
            </a:r>
            <a:r>
              <a:rPr lang="ru-RU" b="1" dirty="0" smtClean="0"/>
              <a:t>методы</a:t>
            </a:r>
            <a:r>
              <a:rPr lang="ru-RU" dirty="0" smtClean="0"/>
              <a:t> реализации целей и решения задач.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8683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Статья 23. Членство в политической партии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50072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1.Членство в политической партии является </a:t>
            </a:r>
            <a:r>
              <a:rPr lang="ru-RU" b="1" dirty="0" smtClean="0"/>
              <a:t>добровольным и индивидуальным.</a:t>
            </a:r>
          </a:p>
          <a:p>
            <a:r>
              <a:rPr lang="ru-RU" dirty="0" smtClean="0"/>
              <a:t>2. Членами политической партии могут быть </a:t>
            </a:r>
            <a:r>
              <a:rPr lang="ru-RU" b="1" dirty="0" smtClean="0"/>
              <a:t>граждане Российской Федерации</a:t>
            </a:r>
            <a:r>
              <a:rPr lang="ru-RU" dirty="0" smtClean="0"/>
              <a:t>, </a:t>
            </a:r>
            <a:r>
              <a:rPr lang="ru-RU" b="1" dirty="0" smtClean="0"/>
              <a:t>достигшие возраста 18 лет</a:t>
            </a:r>
            <a:r>
              <a:rPr lang="ru-RU" dirty="0" smtClean="0"/>
              <a:t>. </a:t>
            </a:r>
            <a:r>
              <a:rPr lang="ru-RU" b="1" dirty="0" smtClean="0"/>
              <a:t>Не вправе </a:t>
            </a:r>
            <a:r>
              <a:rPr lang="ru-RU" dirty="0" smtClean="0"/>
              <a:t>быть членами политической партии иностранные граждане и лица без гражданства, а также граждане Российской Федерации, признанные судом недееспособными.</a:t>
            </a:r>
          </a:p>
          <a:p>
            <a:r>
              <a:rPr lang="ru-RU" dirty="0" smtClean="0"/>
              <a:t>3. </a:t>
            </a:r>
            <a:r>
              <a:rPr lang="ru-RU" b="1" dirty="0" smtClean="0"/>
              <a:t>Прием в политическую партию осуществляется на основе личных письменных заявлений граждан </a:t>
            </a:r>
            <a:r>
              <a:rPr lang="ru-RU" dirty="0" smtClean="0"/>
              <a:t>Российской Федерации в порядке, предусмотренном уставом политической партии.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4. Члены политической партии участвуют в деятельности политической партии, </a:t>
            </a:r>
            <a:r>
              <a:rPr lang="ru-RU" b="1" dirty="0" smtClean="0"/>
              <a:t>имеют права и несут обязанности </a:t>
            </a:r>
            <a:r>
              <a:rPr lang="ru-RU" dirty="0" smtClean="0"/>
              <a:t>в соответствии с ее уставом.</a:t>
            </a:r>
          </a:p>
          <a:p>
            <a:r>
              <a:rPr lang="ru-RU" dirty="0" smtClean="0"/>
              <a:t>5. Члены политической партии </a:t>
            </a:r>
            <a:r>
              <a:rPr lang="ru-RU" b="1" dirty="0" smtClean="0"/>
              <a:t>имеют право избирать и быть избранными в руководящие органы политической партии</a:t>
            </a:r>
            <a:r>
              <a:rPr lang="ru-RU" dirty="0" smtClean="0"/>
              <a:t>, ее региональных отделений и иных структурных подразделений, получать информацию о деятельности политической партии и ее руководящих органов, а также обжаловать решения и действия указанных органов в порядке, предусмотренном уставом политической партии.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572296"/>
          </a:xfrm>
        </p:spPr>
        <p:txBody>
          <a:bodyPr>
            <a:normAutofit fontScale="77500" lnSpcReduction="20000"/>
          </a:bodyPr>
          <a:lstStyle/>
          <a:p>
            <a:r>
              <a:rPr lang="ru-RU" sz="3800" dirty="0" smtClean="0"/>
              <a:t>6. </a:t>
            </a:r>
            <a:r>
              <a:rPr lang="ru-RU" sz="3800" b="1" dirty="0" smtClean="0"/>
              <a:t>Гражданин Российской Федерации может быть членом только одной политической партии</a:t>
            </a:r>
            <a:r>
              <a:rPr lang="ru-RU" sz="3800" dirty="0" smtClean="0"/>
              <a:t>. Член политической партии может состоять только в одном региональном отделении данной политической партии - по месту постоянного или преимущественного проживания.</a:t>
            </a:r>
          </a:p>
          <a:p>
            <a:r>
              <a:rPr lang="ru-RU" sz="3800" dirty="0" smtClean="0"/>
              <a:t>7</a:t>
            </a:r>
            <a:r>
              <a:rPr lang="ru-RU" sz="3800" b="1" dirty="0" smtClean="0"/>
              <a:t>. Запрещается требовать </a:t>
            </a:r>
            <a:r>
              <a:rPr lang="ru-RU" sz="3800" dirty="0" smtClean="0"/>
              <a:t>от граждан Российской Федерации, чтобы они при представлении официальных </a:t>
            </a:r>
            <a:r>
              <a:rPr lang="ru-RU" sz="3800" b="1" dirty="0" smtClean="0"/>
              <a:t>сведений о себе указывали членство в политической партии или отсутствие такового</a:t>
            </a:r>
            <a:r>
              <a:rPr lang="ru-RU" sz="3800" dirty="0" smtClean="0"/>
              <a:t>.</a:t>
            </a:r>
          </a:p>
          <a:p>
            <a:r>
              <a:rPr lang="ru-RU" sz="3800" dirty="0" smtClean="0"/>
              <a:t>8. </a:t>
            </a:r>
            <a:r>
              <a:rPr lang="ru-RU" sz="3800" b="1" dirty="0" smtClean="0"/>
              <a:t>Членство гражданина Российской Федерации в политической партии или отсутствие такового не может служить основанием для ограничения его прав и свобод</a:t>
            </a:r>
            <a:r>
              <a:rPr lang="ru-RU" sz="3800" dirty="0" smtClean="0"/>
              <a:t>, а также быть условием предоставления ему каких-либо преимуществ.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9. Члены политической партии не связаны решениями политической партии при исполнении своих должностных или служебных обязанностей, за исключением лиц, работающих в руководящих и контрольно-ревизионных органах политической партии, ее региональных отделений или иных структурных подразделений.</a:t>
            </a:r>
          </a:p>
          <a:p>
            <a:r>
              <a:rPr lang="ru-RU" dirty="0" smtClean="0"/>
              <a:t>10. </a:t>
            </a:r>
            <a:r>
              <a:rPr lang="ru-RU" b="1" dirty="0" smtClean="0"/>
              <a:t>Членство в политической партии не может быть ограничено по признакам профессиональной, социальной, расовой, национальной или религиозной принадлежности</a:t>
            </a:r>
            <a:r>
              <a:rPr lang="ru-RU" dirty="0" smtClean="0"/>
              <a:t>, а также в зависимости от пола, происхождения, имущественного положения, места жительства.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Статья 24. Руководящие органы политической партии и ее региональных отделений</a:t>
            </a:r>
            <a:br>
              <a:rPr lang="ru-RU" sz="3100" b="1" dirty="0" smtClean="0"/>
            </a:br>
            <a:r>
              <a:rPr lang="ru-RU" sz="3100" b="1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Высшим руководящим органом политической партии является </a:t>
            </a:r>
            <a:r>
              <a:rPr lang="ru-RU" b="1" dirty="0" smtClean="0"/>
              <a:t>съезд</a:t>
            </a:r>
            <a:r>
              <a:rPr lang="ru-RU" dirty="0" smtClean="0"/>
              <a:t> политической партии.</a:t>
            </a:r>
          </a:p>
          <a:p>
            <a:r>
              <a:rPr lang="ru-RU" dirty="0" smtClean="0"/>
              <a:t>2. Высшим руководящим органом регионального отделения политической партии является </a:t>
            </a:r>
            <a:r>
              <a:rPr lang="ru-RU" b="1" dirty="0" smtClean="0"/>
              <a:t>конференция или общее собрание </a:t>
            </a:r>
            <a:r>
              <a:rPr lang="ru-RU" dirty="0" smtClean="0"/>
              <a:t>регионального отделения политической партии.</a:t>
            </a:r>
          </a:p>
          <a:p>
            <a:r>
              <a:rPr lang="ru-RU" dirty="0" smtClean="0"/>
              <a:t>3. Избрание руководящих органов политической партии должно осуществляться </a:t>
            </a:r>
            <a:r>
              <a:rPr lang="ru-RU" b="1" dirty="0" smtClean="0"/>
              <a:t>не реже одного раза в пять лет.</a:t>
            </a:r>
          </a:p>
          <a:p>
            <a:r>
              <a:rPr lang="ru-RU" dirty="0" smtClean="0"/>
              <a:t>4.Избрание руководящих органов региональных отделений политической партии должно осуществляться </a:t>
            </a:r>
            <a:r>
              <a:rPr lang="ru-RU" b="1" dirty="0" smtClean="0"/>
              <a:t>не реже одного раза в пять лет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26. Права политической партии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</a:t>
            </a:r>
            <a:r>
              <a:rPr lang="ru-RU" b="1" dirty="0" smtClean="0"/>
              <a:t>свободно распространять информацию </a:t>
            </a:r>
            <a:r>
              <a:rPr lang="ru-RU" dirty="0" smtClean="0"/>
              <a:t>о своей деятельности, пропагандировать свои взгляды, цели и задачи;</a:t>
            </a:r>
          </a:p>
          <a:p>
            <a:r>
              <a:rPr lang="ru-RU" dirty="0" smtClean="0"/>
              <a:t>б) </a:t>
            </a:r>
            <a:r>
              <a:rPr lang="ru-RU" b="1" dirty="0" smtClean="0"/>
              <a:t>участвовать в выработке решений </a:t>
            </a:r>
            <a:r>
              <a:rPr lang="ru-RU" dirty="0" smtClean="0"/>
              <a:t>органов государственной власти и органов местного самоуправления в порядке и объеме, установленных настоящим Федеральным законом и иными законами;</a:t>
            </a:r>
          </a:p>
          <a:p>
            <a:r>
              <a:rPr lang="ru-RU" dirty="0" smtClean="0"/>
              <a:t>в</a:t>
            </a:r>
            <a:r>
              <a:rPr lang="ru-RU" b="1" dirty="0" smtClean="0"/>
              <a:t>) участвовать в выборах и референдумах </a:t>
            </a:r>
            <a:r>
              <a:rPr lang="ru-RU" dirty="0" smtClean="0"/>
              <a:t>в соответствии с законодательством Российской Федерации;</a:t>
            </a:r>
          </a:p>
          <a:p>
            <a:r>
              <a:rPr lang="ru-RU" dirty="0" smtClean="0"/>
              <a:t>г) создавать региональные, местные и первичные отделения, в том числе с правами юридического лица, принимать решения об их реорганизации и ликвидации;</a:t>
            </a:r>
          </a:p>
          <a:p>
            <a:r>
              <a:rPr lang="ru-RU" b="1" dirty="0" smtClean="0"/>
              <a:t>организовывать и проводить собрания, митинги</a:t>
            </a:r>
            <a:r>
              <a:rPr lang="ru-RU" dirty="0" smtClean="0"/>
              <a:t>, демонстрации, шествия, пикетирования и иные публичные мероприятия;</a:t>
            </a:r>
          </a:p>
          <a:p>
            <a:r>
              <a:rPr lang="ru-RU" dirty="0" smtClean="0"/>
              <a:t>е) учреждать издательства, информационные агентства, полиграфические предприятия, средства массовой информации и образовательные учреждения дополнительного образования взрослых;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664371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ж) пользоваться на равных условиях государственными и муниципальными средствами массовой информации;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) </a:t>
            </a:r>
            <a:r>
              <a:rPr lang="ru-RU" b="1" dirty="0" smtClean="0"/>
              <a:t>создавать объединения и союзы</a:t>
            </a:r>
            <a:r>
              <a:rPr lang="ru-RU" dirty="0" smtClean="0"/>
              <a:t> с другими политическими партиями и иными общественными объединениями без образования юридического лица;</a:t>
            </a:r>
          </a:p>
          <a:p>
            <a:r>
              <a:rPr lang="ru-RU" dirty="0" smtClean="0"/>
              <a:t>и) </a:t>
            </a:r>
            <a:r>
              <a:rPr lang="ru-RU" b="1" dirty="0" smtClean="0"/>
              <a:t>защищать свои права </a:t>
            </a:r>
            <a:r>
              <a:rPr lang="ru-RU" dirty="0" smtClean="0"/>
              <a:t>и представлять законные интересы своих членов;</a:t>
            </a:r>
          </a:p>
          <a:p>
            <a:r>
              <a:rPr lang="ru-RU" dirty="0" smtClean="0"/>
              <a:t>к) </a:t>
            </a:r>
            <a:r>
              <a:rPr lang="ru-RU" b="1" dirty="0" smtClean="0"/>
              <a:t>устанавливать и поддерживать международные связи с политическими партиями </a:t>
            </a:r>
            <a:r>
              <a:rPr lang="ru-RU" dirty="0" smtClean="0"/>
              <a:t>и иными общественными объединениями иностранных государств, вступать в международные союзы и ассоциации;</a:t>
            </a:r>
          </a:p>
          <a:p>
            <a:r>
              <a:rPr lang="ru-RU" dirty="0" smtClean="0"/>
              <a:t>л) </a:t>
            </a:r>
            <a:r>
              <a:rPr lang="ru-RU" b="1" dirty="0" smtClean="0"/>
              <a:t>осуществлять предпринимательскую деятельность </a:t>
            </a:r>
            <a:r>
              <a:rPr lang="ru-RU" dirty="0" smtClean="0"/>
              <a:t>в соответствии с </a:t>
            </a:r>
            <a:r>
              <a:rPr lang="ru-RU" dirty="0" smtClean="0">
                <a:hlinkClick r:id="rId2"/>
              </a:rPr>
              <a:t>законодательством</a:t>
            </a:r>
            <a:r>
              <a:rPr lang="ru-RU" dirty="0" smtClean="0"/>
              <a:t> Российской Федерации и уставом политической партии.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Статья 27. Обязанности политической партии, ее региональных отделений и иных структурных подразделений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53578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</a:t>
            </a:r>
            <a:r>
              <a:rPr lang="ru-RU" b="1" dirty="0" smtClean="0"/>
              <a:t>соблюдать в своей деятельности </a:t>
            </a:r>
            <a:r>
              <a:rPr lang="ru-RU" b="1" dirty="0" smtClean="0">
                <a:hlinkClick r:id="rId2"/>
              </a:rPr>
              <a:t>Конституцию</a:t>
            </a:r>
            <a:r>
              <a:rPr lang="ru-RU" dirty="0" smtClean="0"/>
              <a:t> Российской Федерации, федеральные конституционные законы, федеральные законы и иные нормативные правовые акты Российской Федерации, а также устав политической партии;</a:t>
            </a:r>
          </a:p>
          <a:p>
            <a:r>
              <a:rPr lang="ru-RU" dirty="0" smtClean="0"/>
              <a:t>б) допускать представителей уполномоченных органов на открытые мероприятия (в том числе на съезды, конференции или общие собрания), проводимые политической партией, ее региональными отделениями и иными структурными подразделениями;</a:t>
            </a:r>
          </a:p>
          <a:p>
            <a:r>
              <a:rPr lang="ru-RU" dirty="0" smtClean="0"/>
              <a:t>в) </a:t>
            </a:r>
            <a:r>
              <a:rPr lang="ru-RU" b="1" dirty="0" smtClean="0"/>
              <a:t>извещать</a:t>
            </a:r>
            <a:r>
              <a:rPr lang="ru-RU" dirty="0" smtClean="0"/>
              <a:t> избирательную комиссию соответствующего уровня о проведении мероприятий, связанных с выдвижением своих кандидатов (списков кандидатов) в депутаты и на иные выборные должности в органах государственной власти и органах местного самоуправления, не позднее чем за один день до дня проведения мероприятия при его проведении в пределах населенного пункта, в котором расположена избирательная комиссия, и не позднее чем за три дня до дня проведения мероприятия при его проведении за пределами указанного населенного пункта и допускать представителей избирательной комиссии соответствующего уровня на указанные мероприятия.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b="100000" l="138" r="99725" t="10000">
                        <a14:backgroundMark x1="35626" x2="35626" y1="54200" y2="54200"/>
                        <a14:backgroundMark x1="39890" x2="39890" y1="72000" y2="72000"/>
                        <a14:backgroundMark x1="41265" x2="41265" y1="75800" y2="75800"/>
                        <a14:backgroundMark x1="44979" x2="44979" y1="76400" y2="76400"/>
                        <a14:backgroundMark x1="33425" x2="33425" y1="75000" y2="75000"/>
                        <a14:backgroundMark x1="35076" x2="35076" y1="66200" y2="66200"/>
                        <a14:backgroundMark x1="26410" x2="26410" y1="65200" y2="65200"/>
                        <a14:backgroundMark x1="17469" x2="17469" y1="68000" y2="68000"/>
                        <a14:backgroundMark x1="19807" x2="19807" y1="61400" y2="61400"/>
                        <a14:backgroundMark x1="10867" x2="10867" y1="72800" y2="72800"/>
                        <a14:backgroundMark x1="12792" x2="12792" y1="73200" y2="73200"/>
                        <a14:backgroundMark x1="8253" x2="8253" y1="67800" y2="67800"/>
                        <a14:backgroundMark x1="44979" x2="44979" y1="53000" y2="53000"/>
                        <a14:backgroundMark x1="47868" x2="47868" y1="47400" y2="47400"/>
                        <a14:backgroundMark x1="50481" x2="50481" y1="46400" y2="46400"/>
                        <a14:backgroundMark x1="54333" x2="54333" y1="56000" y2="56000"/>
                        <a14:backgroundMark x1="57359" x2="57359" y1="75200" y2="75200"/>
                        <a14:backgroundMark x1="76204" x2="76204" y1="75200" y2="75200"/>
                        <a14:backgroundMark x1="81981" x2="81981" y1="74600" y2="74600"/>
                        <a14:backgroundMark x1="85832" x2="85832" y1="74800" y2="74800"/>
                        <a14:backgroundMark x1="88583" x2="88583" y1="73200" y2="73200"/>
                        <a14:backgroundMark x1="97111" x2="97111" y1="72200" y2="72200"/>
                        <a14:backgroundMark x1="97662" x2="97662" y1="74600" y2="74600"/>
                        <a14:backgroundMark x1="95186" x2="95186" y1="74600" y2="74600"/>
                        <a14:backgroundMark x1="59422" x2="59422" y1="73400" y2="73400"/>
                        <a14:backgroundMark x1="20633" x2="20633" y1="76800" y2="76800"/>
                        <a14:backgroundMark x1="35626" x2="35626" y1="70800" y2="70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14709" y="3712707"/>
            <a:ext cx="9178699" cy="3170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04664"/>
            <a:ext cx="8712968" cy="1804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A54E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ИНСТИТУЦИОНАЛЬНЫЙ КОМПОНЕНТ ПОЛЛИТИЧЕСКОЙ СИСТЕМЫ</a:t>
            </a:r>
            <a:endParaRPr lang="ru-RU" sz="2400" b="1" dirty="0">
              <a:solidFill>
                <a:srgbClr val="A54E07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A54E07"/>
              </a:solidFill>
              <a:latin typeface="Bookman Old Style" pitchFamily="18" charset="0"/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-724534" y="1412776"/>
            <a:ext cx="10657184" cy="914400"/>
          </a:xfrm>
          <a:prstGeom prst="mathMinus">
            <a:avLst/>
          </a:prstGeom>
          <a:solidFill>
            <a:srgbClr val="FF6C0A"/>
          </a:solidFill>
          <a:ln>
            <a:solidFill>
              <a:srgbClr val="FF6C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3851920" y="2547364"/>
            <a:ext cx="914400" cy="914400"/>
          </a:xfrm>
          <a:prstGeom prst="mathPlus">
            <a:avLst/>
          </a:prstGeom>
          <a:solidFill>
            <a:srgbClr val="FF6C0A"/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296422"/>
            <a:ext cx="3451222" cy="141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A54E07"/>
                </a:solidFill>
                <a:latin typeface="Bookman Old Style" pitchFamily="18" charset="0"/>
              </a:rPr>
              <a:t>ГОСУДАРСТВО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296422"/>
            <a:ext cx="3888432" cy="163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A54E07"/>
                </a:solidFill>
                <a:latin typeface="Bookman Old Style" pitchFamily="18" charset="0"/>
              </a:rPr>
              <a:t>ПОЛИТИЧЕСКИЕ ПАРТИИ И ДВИЖЕНИЯ</a:t>
            </a:r>
            <a:endParaRPr lang="ru-RU" sz="2800" b="1" dirty="0">
              <a:solidFill>
                <a:srgbClr val="A54E07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55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29. Денежные средства политической партии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</a:t>
            </a:r>
            <a:r>
              <a:rPr lang="ru-RU" b="1" dirty="0" smtClean="0"/>
              <a:t>вступительных и членских взносов, если их уплата предусмотрена уставом политической партии.</a:t>
            </a:r>
            <a:r>
              <a:rPr lang="ru-RU" dirty="0" smtClean="0"/>
              <a:t> При этом совокупный размер вступительного и (или) членских взносов одного члена партии в течение календарного года не может превышать предельный размер суммы пожертвований от одного физического лица, предусмотренный </a:t>
            </a:r>
            <a:r>
              <a:rPr lang="ru-RU" dirty="0" smtClean="0">
                <a:hlinkClick r:id="rId2"/>
              </a:rPr>
              <a:t>пунктом 8 статьи 30</a:t>
            </a:r>
            <a:r>
              <a:rPr lang="ru-RU" dirty="0" smtClean="0"/>
              <a:t>настоящего Федерального закона;</a:t>
            </a:r>
          </a:p>
          <a:p>
            <a:r>
              <a:rPr lang="ru-RU" dirty="0" smtClean="0"/>
              <a:t>средств федерального бюджета, предоставляемых в соответствии с настоящим Федеральным </a:t>
            </a:r>
            <a:r>
              <a:rPr lang="ru-RU" dirty="0" smtClean="0">
                <a:hlinkClick r:id="rId3"/>
              </a:rPr>
              <a:t>законом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в) </a:t>
            </a:r>
            <a:r>
              <a:rPr lang="ru-RU" b="1" dirty="0" smtClean="0"/>
              <a:t>пожертвований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г) </a:t>
            </a:r>
            <a:r>
              <a:rPr lang="ru-RU" b="1" dirty="0" smtClean="0"/>
              <a:t>поступлений от мероприятий</a:t>
            </a:r>
            <a:r>
              <a:rPr lang="ru-RU" dirty="0" smtClean="0"/>
              <a:t>, проводимых политической партией, ее региональными отделениями и иными структурными подразделениями, а также доходов от предпринимательской деятельности;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b="1" dirty="0" smtClean="0"/>
              <a:t>поступлений от гражданско-правовых сделок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е) других не запрещенных законом поступлений.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41. Ликвидация политической партии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97207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1. Политическая партия может быть </a:t>
            </a:r>
            <a:r>
              <a:rPr lang="ru-RU" sz="4400" b="1" dirty="0" smtClean="0"/>
              <a:t>ликвидирована</a:t>
            </a:r>
            <a:r>
              <a:rPr lang="ru-RU" sz="4400" dirty="0" smtClean="0"/>
              <a:t> по решению ее высшего руководящего органа </a:t>
            </a:r>
            <a:r>
              <a:rPr lang="ru-RU" sz="4400" b="1" dirty="0" smtClean="0"/>
              <a:t>- съезда </a:t>
            </a:r>
            <a:r>
              <a:rPr lang="ru-RU" sz="4400" dirty="0" smtClean="0"/>
              <a:t>либо по решению Верховного Суда Российской Федерации.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ФЗ-95 о политических партиях от 11.07.2001 г.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Статья 3. Понятие политической партии и ее структура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6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Политическая партия </a:t>
            </a:r>
            <a:r>
              <a:rPr lang="ru-RU" sz="3200" dirty="0" smtClean="0"/>
              <a:t>- это общественное объединение, созданное в целях участия граждан Российской Федерации в политической жизни общества посредством формирования и выражения их политической воли, участия в общественных и политических акциях, в выборах и референдумах, а также в целях представления интересов граждан в органах государственной власти и органах местного самоуправления.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643966" cy="6500858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smtClean="0">
                <a:solidFill>
                  <a:schemeClr val="tx1"/>
                </a:solidFill>
              </a:rPr>
              <a:t>Цели и задачи политической партии излагаются в ее уставе и программе.</a:t>
            </a:r>
          </a:p>
          <a:p>
            <a:r>
              <a:rPr lang="ru-RU" sz="3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Основными целями политической партии являются:</a:t>
            </a: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общественного мнения;</a:t>
            </a: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политическое образование и воспитание граждан;</a:t>
            </a: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выражение мнений граждан по любым вопросам общественной жизни, доведение этих мнений до сведения широкой общественности и органов государственной власти;</a:t>
            </a: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выдвижение кандидатов (списков кандидатов) на выборах Президента Российской Федерации, депутатов Государственной Думы Федерального Собрания Российской Федерации, высших должностных лиц </a:t>
            </a:r>
            <a:r>
              <a:rPr lang="ru-RU" sz="3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субъектов Российской Федерации (руководителей высших исполнительных органов государственной власти субъектов Российской Федерации), в законодательные (представительные) органы государственной власти субъектов Российской Федерации, выборных должностных лиц местного самоуправления и в представительные органы муниципальных образований, участие в указанных выборах, а также в работе избранных органов.</a:t>
            </a:r>
          </a:p>
          <a:p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7. Символика политической партии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1. </a:t>
            </a:r>
            <a:r>
              <a:rPr lang="ru-RU" b="1" dirty="0" smtClean="0"/>
              <a:t>Политическая партия может иметь свои эмблему и иные символы, точное описание которых должно содержаться в уставе политической партии</a:t>
            </a:r>
            <a:r>
              <a:rPr lang="ru-RU" dirty="0" smtClean="0"/>
              <a:t>. Символика политической партии не должна совпадать с государственной символикой Российской Федерации, государственной символикой субъектов Российской Федерации, символикой муниципальных образований, а также с государственной символикой иностранных государств.</a:t>
            </a:r>
          </a:p>
          <a:p>
            <a:r>
              <a:rPr lang="ru-RU" dirty="0" smtClean="0"/>
              <a:t>2. </a:t>
            </a:r>
            <a:r>
              <a:rPr lang="ru-RU" b="1" dirty="0" smtClean="0"/>
              <a:t>В качестве эмблемы и иных символов политической партии не могут быть использованы эмблемы и иные символы существующих в Российской Федерации политических партий</a:t>
            </a:r>
            <a:r>
              <a:rPr lang="ru-RU" dirty="0" smtClean="0"/>
              <a:t>, а также эмблемы и иные символы организаций, деятельность которых на территории Российской Федерации запрещена.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11. Способы создания политической партии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07209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1.Политическая партия создается свободно, без разрешений органов государственной власти и должностных лиц</a:t>
            </a:r>
            <a:r>
              <a:rPr lang="ru-RU" dirty="0" smtClean="0"/>
              <a:t>. Политическая партия может быть создана на учредительном съезде политической партии.</a:t>
            </a:r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b="1" dirty="0" smtClean="0"/>
              <a:t>. Политическая партия считается созданной со дня принятия учредительным съездом решений о создании политической партии, </a:t>
            </a:r>
            <a:r>
              <a:rPr lang="ru-RU" dirty="0" smtClean="0"/>
              <a:t>об образовании ее региональных отделений не менее чем в половине субъектов Российской Федерации, о принятии устава политической партии и о принятии ее программы, о формировании руководящих и контрольно-ревизионных органов политической партии. Делегаты учредительного съезда политической партии являются учредителями политической партии.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b="1" dirty="0" smtClean="0"/>
              <a:t>Со дня создания политическая партия осуществляет организационную и информационно-пропагандистскую деятельность</a:t>
            </a:r>
            <a:r>
              <a:rPr lang="ru-RU" dirty="0" smtClean="0"/>
              <a:t>, связанную с формированием региональных отделений политической партии </a:t>
            </a:r>
            <a:r>
              <a:rPr lang="ru-RU" b="1" dirty="0" smtClean="0"/>
              <a:t>и получением политической партией документа, подтверждающего факт внесения записи о ней в единый государственный реестр юридических лиц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15. Государственная регистрация политической партии и ее региональных отделений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Политическая партия и ее региональные отделения подлежат государственной регистрации </a:t>
            </a:r>
            <a:r>
              <a:rPr lang="ru-RU" dirty="0" smtClean="0"/>
              <a:t>в соответствии с Федеральным </a:t>
            </a:r>
            <a:r>
              <a:rPr lang="ru-RU" dirty="0" smtClean="0">
                <a:hlinkClick r:id="rId2"/>
              </a:rPr>
              <a:t>законом</a:t>
            </a:r>
            <a:r>
              <a:rPr lang="ru-RU" dirty="0" smtClean="0"/>
              <a:t> "О государственной регистрации юридических лиц и индивидуальных предпринимателей" с учетом установленного настоящим Федеральным законом специального порядка государственной регистрации политической партии и ее региональных отделений. Политическая партия и ее региональные отделения осуществляют свою деятельность в полном объеме, в том числе как юридические лица, с момента государственной регистрации.</a:t>
            </a:r>
          </a:p>
          <a:p>
            <a:r>
              <a:rPr lang="ru-RU" b="1" dirty="0" smtClean="0"/>
              <a:t>Документы</a:t>
            </a:r>
            <a:r>
              <a:rPr lang="ru-RU" dirty="0" smtClean="0"/>
              <a:t>, необходимые для государственной регистрации политической партии, представляются в федеральный уполномоченный орган </a:t>
            </a:r>
            <a:r>
              <a:rPr lang="ru-RU" b="1" dirty="0" smtClean="0"/>
              <a:t>не позднее чем через шесть месяцев </a:t>
            </a:r>
            <a:r>
              <a:rPr lang="ru-RU" dirty="0" smtClean="0"/>
              <a:t>со дня проведения учредительного съезда политической партии.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Статья 21. Устав политической партии</a:t>
            </a:r>
            <a:br>
              <a:rPr lang="ru-RU" b="1" dirty="0" smtClean="0"/>
            </a:br>
            <a:r>
              <a:rPr lang="ru-RU" b="1" dirty="0" smtClean="0"/>
              <a:t> 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Устав политической партии должен содержать положения, определяющие:</a:t>
            </a:r>
          </a:p>
          <a:p>
            <a:r>
              <a:rPr lang="ru-RU" dirty="0" smtClean="0"/>
              <a:t>а) </a:t>
            </a:r>
            <a:r>
              <a:rPr lang="ru-RU" b="1" dirty="0" smtClean="0"/>
              <a:t>цели и задачи </a:t>
            </a:r>
            <a:r>
              <a:rPr lang="ru-RU" dirty="0" smtClean="0"/>
              <a:t>политической партии;</a:t>
            </a:r>
          </a:p>
          <a:p>
            <a:r>
              <a:rPr lang="ru-RU" dirty="0" smtClean="0"/>
              <a:t>б) </a:t>
            </a:r>
            <a:r>
              <a:rPr lang="ru-RU" b="1" dirty="0" smtClean="0"/>
              <a:t>наименование политической партии</a:t>
            </a:r>
            <a:r>
              <a:rPr lang="ru-RU" dirty="0" smtClean="0"/>
              <a:t>, в том числе сокращенное, а также описание символов (если они имеются);</a:t>
            </a:r>
          </a:p>
          <a:p>
            <a:r>
              <a:rPr lang="ru-RU" dirty="0" smtClean="0"/>
              <a:t>в) </a:t>
            </a:r>
            <a:r>
              <a:rPr lang="ru-RU" b="1" dirty="0" smtClean="0"/>
              <a:t>условия и порядок приобретения и утраты членства </a:t>
            </a:r>
            <a:r>
              <a:rPr lang="ru-RU" dirty="0" smtClean="0"/>
              <a:t>в политической партии, права и обязанности ее членов;</a:t>
            </a:r>
          </a:p>
          <a:p>
            <a:r>
              <a:rPr lang="ru-RU" dirty="0" smtClean="0"/>
              <a:t>г) </a:t>
            </a:r>
            <a:r>
              <a:rPr lang="ru-RU" b="1" dirty="0" smtClean="0"/>
              <a:t>порядок учета членов политической партии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b="1" dirty="0" smtClean="0"/>
              <a:t>порядок создания, реорганизации и ликвидации политической партии</a:t>
            </a:r>
            <a:r>
              <a:rPr lang="ru-RU" dirty="0" smtClean="0"/>
              <a:t>, ее региональных отделений и иных структурных подразделений;</a:t>
            </a:r>
          </a:p>
          <a:p>
            <a:r>
              <a:rPr lang="ru-RU" dirty="0" smtClean="0"/>
              <a:t>е) </a:t>
            </a:r>
            <a:r>
              <a:rPr lang="ru-RU" b="1" dirty="0" smtClean="0"/>
              <a:t>порядок избрания руководящих и контрольно-ревизионных органов политической партии</a:t>
            </a:r>
            <a:r>
              <a:rPr lang="ru-RU" dirty="0" smtClean="0"/>
              <a:t>, ее региональных отделений и иных структурных подразделений, срок полномочий и компетенцию указанных органов;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1275</Words>
  <Application>Microsoft Office PowerPoint</Application>
  <PresentationFormat>Экран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ПОЛИТИЧЕСКИЕ ПАРТИИ</vt:lpstr>
      <vt:lpstr>Слайд 2</vt:lpstr>
      <vt:lpstr>  ФЗ-95 о политических партиях от 11.07.2001 г. Статья 3. Понятие политической партии и ее структура   </vt:lpstr>
      <vt:lpstr>Слайд 4</vt:lpstr>
      <vt:lpstr>Статья 7. Символика политической партии </vt:lpstr>
      <vt:lpstr>Статья 11. Способы создания политической партии</vt:lpstr>
      <vt:lpstr>Слайд 7</vt:lpstr>
      <vt:lpstr>Статья 15. Государственная регистрация политической партии и ее региональных отделений</vt:lpstr>
      <vt:lpstr>  Статья 21. Устав политической партии   </vt:lpstr>
      <vt:lpstr>Слайд 10</vt:lpstr>
      <vt:lpstr>  Статья 22. Программа политической партии   </vt:lpstr>
      <vt:lpstr>Статья 23. Членство в политической партии</vt:lpstr>
      <vt:lpstr>Слайд 13</vt:lpstr>
      <vt:lpstr>Слайд 14</vt:lpstr>
      <vt:lpstr>Слайд 15</vt:lpstr>
      <vt:lpstr>  Статья 24. Руководящие органы политической партии и ее региональных отделений   </vt:lpstr>
      <vt:lpstr>Статья 26. Права политической партии</vt:lpstr>
      <vt:lpstr>Слайд 18</vt:lpstr>
      <vt:lpstr>Статья 27. Обязанности политической партии, ее региональных отделений и иных структурных подразделений</vt:lpstr>
      <vt:lpstr>Статья 29. Денежные средства политической партии</vt:lpstr>
      <vt:lpstr>Статья 41. Ликвидация политической партии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1</cp:lastModifiedBy>
  <cp:revision>97</cp:revision>
  <dcterms:created xsi:type="dcterms:W3CDTF">2014-01-27T14:36:17Z</dcterms:created>
  <dcterms:modified xsi:type="dcterms:W3CDTF">2021-11-10T08:37:39Z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1044217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