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78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9" r:id="rId25"/>
    <p:sldId id="280" r:id="rId26"/>
    <p:sldId id="285" r:id="rId27"/>
    <p:sldId id="287" r:id="rId28"/>
    <p:sldId id="286" r:id="rId29"/>
    <p:sldId id="281" r:id="rId30"/>
    <p:sldId id="288" r:id="rId31"/>
    <p:sldId id="282" r:id="rId32"/>
    <p:sldId id="283" r:id="rId33"/>
    <p:sldId id="289" r:id="rId34"/>
    <p:sldId id="290" r:id="rId35"/>
    <p:sldId id="294" r:id="rId36"/>
    <p:sldId id="291" r:id="rId37"/>
    <p:sldId id="292" r:id="rId38"/>
    <p:sldId id="295" r:id="rId39"/>
    <p:sldId id="293" r:id="rId40"/>
    <p:sldId id="296" r:id="rId41"/>
    <p:sldId id="297" r:id="rId42"/>
    <p:sldId id="298" r:id="rId43"/>
    <p:sldId id="299" r:id="rId44"/>
    <p:sldId id="303" r:id="rId45"/>
    <p:sldId id="304" r:id="rId46"/>
    <p:sldId id="300" r:id="rId47"/>
    <p:sldId id="301" r:id="rId48"/>
    <p:sldId id="302" r:id="rId49"/>
    <p:sldId id="305" r:id="rId50"/>
    <p:sldId id="306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613" autoAdjust="0"/>
  </p:normalViewPr>
  <p:slideViewPr>
    <p:cSldViewPr>
      <p:cViewPr varScale="1">
        <p:scale>
          <a:sx n="71" d="100"/>
          <a:sy n="71" d="100"/>
        </p:scale>
        <p:origin x="-11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949CC-FEE8-4977-835F-BA03385AEC61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6C152-B4EA-4025-B852-F97C4CC57F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Монель</a:t>
            </a:r>
            <a:r>
              <a:rPr lang="ru-RU" sz="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8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металл</a:t>
            </a: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никель-медный сплав, легированный железом, марганцем и др. элементами. Разработан в 1905 в лабораториях фирмы «</a:t>
            </a:r>
            <a:r>
              <a:rPr lang="ru-RU" sz="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Интернэшонал</a:t>
            </a: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никл</a:t>
            </a: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компани</a:t>
            </a: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оф</a:t>
            </a: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Канада» и назван по имени её президента А. </a:t>
            </a:r>
            <a:r>
              <a:rPr lang="ru-RU" sz="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Монеля</a:t>
            </a: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(A. </a:t>
            </a:r>
            <a:r>
              <a:rPr lang="ru-RU" sz="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Monell</a:t>
            </a: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6C152-B4EA-4025-B852-F97C4CC57F85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6894-8F68-4109-83D9-10BC292FD251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2AE6-5907-4688-9F78-A20E5175B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6894-8F68-4109-83D9-10BC292FD251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2AE6-5907-4688-9F78-A20E5175B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6894-8F68-4109-83D9-10BC292FD251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2AE6-5907-4688-9F78-A20E5175B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6894-8F68-4109-83D9-10BC292FD251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2AE6-5907-4688-9F78-A20E5175B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6894-8F68-4109-83D9-10BC292FD251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2AE6-5907-4688-9F78-A20E5175B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6894-8F68-4109-83D9-10BC292FD251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2AE6-5907-4688-9F78-A20E5175B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6894-8F68-4109-83D9-10BC292FD251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2AE6-5907-4688-9F78-A20E5175B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6894-8F68-4109-83D9-10BC292FD251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882AE6-5907-4688-9F78-A20E5175B0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6894-8F68-4109-83D9-10BC292FD251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2AE6-5907-4688-9F78-A20E5175B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6894-8F68-4109-83D9-10BC292FD251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A882AE6-5907-4688-9F78-A20E5175B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0D66894-8F68-4109-83D9-10BC292FD251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2AE6-5907-4688-9F78-A20E5175B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0D66894-8F68-4109-83D9-10BC292FD251}" type="datetimeFigureOut">
              <a:rPr lang="ru-RU" smtClean="0"/>
              <a:pPr/>
              <a:t>23.10.2013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A882AE6-5907-4688-9F78-A20E5175B0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/>
          <a:lstStyle/>
          <a:p>
            <a:r>
              <a:rPr lang="ru-RU" dirty="0" smtClean="0"/>
              <a:t>Технология сварки чугуна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2780928"/>
            <a:ext cx="6480048" cy="338437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ПЛАН УРОКА:</a:t>
            </a:r>
          </a:p>
          <a:p>
            <a:pPr marL="514350" indent="-514350" algn="l">
              <a:buFont typeface="+mj-lt"/>
              <a:buAutoNum type="romanUcPeriod"/>
            </a:pPr>
            <a:r>
              <a:rPr lang="ru-RU" sz="3100" dirty="0" smtClean="0"/>
              <a:t>Трудности при сварке чугуна </a:t>
            </a:r>
          </a:p>
          <a:p>
            <a:pPr marL="514350" indent="-514350" algn="l">
              <a:buFont typeface="+mj-lt"/>
              <a:buAutoNum type="romanUcPeriod"/>
            </a:pPr>
            <a:r>
              <a:rPr lang="ru-RU" sz="3100" dirty="0" smtClean="0"/>
              <a:t>Горячая  сварка чугуна</a:t>
            </a:r>
          </a:p>
          <a:p>
            <a:pPr marL="514350" indent="-514350" algn="l">
              <a:buFont typeface="+mj-lt"/>
              <a:buAutoNum type="romanUcPeriod"/>
            </a:pPr>
            <a:r>
              <a:rPr lang="ru-RU" sz="3100" dirty="0" smtClean="0"/>
              <a:t>Холодная сварка чугуна</a:t>
            </a:r>
          </a:p>
          <a:p>
            <a:pPr marL="514350" indent="-514350" algn="l">
              <a:buFont typeface="+mj-lt"/>
              <a:buAutoNum type="romanUcPeriod"/>
            </a:pPr>
            <a:r>
              <a:rPr lang="ru-RU" sz="3100" dirty="0" smtClean="0"/>
              <a:t>Сварка-пайка чугуна</a:t>
            </a:r>
          </a:p>
          <a:p>
            <a:pPr marL="514350" indent="-514350" algn="l">
              <a:buFont typeface="+mj-lt"/>
              <a:buAutoNum type="romanU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147248" cy="59046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Горячая сварка чугуна выполняется в такой последовательности.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FFC000"/>
                </a:solidFill>
              </a:rPr>
              <a:t>1. Подготовка к сварке</a:t>
            </a:r>
            <a:r>
              <a:rPr lang="ru-RU" dirty="0" smtClean="0"/>
              <a:t>. Раковины и шлаковые включения полностью удаляются обычно механическим способом-вырубкой или сверлением. Трещины, подлежащие заварке, вырубаются с разделкой; </a:t>
            </a:r>
            <a:r>
              <a:rPr lang="ru-RU" dirty="0" err="1" smtClean="0"/>
              <a:t>невырубленным</a:t>
            </a:r>
            <a:r>
              <a:rPr lang="ru-RU" dirty="0" smtClean="0"/>
              <a:t> остается притупление в </a:t>
            </a:r>
            <a:r>
              <a:rPr lang="ru-RU" dirty="0" smtClean="0">
                <a:solidFill>
                  <a:srgbClr val="FFC000"/>
                </a:solidFill>
              </a:rPr>
              <a:t>3-6 мм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 Если объем металла, подлежащего наплавке, велик и превышает </a:t>
            </a:r>
            <a:r>
              <a:rPr lang="ru-RU" dirty="0" smtClean="0">
                <a:solidFill>
                  <a:srgbClr val="FFC000"/>
                </a:solidFill>
              </a:rPr>
              <a:t>60 см</a:t>
            </a:r>
            <a:r>
              <a:rPr lang="ru-RU" baseline="30000" dirty="0" smtClean="0">
                <a:solidFill>
                  <a:srgbClr val="FFC000"/>
                </a:solidFill>
              </a:rPr>
              <a:t>3</a:t>
            </a:r>
            <a:r>
              <a:rPr lang="ru-RU" dirty="0" smtClean="0"/>
              <a:t>, то место, предназначенное к сварке, должно быть </a:t>
            </a:r>
            <a:r>
              <a:rPr lang="ru-RU" dirty="0" err="1" smtClean="0"/>
              <a:t>заформовано</a:t>
            </a:r>
            <a:r>
              <a:rPr lang="ru-RU" dirty="0" smtClean="0"/>
              <a:t> так, чтобы можно было обеспечить заполнение этой части ванны жидким чугуном.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91264" cy="5721499"/>
          </a:xfrm>
        </p:spPr>
        <p:txBody>
          <a:bodyPr>
            <a:normAutofit/>
          </a:bodyPr>
          <a:lstStyle/>
          <a:p>
            <a:r>
              <a:rPr lang="ru-RU" dirty="0" smtClean="0"/>
              <a:t>Формовку выполняют графитовыми пластинами или формовочным песком, замешанным на жидком стекле. Формовка должна исключить возможность вытекания жидкого металла из ванны. </a:t>
            </a:r>
            <a:endParaRPr lang="en-US" dirty="0" smtClean="0"/>
          </a:p>
          <a:p>
            <a:r>
              <a:rPr lang="ru-RU" dirty="0" smtClean="0">
                <a:solidFill>
                  <a:srgbClr val="FFC000"/>
                </a:solidFill>
              </a:rPr>
              <a:t>Объем расплавленной ванны должен обеспечивать возможность поддержания ее в жидком состоянии.</a:t>
            </a:r>
          </a:p>
          <a:p>
            <a:r>
              <a:rPr lang="ru-RU" dirty="0" smtClean="0"/>
              <a:t>После заварки одной секции и затвердения заваренного участка вставка вынимается.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075240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Подготовка чугунного изделия с трещиной под сварку с подогревом: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869160"/>
            <a:ext cx="8280920" cy="1800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1-</a:t>
            </a:r>
            <a:r>
              <a:rPr lang="ru-RU" dirty="0" smtClean="0"/>
              <a:t> трещина,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2-графитовые пластины,</a:t>
            </a:r>
            <a:endParaRPr lang="en-US" dirty="0" smtClean="0"/>
          </a:p>
          <a:p>
            <a:pPr>
              <a:buNone/>
            </a:pPr>
            <a:r>
              <a:rPr lang="ru-RU" i="1" dirty="0" smtClean="0"/>
              <a:t>3-</a:t>
            </a:r>
            <a:r>
              <a:rPr lang="ru-RU" dirty="0" smtClean="0"/>
              <a:t> формовочная смесь,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4-графитовая вставка, 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5-</a:t>
            </a:r>
            <a:r>
              <a:rPr lang="en-US" dirty="0" smtClean="0"/>
              <a:t>c</a:t>
            </a:r>
            <a:r>
              <a:rPr lang="ru-RU" dirty="0" smtClean="0"/>
              <a:t>свариваемое изделие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grayscl/>
            <a:lum contrast="40000"/>
          </a:blip>
          <a:srcRect/>
          <a:stretch>
            <a:fillRect/>
          </a:stretch>
        </p:blipFill>
        <p:spPr bwMode="auto">
          <a:xfrm>
            <a:off x="1835696" y="1628800"/>
            <a:ext cx="525658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Работа\Сварщики\Технология  сварочных работ\Средства обучения\p0029.gif"/>
          <p:cNvPicPr>
            <a:picLocks noChangeAspect="1" noChangeArrowheads="1"/>
          </p:cNvPicPr>
          <p:nvPr/>
        </p:nvPicPr>
        <p:blipFill>
          <a:blip r:embed="rId2" cstate="print"/>
          <a:srcRect l="9460" t="12801" r="48562" b="5735"/>
          <a:stretch>
            <a:fillRect/>
          </a:stretch>
        </p:blipFill>
        <p:spPr bwMode="auto">
          <a:xfrm>
            <a:off x="1979712" y="404664"/>
            <a:ext cx="4248472" cy="5831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2. </a:t>
            </a:r>
            <a:r>
              <a:rPr lang="ru-RU" b="1" u="sng" dirty="0" smtClean="0">
                <a:solidFill>
                  <a:srgbClr val="FFC000"/>
                </a:solidFill>
              </a:rPr>
              <a:t>Подогрев   изделий   </a:t>
            </a:r>
            <a:r>
              <a:rPr lang="ru-RU" dirty="0" smtClean="0"/>
              <a:t>производится в печах или специальных нагревательных ямах. Обычно температура нагрева </a:t>
            </a:r>
            <a:r>
              <a:rPr lang="ru-RU" dirty="0" smtClean="0">
                <a:solidFill>
                  <a:srgbClr val="FFC000"/>
                </a:solidFill>
              </a:rPr>
              <a:t>при газовой сварке </a:t>
            </a:r>
            <a:r>
              <a:rPr lang="ru-RU" dirty="0" smtClean="0"/>
              <a:t>поддерживается в пределах </a:t>
            </a:r>
            <a:r>
              <a:rPr lang="ru-RU" dirty="0" smtClean="0">
                <a:solidFill>
                  <a:srgbClr val="FFC000"/>
                </a:solidFill>
              </a:rPr>
              <a:t>45</a:t>
            </a:r>
            <a:r>
              <a:rPr lang="en-US" dirty="0" smtClean="0">
                <a:solidFill>
                  <a:srgbClr val="FFC000"/>
                </a:solidFill>
              </a:rPr>
              <a:t>0</a:t>
            </a:r>
            <a:r>
              <a:rPr lang="ru-RU" dirty="0" smtClean="0">
                <a:solidFill>
                  <a:srgbClr val="FFC000"/>
                </a:solidFill>
              </a:rPr>
              <a:t>-600°С   </a:t>
            </a:r>
            <a:r>
              <a:rPr lang="ru-RU" dirty="0" smtClean="0"/>
              <a:t>и   </a:t>
            </a:r>
            <a:r>
              <a:rPr lang="ru-RU" dirty="0" smtClean="0">
                <a:solidFill>
                  <a:srgbClr val="FFC000"/>
                </a:solidFill>
              </a:rPr>
              <a:t>при   дуговой   сварке-700-850°С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 Подогрев чугунных изделий перед сваркой до таких высоких температур требуется для того, чтобы снизить скорость охлаждения металла шва и придать ему относительно высокие пластические свойства и возможность обработки режущим инструментом;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568952" cy="626469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Присадочным материалом при горячей сварке служат </a:t>
            </a:r>
            <a:r>
              <a:rPr lang="ru-RU" dirty="0" smtClean="0">
                <a:solidFill>
                  <a:srgbClr val="92D050"/>
                </a:solidFill>
              </a:rPr>
              <a:t>чугунные прутки марок </a:t>
            </a:r>
            <a:r>
              <a:rPr lang="ru-RU" dirty="0" smtClean="0">
                <a:solidFill>
                  <a:srgbClr val="FFC000"/>
                </a:solidFill>
              </a:rPr>
              <a:t>А</a:t>
            </a:r>
            <a:r>
              <a:rPr lang="ru-RU" dirty="0" smtClean="0">
                <a:solidFill>
                  <a:srgbClr val="92D050"/>
                </a:solidFill>
              </a:rPr>
              <a:t> и </a:t>
            </a:r>
            <a:r>
              <a:rPr lang="ru-RU" dirty="0" smtClean="0">
                <a:solidFill>
                  <a:srgbClr val="FFC000"/>
                </a:solidFill>
              </a:rPr>
              <a:t>Б</a:t>
            </a:r>
            <a:r>
              <a:rPr lang="ru-RU" dirty="0" smtClean="0">
                <a:solidFill>
                  <a:srgbClr val="92D050"/>
                </a:solidFill>
              </a:rPr>
              <a:t> </a:t>
            </a:r>
            <a:r>
              <a:rPr lang="ru-RU" dirty="0" smtClean="0"/>
              <a:t>в которых </a:t>
            </a:r>
            <a:r>
              <a:rPr lang="ru-RU" dirty="0" err="1" smtClean="0"/>
              <a:t>графитизация</a:t>
            </a:r>
            <a:r>
              <a:rPr lang="ru-RU" dirty="0" smtClean="0"/>
              <a:t> углерода обеспечивается повышенным содержанием кремния.</a:t>
            </a:r>
          </a:p>
          <a:p>
            <a:r>
              <a:rPr lang="ru-RU" dirty="0" smtClean="0"/>
              <a:t>В результате этого наплавленный металл имеет преимущественно ферритную структуру; прочность его ниже прочности самого чугунного изделия. </a:t>
            </a:r>
          </a:p>
          <a:p>
            <a:r>
              <a:rPr lang="ru-RU" dirty="0" smtClean="0"/>
              <a:t>Заводом «</a:t>
            </a:r>
            <a:r>
              <a:rPr lang="ru-RU" dirty="0" err="1" smtClean="0"/>
              <a:t>Станколит</a:t>
            </a:r>
            <a:r>
              <a:rPr lang="ru-RU" dirty="0" smtClean="0"/>
              <a:t>» предложены специальные низколегированные прутки </a:t>
            </a:r>
            <a:r>
              <a:rPr lang="ru-RU" dirty="0" smtClean="0">
                <a:solidFill>
                  <a:srgbClr val="FFC000"/>
                </a:solidFill>
              </a:rPr>
              <a:t>СТЧ-5а, СТЧ-5б</a:t>
            </a:r>
            <a:r>
              <a:rPr lang="ru-RU" dirty="0" smtClean="0"/>
              <a:t> обеспечивающие наплавленный металл перлитной структуры. </a:t>
            </a:r>
          </a:p>
          <a:p>
            <a:r>
              <a:rPr lang="ru-RU" dirty="0" smtClean="0"/>
              <a:t>Литые стержни имеют диаметры </a:t>
            </a:r>
            <a:r>
              <a:rPr lang="ru-RU" dirty="0" smtClean="0">
                <a:solidFill>
                  <a:srgbClr val="FFC000"/>
                </a:solidFill>
              </a:rPr>
              <a:t>4, 6, 8, 10, 12 мм.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3. </a:t>
            </a:r>
            <a:r>
              <a:rPr lang="ru-RU" u="sng" dirty="0" smtClean="0">
                <a:solidFill>
                  <a:srgbClr val="FFC000"/>
                </a:solidFill>
              </a:rPr>
              <a:t>Выполнение сварки</a:t>
            </a:r>
            <a:r>
              <a:rPr lang="ru-RU" dirty="0" smtClean="0"/>
              <a:t>. </a:t>
            </a:r>
          </a:p>
          <a:p>
            <a:r>
              <a:rPr lang="ru-RU" u="sng" dirty="0" smtClean="0">
                <a:solidFill>
                  <a:srgbClr val="FFC000"/>
                </a:solidFill>
              </a:rPr>
              <a:t>Газовая сварка </a:t>
            </a:r>
            <a:r>
              <a:rPr lang="ru-RU" dirty="0" smtClean="0"/>
              <a:t>производится нормальным пламенем горелкой с наконечниками </a:t>
            </a:r>
            <a:r>
              <a:rPr lang="ru-RU" dirty="0" smtClean="0">
                <a:solidFill>
                  <a:srgbClr val="92D050"/>
                </a:solidFill>
              </a:rPr>
              <a:t>№ 5-7</a:t>
            </a:r>
            <a:r>
              <a:rPr lang="ru-RU" dirty="0" smtClean="0"/>
              <a:t>. Допускается сварка науглероживающим пламенем. </a:t>
            </a:r>
          </a:p>
          <a:p>
            <a:r>
              <a:rPr lang="ru-RU" dirty="0" smtClean="0"/>
              <a:t>Флюсы предназначены для удаления из сварочной ванны окислов растворением и переводом их в легкоплавкие шлаки. Чаще всего в качестве флюса используют </a:t>
            </a:r>
            <a:r>
              <a:rPr lang="ru-RU" dirty="0" smtClean="0">
                <a:solidFill>
                  <a:srgbClr val="FFC000"/>
                </a:solidFill>
              </a:rPr>
              <a:t>прокаленную буру </a:t>
            </a:r>
            <a:r>
              <a:rPr lang="ru-RU" dirty="0" smtClean="0"/>
              <a:t>или </a:t>
            </a:r>
            <a:r>
              <a:rPr lang="ru-RU" dirty="0" smtClean="0">
                <a:solidFill>
                  <a:srgbClr val="FFC000"/>
                </a:solidFill>
              </a:rPr>
              <a:t>смесь из </a:t>
            </a:r>
            <a:r>
              <a:rPr lang="ru-RU" dirty="0" smtClean="0">
                <a:solidFill>
                  <a:srgbClr val="92D050"/>
                </a:solidFill>
              </a:rPr>
              <a:t>50% </a:t>
            </a:r>
            <a:r>
              <a:rPr lang="ru-RU" dirty="0" smtClean="0">
                <a:solidFill>
                  <a:srgbClr val="FFC000"/>
                </a:solidFill>
              </a:rPr>
              <a:t>углекислого и </a:t>
            </a:r>
            <a:r>
              <a:rPr lang="ru-RU" dirty="0" smtClean="0">
                <a:solidFill>
                  <a:srgbClr val="92D050"/>
                </a:solidFill>
              </a:rPr>
              <a:t>50%</a:t>
            </a:r>
            <a:r>
              <a:rPr lang="ru-RU" dirty="0" smtClean="0">
                <a:solidFill>
                  <a:srgbClr val="FFC000"/>
                </a:solidFill>
              </a:rPr>
              <a:t> двууглекислого натрия. 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424936" cy="61926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Флюс  </a:t>
            </a:r>
            <a:r>
              <a:rPr lang="ru-RU" dirty="0" smtClean="0">
                <a:solidFill>
                  <a:srgbClr val="FFC000"/>
                </a:solidFill>
              </a:rPr>
              <a:t>ФСЧ-1 </a:t>
            </a:r>
            <a:r>
              <a:rPr lang="ru-RU" dirty="0" smtClean="0"/>
              <a:t>(рекомендует </a:t>
            </a:r>
            <a:r>
              <a:rPr lang="ru-RU" dirty="0" err="1" smtClean="0"/>
              <a:t>ВНИИавтогенмаш</a:t>
            </a:r>
            <a:r>
              <a:rPr lang="ru-RU" dirty="0" smtClean="0"/>
              <a:t>)  состоит из </a:t>
            </a:r>
            <a:r>
              <a:rPr lang="ru-RU" dirty="0" smtClean="0">
                <a:solidFill>
                  <a:srgbClr val="FFC000"/>
                </a:solidFill>
              </a:rPr>
              <a:t>23%</a:t>
            </a:r>
            <a:r>
              <a:rPr lang="ru-RU" dirty="0" smtClean="0"/>
              <a:t> прокаленной буры, </a:t>
            </a:r>
            <a:r>
              <a:rPr lang="ru-RU" dirty="0" smtClean="0">
                <a:solidFill>
                  <a:srgbClr val="FFC000"/>
                </a:solidFill>
              </a:rPr>
              <a:t>27%</a:t>
            </a:r>
            <a:r>
              <a:rPr lang="ru-RU" dirty="0" smtClean="0"/>
              <a:t> углекислого натрия и </a:t>
            </a:r>
            <a:r>
              <a:rPr lang="ru-RU" dirty="0" smtClean="0">
                <a:solidFill>
                  <a:srgbClr val="FFC000"/>
                </a:solidFill>
              </a:rPr>
              <a:t>50%</a:t>
            </a:r>
            <a:r>
              <a:rPr lang="ru-RU" dirty="0" smtClean="0"/>
              <a:t> азотнокислого натрия. </a:t>
            </a:r>
          </a:p>
          <a:p>
            <a:r>
              <a:rPr lang="ru-RU" dirty="0" smtClean="0"/>
              <a:t>Защиту сварочной ванны эффективно выполнять газообразным флюсом </a:t>
            </a:r>
            <a:r>
              <a:rPr lang="ru-RU" dirty="0" smtClean="0">
                <a:solidFill>
                  <a:srgbClr val="FFC000"/>
                </a:solidFill>
              </a:rPr>
              <a:t>БМ-1</a:t>
            </a:r>
            <a:r>
              <a:rPr lang="ru-RU" dirty="0" smtClean="0"/>
              <a:t>, состоящим из летучей </a:t>
            </a:r>
            <a:r>
              <a:rPr lang="ru-RU" dirty="0" err="1" smtClean="0"/>
              <a:t>бороорганической</a:t>
            </a:r>
            <a:r>
              <a:rPr lang="ru-RU" dirty="0" smtClean="0"/>
              <a:t> жидкости (он чаще применяется для сварки латуней).</a:t>
            </a:r>
          </a:p>
          <a:p>
            <a:r>
              <a:rPr lang="ru-RU" dirty="0" smtClean="0"/>
              <a:t>При газовой сварке чугунный пруток погружают в сварочную ванну только после нагрева его конца до температуры светло-красного каления. Пруток вынимают из ванны по возможности редко и только для нанесения флюса. Основной металл и присадочный пруток плавятся под флюсом.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5976664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FFC000"/>
                </a:solidFill>
              </a:rPr>
              <a:t>Дуговая сварка чугуна </a:t>
            </a:r>
            <a:r>
              <a:rPr lang="ru-RU" dirty="0" smtClean="0"/>
              <a:t>выполняется как </a:t>
            </a:r>
            <a:r>
              <a:rPr lang="ru-RU" dirty="0" smtClean="0">
                <a:solidFill>
                  <a:srgbClr val="00B0F0"/>
                </a:solidFill>
              </a:rPr>
              <a:t>угольным электродом </a:t>
            </a:r>
            <a:r>
              <a:rPr lang="ru-RU" dirty="0" smtClean="0"/>
              <a:t>с применением чугунного присадочного прутка (</a:t>
            </a:r>
            <a:r>
              <a:rPr lang="ru-RU" dirty="0" smtClean="0">
                <a:solidFill>
                  <a:srgbClr val="FFC000"/>
                </a:solidFill>
              </a:rPr>
              <a:t>А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smtClean="0"/>
              <a:t>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Б</a:t>
            </a:r>
            <a:r>
              <a:rPr lang="ru-RU" dirty="0" smtClean="0"/>
              <a:t>), так и </a:t>
            </a:r>
            <a:r>
              <a:rPr lang="ru-RU" dirty="0" smtClean="0">
                <a:solidFill>
                  <a:srgbClr val="00B0F0"/>
                </a:solidFill>
              </a:rPr>
              <a:t>покрытыми чугунными электродами </a:t>
            </a:r>
            <a:r>
              <a:rPr lang="ru-RU" dirty="0" smtClean="0"/>
              <a:t>(</a:t>
            </a:r>
            <a:r>
              <a:rPr lang="ru-RU" dirty="0" smtClean="0">
                <a:solidFill>
                  <a:srgbClr val="FFC000"/>
                </a:solidFill>
              </a:rPr>
              <a:t>ОМЧ-1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Для удаления окислов кремния при сварке угольной дугой </a:t>
            </a:r>
            <a:r>
              <a:rPr lang="ru-RU" dirty="0" smtClean="0">
                <a:solidFill>
                  <a:srgbClr val="FFC000"/>
                </a:solidFill>
              </a:rPr>
              <a:t>используют те же флюсы</a:t>
            </a:r>
            <a:r>
              <a:rPr lang="ru-RU" dirty="0" smtClean="0"/>
              <a:t>,</a:t>
            </a:r>
            <a:r>
              <a:rPr lang="ru-RU" b="1" dirty="0" smtClean="0"/>
              <a:t> </a:t>
            </a:r>
            <a:r>
              <a:rPr lang="ru-RU" dirty="0" smtClean="0"/>
              <a:t>что и при газовой сварке чугуна.</a:t>
            </a:r>
          </a:p>
          <a:p>
            <a:r>
              <a:rPr lang="ru-RU" dirty="0" smtClean="0"/>
              <a:t>При диаметре чугунного электрода </a:t>
            </a:r>
            <a:r>
              <a:rPr lang="ru-RU" dirty="0" smtClean="0">
                <a:solidFill>
                  <a:srgbClr val="FFC000"/>
                </a:solidFill>
              </a:rPr>
              <a:t>6-8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мм (до12мм) </a:t>
            </a:r>
            <a:r>
              <a:rPr lang="ru-RU" dirty="0" smtClean="0"/>
              <a:t> сварочный ток: </a:t>
            </a: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I</a:t>
            </a:r>
            <a:r>
              <a:rPr lang="ru-RU" dirty="0" err="1" smtClean="0">
                <a:solidFill>
                  <a:srgbClr val="FFC000"/>
                </a:solidFill>
              </a:rPr>
              <a:t>св=</a:t>
            </a:r>
            <a:r>
              <a:rPr lang="ru-RU" dirty="0" smtClean="0">
                <a:solidFill>
                  <a:srgbClr val="FFC000"/>
                </a:solidFill>
              </a:rPr>
              <a:t>(60-100) ·</a:t>
            </a:r>
            <a:r>
              <a:rPr lang="en-US" dirty="0" smtClean="0">
                <a:solidFill>
                  <a:srgbClr val="FFC000"/>
                </a:solidFill>
              </a:rPr>
              <a:t>d</a:t>
            </a:r>
            <a:r>
              <a:rPr lang="ru-RU" dirty="0" smtClean="0">
                <a:solidFill>
                  <a:srgbClr val="FFC000"/>
                </a:solidFill>
              </a:rPr>
              <a:t>э</a:t>
            </a:r>
            <a:endParaRPr lang="ru-RU" dirty="0" smtClean="0"/>
          </a:p>
          <a:p>
            <a:r>
              <a:rPr lang="ru-RU" dirty="0" smtClean="0"/>
              <a:t>Род тока— любой, при постоянном токе применяют прямую полярность.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003232" cy="5793507"/>
          </a:xfrm>
        </p:spPr>
        <p:txBody>
          <a:bodyPr>
            <a:normAutofit/>
          </a:bodyPr>
          <a:lstStyle/>
          <a:p>
            <a:r>
              <a:rPr lang="ru-RU" dirty="0" smtClean="0"/>
              <a:t>При дуговой сварке </a:t>
            </a:r>
            <a:r>
              <a:rPr lang="ru-RU" dirty="0" smtClean="0">
                <a:solidFill>
                  <a:srgbClr val="FFC000"/>
                </a:solidFill>
              </a:rPr>
              <a:t>металл сварочной ванны также поддерживают в жидком состоянии до полного заполнения дефекта или </a:t>
            </a:r>
            <a:r>
              <a:rPr lang="ru-RU" dirty="0" err="1" smtClean="0">
                <a:solidFill>
                  <a:srgbClr val="FFC000"/>
                </a:solidFill>
              </a:rPr>
              <a:t>заформованного</a:t>
            </a:r>
            <a:r>
              <a:rPr lang="ru-RU" dirty="0" smtClean="0">
                <a:solidFill>
                  <a:srgbClr val="FFC000"/>
                </a:solidFill>
              </a:rPr>
              <a:t> блока</a:t>
            </a:r>
            <a:r>
              <a:rPr lang="ru-RU" dirty="0" smtClean="0"/>
              <a:t>. Это обеспечивает наиболее полное удаление газов и неметаллических включений из металла шва и равномерную структуру в металле шва и </a:t>
            </a:r>
            <a:r>
              <a:rPr lang="ru-RU" dirty="0" err="1" smtClean="0"/>
              <a:t>околошовном</a:t>
            </a:r>
            <a:r>
              <a:rPr lang="ru-RU" dirty="0" smtClean="0"/>
              <a:t> металле.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</a:t>
            </a:r>
            <a:r>
              <a:rPr lang="en-U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  Трудности при сварке чугуна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352928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 </a:t>
            </a:r>
            <a:r>
              <a:rPr lang="ru-RU" dirty="0" smtClean="0">
                <a:solidFill>
                  <a:srgbClr val="FFC000"/>
                </a:solidFill>
              </a:rPr>
              <a:t>Низкая  </a:t>
            </a:r>
            <a:r>
              <a:rPr lang="ru-RU" smtClean="0">
                <a:solidFill>
                  <a:srgbClr val="FFC000"/>
                </a:solidFill>
              </a:rPr>
              <a:t>пластичность </a:t>
            </a:r>
            <a:r>
              <a:rPr lang="ru-RU" smtClean="0"/>
              <a:t>приводит </a:t>
            </a:r>
            <a:r>
              <a:rPr lang="ru-RU" dirty="0" smtClean="0"/>
              <a:t>к появлению трещин при сварочных напряжениях. Трещины могут образовываться как в основном металле, так и в металле шва в процессе сварки и при охлаждении сварного изделия.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280920" cy="633670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Качество соединения </a:t>
            </a:r>
            <a:r>
              <a:rPr lang="ru-RU" dirty="0" smtClean="0"/>
              <a:t>свариваемых частей и температура, от которой оно зависит, </a:t>
            </a:r>
            <a:r>
              <a:rPr lang="ru-RU" dirty="0" smtClean="0">
                <a:solidFill>
                  <a:srgbClr val="FFFF00"/>
                </a:solidFill>
              </a:rPr>
              <a:t>определяются формой сварочной ванны</a:t>
            </a:r>
            <a:r>
              <a:rPr lang="ru-RU" dirty="0" smtClean="0"/>
              <a:t>.</a:t>
            </a:r>
          </a:p>
          <a:p>
            <a:r>
              <a:rPr lang="ru-RU" u="sng" dirty="0" smtClean="0">
                <a:solidFill>
                  <a:srgbClr val="FFC000"/>
                </a:solidFill>
              </a:rPr>
              <a:t>Выпуклая поверхность ванны  </a:t>
            </a:r>
            <a:r>
              <a:rPr lang="ru-RU" dirty="0" smtClean="0"/>
              <a:t>говорит о плохом соединении. В этом случае сварщик должен </a:t>
            </a:r>
            <a:r>
              <a:rPr lang="ru-RU" dirty="0" smtClean="0">
                <a:solidFill>
                  <a:srgbClr val="00B0F0"/>
                </a:solidFill>
              </a:rPr>
              <a:t>увеличить нагрев стенок изделия</a:t>
            </a:r>
            <a:r>
              <a:rPr lang="ru-RU" dirty="0" smtClean="0"/>
              <a:t>.</a:t>
            </a:r>
          </a:p>
          <a:p>
            <a:r>
              <a:rPr lang="ru-RU" u="sng" dirty="0" smtClean="0">
                <a:solidFill>
                  <a:srgbClr val="FFC000"/>
                </a:solidFill>
              </a:rPr>
              <a:t>Когда ванна чрезмерно горяча</a:t>
            </a:r>
            <a:r>
              <a:rPr lang="ru-RU" dirty="0" smtClean="0"/>
              <a:t>, расплавление стенок изделия идет весьма интенсивно, образуется очень характерный </a:t>
            </a:r>
            <a:r>
              <a:rPr lang="ru-RU" dirty="0" smtClean="0">
                <a:solidFill>
                  <a:srgbClr val="00B0F0"/>
                </a:solidFill>
              </a:rPr>
              <a:t>подрез стенки</a:t>
            </a:r>
            <a:r>
              <a:rPr lang="ru-RU" dirty="0" smtClean="0"/>
              <a:t>, в этом случае требуется пламя или дугу перенести в центр ванны, </a:t>
            </a:r>
            <a:r>
              <a:rPr lang="ru-RU" dirty="0" smtClean="0">
                <a:solidFill>
                  <a:srgbClr val="00B0F0"/>
                </a:solidFill>
              </a:rPr>
              <a:t>уменьшить температуру ванны добавлением в нее кусочков </a:t>
            </a:r>
            <a:r>
              <a:rPr lang="ru-RU" dirty="0" smtClean="0"/>
              <a:t>стержней электродов или заранее приготовленных мелких кусков чугуна.</a:t>
            </a:r>
          </a:p>
          <a:p>
            <a:r>
              <a:rPr lang="ru-RU" u="sng" dirty="0" smtClean="0">
                <a:solidFill>
                  <a:srgbClr val="FFC000"/>
                </a:solidFill>
              </a:rPr>
              <a:t>Правильный процесс сварки </a:t>
            </a:r>
            <a:r>
              <a:rPr lang="ru-RU" dirty="0" smtClean="0"/>
              <a:t>характеризуется </a:t>
            </a:r>
            <a:r>
              <a:rPr lang="ru-RU" dirty="0" smtClean="0">
                <a:solidFill>
                  <a:srgbClr val="00B0F0"/>
                </a:solidFill>
              </a:rPr>
              <a:t>вогнутой поверхностью сварочной ванны </a:t>
            </a:r>
            <a:r>
              <a:rPr lang="ru-RU" dirty="0" smtClean="0"/>
              <a:t>без подреза; жидкий чугун хорошо смачивает стенки детали.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Форма сварочной ванны в зависимости от ее нагрева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97152"/>
            <a:ext cx="8003232" cy="13290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  </a:t>
            </a:r>
            <a:r>
              <a:rPr lang="ru-RU" dirty="0" err="1" smtClean="0">
                <a:solidFill>
                  <a:srgbClr val="FFC000"/>
                </a:solidFill>
              </a:rPr>
              <a:t>а</a:t>
            </a:r>
            <a:r>
              <a:rPr lang="ru-RU" dirty="0" err="1" smtClean="0"/>
              <a:t>-холодная</a:t>
            </a:r>
            <a:r>
              <a:rPr lang="ru-RU" dirty="0" smtClean="0"/>
              <a:t>    </a:t>
            </a:r>
            <a:r>
              <a:rPr lang="ru-RU" dirty="0" err="1" smtClean="0">
                <a:solidFill>
                  <a:srgbClr val="FFC000"/>
                </a:solidFill>
              </a:rPr>
              <a:t>б</a:t>
            </a:r>
            <a:r>
              <a:rPr lang="ru-RU" dirty="0" err="1" smtClean="0"/>
              <a:t>-перегретая</a:t>
            </a:r>
            <a:r>
              <a:rPr lang="ru-RU" dirty="0" smtClean="0"/>
              <a:t>   </a:t>
            </a:r>
            <a:r>
              <a:rPr lang="ru-RU" dirty="0" err="1" smtClean="0">
                <a:solidFill>
                  <a:srgbClr val="FFC000"/>
                </a:solidFill>
              </a:rPr>
              <a:t>в</a:t>
            </a:r>
            <a:r>
              <a:rPr lang="ru-RU" dirty="0" err="1" smtClean="0"/>
              <a:t>-нормальная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lum contrast="40000"/>
          </a:blip>
          <a:srcRect/>
          <a:stretch>
            <a:fillRect/>
          </a:stretch>
        </p:blipFill>
        <p:spPr bwMode="auto">
          <a:xfrm>
            <a:off x="971600" y="1772816"/>
            <a:ext cx="65527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33670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Многослойная сварка чугуна применяется редко </a:t>
            </a:r>
            <a:r>
              <a:rPr lang="ru-RU" dirty="0" smtClean="0"/>
              <a:t>и лишь в тех случаях, когда невозможно поддерживать всю ванну в жидком состоянии.</a:t>
            </a:r>
          </a:p>
          <a:p>
            <a:pPr>
              <a:buNone/>
            </a:pPr>
            <a:r>
              <a:rPr lang="ru-RU" dirty="0" smtClean="0"/>
              <a:t>4. </a:t>
            </a:r>
            <a:r>
              <a:rPr lang="ru-RU" u="sng" dirty="0" smtClean="0">
                <a:solidFill>
                  <a:srgbClr val="FFC000"/>
                </a:solidFill>
              </a:rPr>
              <a:t>Охлаждение изделий </a:t>
            </a:r>
            <a:r>
              <a:rPr lang="ru-RU" dirty="0" smtClean="0"/>
              <a:t>производится с малой скоростью, иногда в течение </a:t>
            </a:r>
            <a:r>
              <a:rPr lang="ru-RU" dirty="0" smtClean="0">
                <a:solidFill>
                  <a:srgbClr val="FFC000"/>
                </a:solidFill>
              </a:rPr>
              <a:t>3-5 суток</a:t>
            </a:r>
            <a:r>
              <a:rPr lang="ru-RU" dirty="0" smtClean="0"/>
              <a:t>. Подготовка к охлаждению заключается в том, что после окончания сварки </a:t>
            </a:r>
            <a:r>
              <a:rPr lang="ru-RU" dirty="0" smtClean="0">
                <a:solidFill>
                  <a:srgbClr val="FFC000"/>
                </a:solidFill>
              </a:rPr>
              <a:t>поверхность металла шва засыпается слоем мелкого порошка древесного угля, а все изделие со всех сторон закрывается асбестовыми листами и сухим песком.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514350" indent="-514350"/>
            <a:r>
              <a:rPr lang="en-U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(III) </a:t>
            </a:r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Холодная сварка чугуна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136904" cy="4925144"/>
          </a:xfrm>
        </p:spPr>
        <p:txBody>
          <a:bodyPr/>
          <a:lstStyle/>
          <a:p>
            <a:pPr>
              <a:buClr>
                <a:srgbClr val="FFC000"/>
              </a:buClr>
              <a:buSzPct val="100000"/>
            </a:pPr>
            <a:r>
              <a:rPr lang="ru-RU" dirty="0" smtClean="0"/>
              <a:t>При холодной сварке чугуна </a:t>
            </a:r>
            <a:r>
              <a:rPr lang="ru-RU" dirty="0" smtClean="0">
                <a:solidFill>
                  <a:srgbClr val="FFC000"/>
                </a:solidFill>
              </a:rPr>
              <a:t>требуются специальные меры,</a:t>
            </a:r>
            <a:r>
              <a:rPr lang="ru-RU" dirty="0" smtClean="0"/>
              <a:t> чтобы получить соединение без трещин и хрупких зон.</a:t>
            </a:r>
          </a:p>
          <a:p>
            <a:pPr>
              <a:buClr>
                <a:srgbClr val="FFC000"/>
              </a:buClr>
              <a:buSzPct val="100000"/>
            </a:pPr>
            <a:r>
              <a:rPr lang="ru-RU" dirty="0" smtClean="0"/>
              <a:t>По этому, технологию холодной сварки чугуна можно разделить на два вида:</a:t>
            </a:r>
          </a:p>
          <a:p>
            <a:pPr marL="550926" indent="-514350">
              <a:buClr>
                <a:srgbClr val="FFC000"/>
              </a:buClr>
              <a:buSzPct val="100000"/>
              <a:buFont typeface="+mj-lt"/>
              <a:buAutoNum type="arabicPeriod"/>
            </a:pPr>
            <a:r>
              <a:rPr lang="ru-RU" dirty="0" smtClean="0"/>
              <a:t>Сварка с </a:t>
            </a:r>
            <a:r>
              <a:rPr lang="ru-RU" dirty="0" err="1" smtClean="0"/>
              <a:t>графитизаторами</a:t>
            </a:r>
            <a:r>
              <a:rPr lang="ru-RU" dirty="0" smtClean="0"/>
              <a:t>;</a:t>
            </a:r>
          </a:p>
          <a:p>
            <a:pPr marL="550926" indent="-514350">
              <a:buClr>
                <a:srgbClr val="FFC000"/>
              </a:buClr>
              <a:buSzPct val="100000"/>
              <a:buFont typeface="+mj-lt"/>
              <a:buAutoNum type="arabicPeriod"/>
            </a:pPr>
            <a:r>
              <a:rPr lang="ru-RU" dirty="0" smtClean="0"/>
              <a:t>Сварка со шпильками;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931224" cy="5721499"/>
          </a:xfrm>
        </p:spPr>
        <p:txBody>
          <a:bodyPr/>
          <a:lstStyle/>
          <a:p>
            <a:pPr marL="550926" indent="-514350">
              <a:buClr>
                <a:srgbClr val="FFC000"/>
              </a:buClr>
              <a:buSzPct val="100000"/>
              <a:buAutoNum type="arabicParenBoth"/>
            </a:pPr>
            <a:r>
              <a:rPr lang="ru-RU" dirty="0" smtClean="0"/>
              <a:t> Главный процесс, формирующий структуру чугуна  - это  процесс </a:t>
            </a:r>
            <a:r>
              <a:rPr lang="ru-RU" b="1" dirty="0" err="1" smtClean="0">
                <a:solidFill>
                  <a:srgbClr val="FFC000"/>
                </a:solidFill>
              </a:rPr>
              <a:t>графитизации</a:t>
            </a:r>
            <a:r>
              <a:rPr lang="ru-RU" dirty="0" smtClean="0"/>
              <a:t> т.е. процесс выделения углерода в чугуне. </a:t>
            </a:r>
            <a:r>
              <a:rPr lang="ru-RU" dirty="0" smtClean="0">
                <a:solidFill>
                  <a:srgbClr val="00B0F0"/>
                </a:solidFill>
              </a:rPr>
              <a:t>Процесс </a:t>
            </a:r>
            <a:r>
              <a:rPr lang="ru-RU" dirty="0" err="1" smtClean="0">
                <a:solidFill>
                  <a:srgbClr val="00B0F0"/>
                </a:solidFill>
              </a:rPr>
              <a:t>графитизации</a:t>
            </a:r>
            <a:r>
              <a:rPr lang="ru-RU" dirty="0" smtClean="0">
                <a:solidFill>
                  <a:srgbClr val="00B0F0"/>
                </a:solidFill>
              </a:rPr>
              <a:t>  при сварке является благоприятным т.к. уменьшает хрупкость чугуна.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467600" cy="5721499"/>
          </a:xfrm>
        </p:spPr>
        <p:txBody>
          <a:bodyPr/>
          <a:lstStyle/>
          <a:p>
            <a:pPr marL="550926" indent="-514350">
              <a:buNone/>
            </a:pPr>
            <a:r>
              <a:rPr lang="ru-RU" dirty="0" smtClean="0"/>
              <a:t>   Все химические элементы в чугуне делятся на две группы:</a:t>
            </a:r>
          </a:p>
          <a:p>
            <a:pPr marL="550926" indent="-514350">
              <a:buNone/>
            </a:pPr>
            <a:r>
              <a:rPr lang="ru-RU" dirty="0" smtClean="0"/>
              <a:t>а)  </a:t>
            </a:r>
            <a:r>
              <a:rPr lang="ru-RU" u="sng" dirty="0" err="1" smtClean="0">
                <a:solidFill>
                  <a:srgbClr val="FFC000"/>
                </a:solidFill>
              </a:rPr>
              <a:t>графитизаторы</a:t>
            </a:r>
            <a:r>
              <a:rPr lang="ru-RU" u="sng" dirty="0" smtClean="0"/>
              <a:t> </a:t>
            </a:r>
            <a:r>
              <a:rPr lang="ru-RU" dirty="0" smtClean="0"/>
              <a:t>(способствующие </a:t>
            </a:r>
            <a:r>
              <a:rPr lang="ru-RU" dirty="0" err="1" smtClean="0"/>
              <a:t>графитизации</a:t>
            </a:r>
            <a:r>
              <a:rPr lang="ru-RU" dirty="0" smtClean="0"/>
              <a:t>) – </a:t>
            </a:r>
            <a:r>
              <a:rPr lang="ru-RU" dirty="0" smtClean="0">
                <a:solidFill>
                  <a:srgbClr val="00B0F0"/>
                </a:solidFill>
              </a:rPr>
              <a:t>С</a:t>
            </a:r>
            <a:r>
              <a:rPr lang="en-US" dirty="0" smtClean="0">
                <a:solidFill>
                  <a:srgbClr val="00B0F0"/>
                </a:solidFill>
              </a:rPr>
              <a:t>, Si, Al, Ni, Co, Cu</a:t>
            </a:r>
            <a:endParaRPr lang="ru-RU" dirty="0" smtClean="0">
              <a:solidFill>
                <a:srgbClr val="00B0F0"/>
              </a:solidFill>
            </a:endParaRPr>
          </a:p>
          <a:p>
            <a:pPr marL="550926" indent="-514350">
              <a:buNone/>
            </a:pPr>
            <a:r>
              <a:rPr lang="ru-RU" dirty="0" smtClean="0"/>
              <a:t>б) </a:t>
            </a:r>
            <a:r>
              <a:rPr lang="ru-RU" u="sng" dirty="0" smtClean="0">
                <a:solidFill>
                  <a:srgbClr val="FFC000"/>
                </a:solidFill>
              </a:rPr>
              <a:t>отбеливающие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задерживающие </a:t>
            </a:r>
            <a:r>
              <a:rPr lang="ru-RU" dirty="0" err="1" smtClean="0"/>
              <a:t>графитизацию</a:t>
            </a:r>
            <a:r>
              <a:rPr lang="ru-RU" dirty="0" smtClean="0"/>
              <a:t>, способствующие соединению углерода с железом -  образованию  </a:t>
            </a:r>
            <a:r>
              <a:rPr lang="ru-RU" dirty="0" smtClean="0">
                <a:solidFill>
                  <a:srgbClr val="FFFF00"/>
                </a:solidFill>
              </a:rPr>
              <a:t>цементита </a:t>
            </a:r>
            <a:r>
              <a:rPr lang="en-US" dirty="0" smtClean="0">
                <a:solidFill>
                  <a:srgbClr val="FFFF00"/>
                </a:solidFill>
              </a:rPr>
              <a:t>Fe</a:t>
            </a:r>
            <a:r>
              <a:rPr lang="en-US" baseline="-25000" dirty="0" smtClean="0">
                <a:solidFill>
                  <a:srgbClr val="FFFF00"/>
                </a:solidFill>
              </a:rPr>
              <a:t>3</a:t>
            </a:r>
            <a:r>
              <a:rPr lang="en-US" dirty="0" smtClean="0">
                <a:solidFill>
                  <a:srgbClr val="FFFF00"/>
                </a:solidFill>
              </a:rPr>
              <a:t>C</a:t>
            </a:r>
            <a:r>
              <a:rPr lang="en-US" dirty="0" smtClean="0"/>
              <a:t>)  </a:t>
            </a:r>
            <a:r>
              <a:rPr lang="ru-RU" dirty="0" smtClean="0"/>
              <a:t>– </a:t>
            </a:r>
            <a:r>
              <a:rPr lang="en-US" dirty="0" smtClean="0">
                <a:solidFill>
                  <a:srgbClr val="00B0F0"/>
                </a:solidFill>
              </a:rPr>
              <a:t>S, V, Cr, </a:t>
            </a:r>
            <a:r>
              <a:rPr lang="en-US" dirty="0" err="1" smtClean="0">
                <a:solidFill>
                  <a:srgbClr val="00B0F0"/>
                </a:solidFill>
              </a:rPr>
              <a:t>Sn</a:t>
            </a:r>
            <a:r>
              <a:rPr lang="en-US" dirty="0" smtClean="0">
                <a:solidFill>
                  <a:srgbClr val="00B0F0"/>
                </a:solidFill>
              </a:rPr>
              <a:t>, Mo, </a:t>
            </a:r>
            <a:r>
              <a:rPr lang="en-US" dirty="0" err="1" smtClean="0">
                <a:solidFill>
                  <a:srgbClr val="00B0F0"/>
                </a:solidFill>
              </a:rPr>
              <a:t>Mn</a:t>
            </a:r>
            <a:r>
              <a:rPr lang="en-US" dirty="0" smtClean="0">
                <a:solidFill>
                  <a:srgbClr val="00B0F0"/>
                </a:solidFill>
              </a:rPr>
              <a:t>.</a:t>
            </a:r>
            <a:endParaRPr lang="ru-RU" dirty="0" smtClean="0">
              <a:solidFill>
                <a:srgbClr val="00B0F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352928" cy="61926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Применяя электроды</a:t>
            </a:r>
            <a:r>
              <a:rPr lang="ru-RU" b="1" dirty="0" smtClean="0"/>
              <a:t> </a:t>
            </a:r>
            <a:r>
              <a:rPr lang="ru-RU" dirty="0" smtClean="0"/>
              <a:t>из различных сплавов с покрытиями разного состава, можно получить металл шва с нужной прочностью и вязкостью, но </a:t>
            </a:r>
            <a:r>
              <a:rPr lang="ru-RU" dirty="0" smtClean="0">
                <a:solidFill>
                  <a:srgbClr val="FFC000"/>
                </a:solidFill>
              </a:rPr>
              <a:t>избежать закалки в зоне плавления при сварке без подогрева изделия не удается.</a:t>
            </a:r>
            <a:r>
              <a:rPr lang="ru-RU" dirty="0" smtClean="0"/>
              <a:t> </a:t>
            </a:r>
          </a:p>
          <a:p>
            <a:r>
              <a:rPr lang="ru-RU" dirty="0" smtClean="0"/>
              <a:t>Можно лишь несколько уменьшить толщину закаленной прослойки, применяя </a:t>
            </a:r>
            <a:r>
              <a:rPr lang="ru-RU" dirty="0" smtClean="0">
                <a:solidFill>
                  <a:srgbClr val="92D050"/>
                </a:solidFill>
              </a:rPr>
              <a:t>многопроходную сварку на малых силах тока: </a:t>
            </a:r>
            <a:r>
              <a:rPr lang="ru-RU" dirty="0" smtClean="0"/>
              <a:t>применяют электроды  диаметром </a:t>
            </a:r>
            <a:r>
              <a:rPr lang="ru-RU" dirty="0" smtClean="0">
                <a:solidFill>
                  <a:srgbClr val="FFC000"/>
                </a:solidFill>
              </a:rPr>
              <a:t>3-4 мм </a:t>
            </a:r>
            <a:r>
              <a:rPr lang="ru-RU" dirty="0" smtClean="0"/>
              <a:t>и малую силу тока:</a:t>
            </a:r>
          </a:p>
          <a:p>
            <a:pPr algn="ctr">
              <a:buNone/>
            </a:pPr>
            <a:r>
              <a:rPr lang="en-US" dirty="0" smtClean="0">
                <a:solidFill>
                  <a:srgbClr val="FFC000"/>
                </a:solidFill>
              </a:rPr>
              <a:t>I</a:t>
            </a:r>
            <a:r>
              <a:rPr lang="ru-RU" dirty="0" err="1" smtClean="0">
                <a:solidFill>
                  <a:srgbClr val="FFC000"/>
                </a:solidFill>
              </a:rPr>
              <a:t>св=</a:t>
            </a:r>
            <a:r>
              <a:rPr lang="ru-RU" dirty="0" smtClean="0">
                <a:solidFill>
                  <a:srgbClr val="FFC000"/>
                </a:solidFill>
              </a:rPr>
              <a:t>(20-30) ·</a:t>
            </a:r>
            <a:r>
              <a:rPr lang="en-US" dirty="0" smtClean="0">
                <a:solidFill>
                  <a:srgbClr val="FFC000"/>
                </a:solidFill>
              </a:rPr>
              <a:t>d</a:t>
            </a:r>
            <a:r>
              <a:rPr lang="ru-RU" dirty="0" smtClean="0">
                <a:solidFill>
                  <a:srgbClr val="FFC000"/>
                </a:solidFill>
              </a:rPr>
              <a:t>э</a:t>
            </a:r>
          </a:p>
          <a:p>
            <a:r>
              <a:rPr lang="ru-RU" dirty="0" smtClean="0"/>
              <a:t>Сварку выполняют </a:t>
            </a:r>
            <a:r>
              <a:rPr lang="ru-RU" u="sng" dirty="0" smtClean="0">
                <a:solidFill>
                  <a:srgbClr val="00B0F0"/>
                </a:solidFill>
              </a:rPr>
              <a:t>короткими участками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15-25мм</a:t>
            </a:r>
            <a:r>
              <a:rPr lang="ru-RU" dirty="0" smtClean="0"/>
              <a:t>, затем </a:t>
            </a:r>
            <a:r>
              <a:rPr lang="ru-RU" u="sng" dirty="0" smtClean="0">
                <a:solidFill>
                  <a:srgbClr val="00B0F0"/>
                </a:solidFill>
              </a:rPr>
              <a:t>выполняют проковку шва.</a:t>
            </a:r>
          </a:p>
          <a:p>
            <a:endParaRPr lang="ru-RU" dirty="0" smtClean="0">
              <a:solidFill>
                <a:srgbClr val="92D05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бота\Сварщики\Сырье\101_SONY\DSC02650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69911" t="39048" r="987" b="14506"/>
          <a:stretch>
            <a:fillRect/>
          </a:stretch>
        </p:blipFill>
        <p:spPr bwMode="auto">
          <a:xfrm>
            <a:off x="3779912" y="1340768"/>
            <a:ext cx="4248472" cy="508518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280920" cy="136815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Для получения плотного металла требуется послойная  проковка швов   типа чеканки.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075240" cy="5649491"/>
          </a:xfrm>
        </p:spPr>
        <p:txBody>
          <a:bodyPr/>
          <a:lstStyle/>
          <a:p>
            <a:r>
              <a:rPr lang="ru-RU" dirty="0" smtClean="0"/>
              <a:t>Используют </a:t>
            </a:r>
            <a:r>
              <a:rPr lang="ru-RU" dirty="0" smtClean="0">
                <a:solidFill>
                  <a:srgbClr val="FFC000"/>
                </a:solidFill>
              </a:rPr>
              <a:t>железомедные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FFC000"/>
                </a:solidFill>
              </a:rPr>
              <a:t>железоникелевые</a:t>
            </a:r>
            <a:r>
              <a:rPr lang="ru-RU" dirty="0" smtClean="0"/>
              <a:t> и </a:t>
            </a:r>
            <a:r>
              <a:rPr lang="ru-RU" dirty="0" err="1" smtClean="0">
                <a:solidFill>
                  <a:srgbClr val="FFC000"/>
                </a:solidFill>
              </a:rPr>
              <a:t>медноникелевые</a:t>
            </a:r>
            <a:r>
              <a:rPr lang="ru-RU" dirty="0" smtClean="0"/>
              <a:t> электроды. Такие электроды делают составными – стержень из цветного металла, а железо вводят в виде оплетки, дополнительного стержня  или порошка в покрытии.</a:t>
            </a:r>
          </a:p>
          <a:p>
            <a:r>
              <a:rPr lang="ru-RU" dirty="0" smtClean="0"/>
              <a:t>Содержание  железа в металле шва не должно превышать </a:t>
            </a:r>
            <a:r>
              <a:rPr lang="ru-RU" dirty="0" smtClean="0">
                <a:solidFill>
                  <a:srgbClr val="FFC000"/>
                </a:solidFill>
              </a:rPr>
              <a:t>10-15%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075240" cy="5649491"/>
          </a:xfrm>
        </p:spPr>
        <p:txBody>
          <a:bodyPr>
            <a:normAutofit/>
          </a:bodyPr>
          <a:lstStyle/>
          <a:p>
            <a:r>
              <a:rPr lang="ru-RU" dirty="0" smtClean="0"/>
              <a:t>Медно-никелевые электроды </a:t>
            </a:r>
            <a:r>
              <a:rPr lang="ru-RU" dirty="0" smtClean="0">
                <a:solidFill>
                  <a:srgbClr val="FFC000"/>
                </a:solidFill>
              </a:rPr>
              <a:t>МНЧ-1</a:t>
            </a:r>
            <a:r>
              <a:rPr lang="ru-RU" dirty="0" smtClean="0"/>
              <a:t> состоят из проволоки </a:t>
            </a:r>
            <a:r>
              <a:rPr lang="ru-RU" dirty="0" err="1" smtClean="0"/>
              <a:t>монельметалла</a:t>
            </a:r>
            <a:r>
              <a:rPr lang="ru-RU" dirty="0" smtClean="0"/>
              <a:t> или из константановой проволоки (</a:t>
            </a:r>
            <a:r>
              <a:rPr lang="ru-RU" dirty="0" smtClean="0">
                <a:solidFill>
                  <a:srgbClr val="00B0F0"/>
                </a:solidFill>
              </a:rPr>
              <a:t>40% </a:t>
            </a:r>
            <a:r>
              <a:rPr lang="ru-RU" dirty="0" smtClean="0"/>
              <a:t>никеля, </a:t>
            </a:r>
            <a:r>
              <a:rPr lang="ru-RU" dirty="0" smtClean="0">
                <a:solidFill>
                  <a:srgbClr val="00B0F0"/>
                </a:solidFill>
              </a:rPr>
              <a:t>1,5% </a:t>
            </a:r>
            <a:r>
              <a:rPr lang="ru-RU" dirty="0" smtClean="0"/>
              <a:t>марганца, остальное - медь). </a:t>
            </a:r>
          </a:p>
          <a:p>
            <a:r>
              <a:rPr lang="ru-RU" dirty="0" smtClean="0"/>
              <a:t>Электроды </a:t>
            </a:r>
            <a:r>
              <a:rPr lang="ru-RU" dirty="0" smtClean="0">
                <a:solidFill>
                  <a:srgbClr val="FFC000"/>
                </a:solidFill>
              </a:rPr>
              <a:t>ЦЧ-ЗА </a:t>
            </a:r>
            <a:r>
              <a:rPr lang="ru-RU" dirty="0" smtClean="0"/>
              <a:t>имеют железоникелевую основу (проволока   </a:t>
            </a:r>
            <a:r>
              <a:rPr lang="ru-RU" dirty="0" smtClean="0">
                <a:solidFill>
                  <a:srgbClr val="00B0F0"/>
                </a:solidFill>
              </a:rPr>
              <a:t>Св-08Н50</a:t>
            </a:r>
            <a:r>
              <a:rPr lang="ru-RU" dirty="0" smtClean="0"/>
              <a:t>). Эти электроды обеспечивают высокую прочность и обрабатываемость сварного соединения и отсутствие трещин.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147248" cy="5721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2. </a:t>
            </a:r>
            <a:r>
              <a:rPr lang="ru-RU" dirty="0" smtClean="0">
                <a:solidFill>
                  <a:srgbClr val="FFC000"/>
                </a:solidFill>
              </a:rPr>
              <a:t>Склонность чугуна </a:t>
            </a:r>
            <a:r>
              <a:rPr lang="ru-RU" dirty="0" smtClean="0"/>
              <a:t>при высоких скоростях охлаждения </a:t>
            </a:r>
            <a:r>
              <a:rPr lang="ru-RU" dirty="0" smtClean="0">
                <a:solidFill>
                  <a:srgbClr val="FFC000"/>
                </a:solidFill>
              </a:rPr>
              <a:t>закаливаться </a:t>
            </a:r>
            <a:r>
              <a:rPr lang="ru-RU" dirty="0" smtClean="0"/>
              <a:t>с образованием закалочных структур (</a:t>
            </a:r>
            <a:r>
              <a:rPr lang="ru-RU" dirty="0" smtClean="0">
                <a:solidFill>
                  <a:srgbClr val="00B0F0"/>
                </a:solidFill>
              </a:rPr>
              <a:t>мартенсита, </a:t>
            </a:r>
            <a:r>
              <a:rPr lang="ru-RU" dirty="0" err="1" smtClean="0">
                <a:solidFill>
                  <a:srgbClr val="00B0F0"/>
                </a:solidFill>
              </a:rPr>
              <a:t>бейнита</a:t>
            </a:r>
            <a:r>
              <a:rPr lang="ru-RU" dirty="0" smtClean="0">
                <a:solidFill>
                  <a:srgbClr val="00B0F0"/>
                </a:solidFill>
              </a:rPr>
              <a:t>, троостита</a:t>
            </a:r>
            <a:r>
              <a:rPr lang="ru-RU" dirty="0" smtClean="0"/>
              <a:t>). В закаленных участках чугун становится твердым (</a:t>
            </a:r>
            <a:r>
              <a:rPr lang="ru-RU" dirty="0" smtClean="0">
                <a:solidFill>
                  <a:srgbClr val="FFC000"/>
                </a:solidFill>
              </a:rPr>
              <a:t>800 НВ</a:t>
            </a:r>
            <a:r>
              <a:rPr lang="ru-RU" dirty="0" smtClean="0"/>
              <a:t>) и не поддается механической обработке. Закалочные структуры вредны еще и потому, что их образование </a:t>
            </a:r>
            <a:r>
              <a:rPr lang="ru-RU" dirty="0" smtClean="0">
                <a:solidFill>
                  <a:srgbClr val="00B0F0"/>
                </a:solidFill>
              </a:rPr>
              <a:t>сопровождается появлением напряжений и образованием трещин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Холодная сварка чугуна медно-никелевым электродом </a:t>
            </a:r>
            <a:r>
              <a:rPr lang="ru-RU" sz="3200" dirty="0" smtClean="0">
                <a:solidFill>
                  <a:srgbClr val="FFC000"/>
                </a:solidFill>
              </a:rPr>
              <a:t>ОЗЧ-1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29200"/>
            <a:ext cx="7467600" cy="12241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1-медный электрод;</a:t>
            </a:r>
          </a:p>
          <a:p>
            <a:pPr>
              <a:buNone/>
            </a:pPr>
            <a:r>
              <a:rPr lang="ru-RU" dirty="0" smtClean="0"/>
              <a:t>2- обмазка с железным порошком;</a:t>
            </a:r>
            <a:endParaRPr lang="ru-RU" dirty="0"/>
          </a:p>
        </p:txBody>
      </p:sp>
      <p:pic>
        <p:nvPicPr>
          <p:cNvPr id="4" name="Picture 2" descr="E:\Работа\Сварщики\Сырье\101_SONY\DSC02650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 l="71391" t="14056" r="987" b="60951"/>
          <a:stretch>
            <a:fillRect/>
          </a:stretch>
        </p:blipFill>
        <p:spPr bwMode="auto">
          <a:xfrm>
            <a:off x="1403648" y="1556792"/>
            <a:ext cx="5305853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404664"/>
            <a:ext cx="8496944" cy="6120680"/>
          </a:xfrm>
        </p:spPr>
        <p:txBody>
          <a:bodyPr>
            <a:normAutofit/>
          </a:bodyPr>
          <a:lstStyle/>
          <a:p>
            <a:r>
              <a:rPr lang="ru-RU" dirty="0" smtClean="0"/>
              <a:t>Полуавтоматическая сварка. Институт электросварки им. Е. О. Патона для заварки дефектов чугунного литья в холодном состоянии предложил порошковую проволоку марки </a:t>
            </a:r>
            <a:r>
              <a:rPr lang="ru-RU" dirty="0" smtClean="0">
                <a:solidFill>
                  <a:srgbClr val="FFC000"/>
                </a:solidFill>
              </a:rPr>
              <a:t>ППЧ-1</a:t>
            </a:r>
            <a:r>
              <a:rPr lang="ru-RU" dirty="0" smtClean="0"/>
              <a:t>. При диаметре проволоки </a:t>
            </a:r>
            <a:r>
              <a:rPr lang="ru-RU" dirty="0" smtClean="0">
                <a:solidFill>
                  <a:srgbClr val="FFC000"/>
                </a:solidFill>
              </a:rPr>
              <a:t>3 мм </a:t>
            </a:r>
            <a:r>
              <a:rPr lang="ru-RU" dirty="0" smtClean="0"/>
              <a:t>сварочный ток устанавливают </a:t>
            </a:r>
            <a:r>
              <a:rPr lang="ru-RU" dirty="0" smtClean="0">
                <a:solidFill>
                  <a:srgbClr val="FFC000"/>
                </a:solidFill>
              </a:rPr>
              <a:t>250-280 А</a:t>
            </a:r>
            <a:r>
              <a:rPr lang="ru-RU" dirty="0" smtClean="0"/>
              <a:t>, напряжение дуги - </a:t>
            </a:r>
            <a:r>
              <a:rPr lang="ru-RU" dirty="0" smtClean="0">
                <a:solidFill>
                  <a:srgbClr val="FFC000"/>
                </a:solidFill>
              </a:rPr>
              <a:t>28-32 В</a:t>
            </a:r>
            <a:r>
              <a:rPr lang="ru-RU" dirty="0" smtClean="0"/>
              <a:t>, скорость подачи проволоки </a:t>
            </a:r>
            <a:r>
              <a:rPr lang="ru-RU" dirty="0" smtClean="0">
                <a:solidFill>
                  <a:srgbClr val="FFC000"/>
                </a:solidFill>
              </a:rPr>
              <a:t>180 м/ч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Применяется также </a:t>
            </a:r>
            <a:r>
              <a:rPr lang="ru-RU" dirty="0" err="1" smtClean="0"/>
              <a:t>самозащитная</a:t>
            </a:r>
            <a:r>
              <a:rPr lang="ru-RU" dirty="0" smtClean="0"/>
              <a:t> проволока </a:t>
            </a:r>
            <a:r>
              <a:rPr lang="ru-RU" dirty="0" smtClean="0">
                <a:solidFill>
                  <a:srgbClr val="FFC000"/>
                </a:solidFill>
              </a:rPr>
              <a:t>ПАНЧ-11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7931224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(2) </a:t>
            </a:r>
            <a:r>
              <a:rPr lang="ru-RU" dirty="0" smtClean="0"/>
              <a:t>Сварка</a:t>
            </a:r>
            <a:r>
              <a:rPr lang="ru-RU" b="1" dirty="0" smtClean="0"/>
              <a:t> </a:t>
            </a:r>
            <a:r>
              <a:rPr lang="ru-RU" u="sng" dirty="0" smtClean="0">
                <a:solidFill>
                  <a:srgbClr val="FFC000"/>
                </a:solidFill>
              </a:rPr>
              <a:t>стальными</a:t>
            </a:r>
            <a:r>
              <a:rPr lang="ru-RU" dirty="0" smtClean="0"/>
              <a:t> электродами </a:t>
            </a:r>
            <a:r>
              <a:rPr lang="ru-RU" u="sng" dirty="0" smtClean="0">
                <a:solidFill>
                  <a:srgbClr val="FFC000"/>
                </a:solidFill>
              </a:rPr>
              <a:t>с</a:t>
            </a:r>
            <a:r>
              <a:rPr lang="ru-RU" b="1" u="sng" dirty="0" smtClean="0">
                <a:solidFill>
                  <a:srgbClr val="FFC000"/>
                </a:solidFill>
              </a:rPr>
              <a:t> </a:t>
            </a:r>
            <a:r>
              <a:rPr lang="ru-RU" u="sng" dirty="0" smtClean="0">
                <a:solidFill>
                  <a:srgbClr val="FFC000"/>
                </a:solidFill>
              </a:rPr>
              <a:t>применением шпилек</a:t>
            </a:r>
            <a:r>
              <a:rPr lang="ru-RU" dirty="0" smtClean="0"/>
              <a:t>. Этот способ сварки широко применяется при ремонте крупногабаритных чугунных изделий. Здесь сварка комбинируется с механическим усилением зоны сплавления ввертыванием в тело изделия стальных шпилек, которые связывают металл шва и основной металл, разгружая хрупкую закаленную прослойку (</a:t>
            </a:r>
            <a:r>
              <a:rPr lang="ru-RU" u="sng" dirty="0" err="1" smtClean="0">
                <a:solidFill>
                  <a:srgbClr val="FFC000"/>
                </a:solidFill>
              </a:rPr>
              <a:t>механосварное</a:t>
            </a:r>
            <a:r>
              <a:rPr lang="ru-RU" u="sng" dirty="0" smtClean="0">
                <a:solidFill>
                  <a:srgbClr val="FFC000"/>
                </a:solidFill>
              </a:rPr>
              <a:t> соединение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147248" cy="557748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При изломе изделия с толщиной стенки </a:t>
            </a:r>
            <a:r>
              <a:rPr lang="ru-RU" dirty="0" smtClean="0">
                <a:solidFill>
                  <a:srgbClr val="FFC000"/>
                </a:solidFill>
              </a:rPr>
              <a:t>до 12 мм </a:t>
            </a:r>
            <a:r>
              <a:rPr lang="ru-RU" dirty="0" smtClean="0"/>
              <a:t>шпильки могут ввертываться </a:t>
            </a:r>
            <a:r>
              <a:rPr lang="ru-RU" dirty="0" smtClean="0">
                <a:solidFill>
                  <a:srgbClr val="FFC000"/>
                </a:solidFill>
              </a:rPr>
              <a:t>без разделки кромок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При толщинах </a:t>
            </a:r>
            <a:r>
              <a:rPr lang="ru-RU" dirty="0" smtClean="0">
                <a:solidFill>
                  <a:srgbClr val="FFC000"/>
                </a:solidFill>
              </a:rPr>
              <a:t>более 12 мм </a:t>
            </a:r>
            <a:r>
              <a:rPr lang="ru-RU" dirty="0" smtClean="0"/>
              <a:t>место излома подготавливается </a:t>
            </a:r>
            <a:r>
              <a:rPr lang="ru-RU" dirty="0" smtClean="0">
                <a:solidFill>
                  <a:srgbClr val="FFC000"/>
                </a:solidFill>
              </a:rPr>
              <a:t>с разделкой</a:t>
            </a:r>
            <a:r>
              <a:rPr lang="ru-RU" dirty="0" smtClean="0"/>
              <a:t>.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Диаметр шпилек зависит от толщины свариваемого изделия: </a:t>
            </a:r>
            <a:r>
              <a:rPr lang="ru-RU" dirty="0" smtClean="0"/>
              <a:t>при толщине до </a:t>
            </a:r>
            <a:r>
              <a:rPr lang="ru-RU" dirty="0" smtClean="0">
                <a:solidFill>
                  <a:srgbClr val="00B0F0"/>
                </a:solidFill>
              </a:rPr>
              <a:t>12мм </a:t>
            </a:r>
            <a:r>
              <a:rPr lang="ru-RU" dirty="0" smtClean="0"/>
              <a:t>диаметр шпильки должен быть не более </a:t>
            </a:r>
            <a:r>
              <a:rPr lang="ru-RU" dirty="0" smtClean="0">
                <a:solidFill>
                  <a:srgbClr val="00B0F0"/>
                </a:solidFill>
              </a:rPr>
              <a:t>6мм</a:t>
            </a:r>
            <a:r>
              <a:rPr lang="ru-RU" dirty="0" smtClean="0"/>
              <a:t>; диаметр шпилек более </a:t>
            </a:r>
            <a:r>
              <a:rPr lang="ru-RU" dirty="0" smtClean="0">
                <a:solidFill>
                  <a:srgbClr val="00B0F0"/>
                </a:solidFill>
              </a:rPr>
              <a:t>16мм</a:t>
            </a:r>
            <a:r>
              <a:rPr lang="ru-RU" dirty="0" smtClean="0"/>
              <a:t> и менее </a:t>
            </a:r>
            <a:r>
              <a:rPr lang="ru-RU" dirty="0" smtClean="0">
                <a:solidFill>
                  <a:srgbClr val="00B0F0"/>
                </a:solidFill>
              </a:rPr>
              <a:t>3мм </a:t>
            </a:r>
            <a:r>
              <a:rPr lang="ru-RU" dirty="0" smtClean="0"/>
              <a:t>не рекомендуется. Диаметр   шпилек</a:t>
            </a:r>
            <a:r>
              <a:rPr lang="en-US" dirty="0" smtClean="0"/>
              <a:t> </a:t>
            </a:r>
            <a:r>
              <a:rPr lang="ru-RU" dirty="0" smtClean="0"/>
              <a:t>:</a:t>
            </a:r>
          </a:p>
          <a:p>
            <a:pPr algn="ctr">
              <a:buNone/>
            </a:pPr>
            <a:r>
              <a:rPr lang="ru-RU" dirty="0" smtClean="0">
                <a:solidFill>
                  <a:srgbClr val="FFC000"/>
                </a:solidFill>
              </a:rPr>
              <a:t>   </a:t>
            </a:r>
            <a:r>
              <a:rPr lang="en-US" dirty="0" smtClean="0">
                <a:solidFill>
                  <a:srgbClr val="FFC000"/>
                </a:solidFill>
              </a:rPr>
              <a:t>d</a:t>
            </a:r>
            <a:r>
              <a:rPr lang="ru-RU" dirty="0" smtClean="0">
                <a:solidFill>
                  <a:srgbClr val="FFC000"/>
                </a:solidFill>
              </a:rPr>
              <a:t> = (0,15 — 0,2)·</a:t>
            </a:r>
            <a:r>
              <a:rPr lang="en-US" dirty="0" smtClean="0">
                <a:solidFill>
                  <a:srgbClr val="FFC000"/>
                </a:solidFill>
              </a:rPr>
              <a:t>S</a:t>
            </a:r>
            <a:r>
              <a:rPr lang="ru-RU" dirty="0" smtClean="0">
                <a:solidFill>
                  <a:srgbClr val="FFC000"/>
                </a:solidFill>
              </a:rPr>
              <a:t>,  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ru-RU" dirty="0" smtClean="0"/>
              <a:t> где </a:t>
            </a:r>
            <a:r>
              <a:rPr lang="en-US" dirty="0" smtClean="0">
                <a:solidFill>
                  <a:srgbClr val="FFC000"/>
                </a:solidFill>
              </a:rPr>
              <a:t>S</a:t>
            </a:r>
            <a:r>
              <a:rPr lang="en-US" dirty="0" smtClean="0"/>
              <a:t> </a:t>
            </a:r>
            <a:r>
              <a:rPr lang="ru-RU" dirty="0" smtClean="0"/>
              <a:t>-толщина детали, мм,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91264" cy="6120680"/>
          </a:xfrm>
        </p:spPr>
        <p:txBody>
          <a:bodyPr/>
          <a:lstStyle/>
          <a:p>
            <a:r>
              <a:rPr lang="ru-RU" dirty="0" smtClean="0"/>
              <a:t>Количество шпилек, которые нужно поставить на одну сторону трещины, зависит от качества чугуна, нагрузки, которую несет деталь, длины трещины и др. </a:t>
            </a:r>
            <a:r>
              <a:rPr lang="ru-RU" dirty="0" smtClean="0">
                <a:solidFill>
                  <a:srgbClr val="00B0F0"/>
                </a:solidFill>
              </a:rPr>
              <a:t>Максимальное количество шпилек </a:t>
            </a:r>
            <a:r>
              <a:rPr lang="ru-RU" dirty="0" smtClean="0"/>
              <a:t>по их площади</a:t>
            </a:r>
            <a:r>
              <a:rPr lang="ru-RU" dirty="0" smtClean="0">
                <a:solidFill>
                  <a:srgbClr val="00B0F0"/>
                </a:solidFill>
              </a:rPr>
              <a:t> не должно превышать </a:t>
            </a:r>
            <a:r>
              <a:rPr lang="ru-RU" dirty="0" smtClean="0">
                <a:solidFill>
                  <a:srgbClr val="FFC000"/>
                </a:solidFill>
              </a:rPr>
              <a:t>0,25 площади излома </a:t>
            </a:r>
            <a:r>
              <a:rPr lang="ru-RU" dirty="0" smtClean="0"/>
              <a:t>детали.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Высота шпилек </a:t>
            </a:r>
            <a:r>
              <a:rPr lang="ru-RU" dirty="0" smtClean="0"/>
              <a:t>над поверхностью равна </a:t>
            </a:r>
            <a:r>
              <a:rPr lang="ru-RU" dirty="0" smtClean="0">
                <a:solidFill>
                  <a:srgbClr val="FFC000"/>
                </a:solidFill>
              </a:rPr>
              <a:t>0,5-1 диаметра шпильки</a:t>
            </a:r>
            <a:r>
              <a:rPr lang="ru-RU" dirty="0" smtClean="0"/>
              <a:t>, но не более 5-6мм; </a:t>
            </a:r>
            <a:r>
              <a:rPr lang="ru-RU" dirty="0" smtClean="0">
                <a:solidFill>
                  <a:srgbClr val="00B0F0"/>
                </a:solidFill>
              </a:rPr>
              <a:t>глубина ввертывания -</a:t>
            </a:r>
            <a:r>
              <a:rPr lang="ru-RU" dirty="0" smtClean="0">
                <a:solidFill>
                  <a:srgbClr val="FFC000"/>
                </a:solidFill>
              </a:rPr>
              <a:t>1,5 диаметра </a:t>
            </a:r>
            <a:r>
              <a:rPr lang="ru-RU" dirty="0" smtClean="0"/>
              <a:t>шпильки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Размещение шпилек в  разделке кромок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Работа\Сварщики\Сырье\101_SONY\DSC02650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1235" t="12036" r="63576" b="61534"/>
          <a:stretch>
            <a:fillRect/>
          </a:stretch>
        </p:blipFill>
        <p:spPr bwMode="auto">
          <a:xfrm>
            <a:off x="539552" y="1340768"/>
            <a:ext cx="8181077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264696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FFC000"/>
                </a:solidFill>
              </a:rPr>
              <a:t>При сверлении отверстий и нарезании резьбы нельзя применять масло. </a:t>
            </a:r>
            <a:r>
              <a:rPr lang="ru-RU" dirty="0" smtClean="0"/>
              <a:t>Шпильки должны быть ввернуты до упора. </a:t>
            </a:r>
          </a:p>
          <a:p>
            <a:r>
              <a:rPr lang="ru-RU" dirty="0" smtClean="0"/>
              <a:t>Лучшие результаты дают электроды марки </a:t>
            </a:r>
            <a:r>
              <a:rPr lang="ru-RU" dirty="0" smtClean="0">
                <a:solidFill>
                  <a:srgbClr val="FFC000"/>
                </a:solidFill>
              </a:rPr>
              <a:t>УОНИИ-13/55</a:t>
            </a:r>
            <a:r>
              <a:rPr lang="ru-RU" dirty="0" smtClean="0"/>
              <a:t>. Электроды любой марки </a:t>
            </a:r>
            <a:r>
              <a:rPr lang="ru-RU" dirty="0" smtClean="0">
                <a:solidFill>
                  <a:srgbClr val="00B0F0"/>
                </a:solidFill>
              </a:rPr>
              <a:t>диаметром не более </a:t>
            </a:r>
            <a:r>
              <a:rPr lang="ru-RU" dirty="0" smtClean="0">
                <a:solidFill>
                  <a:srgbClr val="FFC000"/>
                </a:solidFill>
              </a:rPr>
              <a:t>3мм</a:t>
            </a:r>
            <a:r>
              <a:rPr lang="ru-RU" dirty="0" smtClean="0"/>
              <a:t>, сила тока - </a:t>
            </a:r>
            <a:r>
              <a:rPr lang="ru-RU" dirty="0" smtClean="0">
                <a:solidFill>
                  <a:srgbClr val="FFC000"/>
                </a:solidFill>
              </a:rPr>
              <a:t>90-100А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Уменьшенная сила тока обеспечивает малую глубину расплавления чугуна и минимальный нагрев изделия, что уменьшает отбеливание и предотвращает появление трещин.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80920" cy="6120680"/>
          </a:xfrm>
        </p:spPr>
        <p:txBody>
          <a:bodyPr>
            <a:normAutofit lnSpcReduction="10000"/>
          </a:bodyPr>
          <a:lstStyle/>
          <a:p>
            <a:r>
              <a:rPr lang="ru-RU" u="sng" dirty="0" smtClean="0">
                <a:solidFill>
                  <a:srgbClr val="FFC000"/>
                </a:solidFill>
              </a:rPr>
              <a:t>Процесс сварки</a:t>
            </a:r>
            <a:r>
              <a:rPr lang="ru-RU" dirty="0" smtClean="0"/>
              <a:t>. Сначала кольцевыми швами обвариваются ввернутые шпильки. </a:t>
            </a:r>
            <a:r>
              <a:rPr lang="ru-RU" dirty="0" err="1" smtClean="0"/>
              <a:t>Обварку</a:t>
            </a:r>
            <a:r>
              <a:rPr lang="ru-RU" dirty="0" smtClean="0"/>
              <a:t> нужно производить </a:t>
            </a:r>
            <a:r>
              <a:rPr lang="ru-RU" dirty="0" smtClean="0">
                <a:solidFill>
                  <a:srgbClr val="FFC000"/>
                </a:solidFill>
              </a:rPr>
              <a:t>вразброс</a:t>
            </a:r>
            <a:r>
              <a:rPr lang="ru-RU" dirty="0" smtClean="0"/>
              <a:t> для равномерного нагревания детали. Потом </a:t>
            </a:r>
            <a:r>
              <a:rPr lang="ru-RU" dirty="0" err="1" smtClean="0"/>
              <a:t>заплавляют</a:t>
            </a:r>
            <a:r>
              <a:rPr lang="ru-RU" dirty="0" smtClean="0"/>
              <a:t> участки между обваренными шпильками, причем заварка также ведется отдельными участками.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Длина каждого валика </a:t>
            </a:r>
            <a:r>
              <a:rPr lang="ru-RU" dirty="0" smtClean="0"/>
              <a:t>не должна превышать </a:t>
            </a:r>
            <a:r>
              <a:rPr lang="ru-RU" dirty="0" smtClean="0">
                <a:solidFill>
                  <a:srgbClr val="FFC000"/>
                </a:solidFill>
              </a:rPr>
              <a:t>100 мм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00B0F0"/>
                </a:solidFill>
              </a:rPr>
              <a:t>Второй слой валиков наносится перпендикулярно направлению валиков первого слоя</a:t>
            </a:r>
            <a:r>
              <a:rPr lang="ru-RU" dirty="0" smtClean="0"/>
              <a:t>. После нанесения наплавки на каждую сторону поверхностей кромок переходят к заварке разделки и трещины.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7467600" cy="597666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Для ускорения заварки трещины в изделии толщиной более 10 мм </a:t>
            </a:r>
            <a:r>
              <a:rPr lang="ru-RU" dirty="0" smtClean="0">
                <a:solidFill>
                  <a:srgbClr val="00B0F0"/>
                </a:solidFill>
              </a:rPr>
              <a:t>вводят дополнительные стальные связи</a:t>
            </a:r>
            <a:r>
              <a:rPr lang="ru-RU" dirty="0" smtClean="0"/>
              <a:t>. Связи и промежутки между ними провариваются полностью. Сверху вся поверхность сварного соединения покрывается стальным наплавленным металлом.</a:t>
            </a:r>
          </a:p>
          <a:p>
            <a:r>
              <a:rPr lang="ru-RU" dirty="0" smtClean="0"/>
              <a:t>Сварка стальными электродами с применением шпилек может выполняться в любом пространственном положении</a:t>
            </a:r>
            <a:r>
              <a:rPr lang="ru-RU" b="1" dirty="0" smtClean="0"/>
              <a:t> </a:t>
            </a:r>
            <a:r>
              <a:rPr lang="ru-RU" dirty="0" smtClean="0"/>
              <a:t>без</a:t>
            </a:r>
            <a:r>
              <a:rPr lang="ru-RU" b="1" dirty="0" smtClean="0"/>
              <a:t> </a:t>
            </a:r>
            <a:r>
              <a:rPr lang="ru-RU" dirty="0" smtClean="0"/>
              <a:t>демонтажа всего чугунного изделия.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Сварка чугуна со шпильками</a:t>
            </a:r>
            <a:endParaRPr lang="ru-RU" dirty="0"/>
          </a:p>
        </p:txBody>
      </p:sp>
      <p:pic>
        <p:nvPicPr>
          <p:cNvPr id="2050" name="Picture 2" descr="E:\Работа\Сварщики\Сырье\101_SONY\DSC02650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3039" t="37864" r="63576" b="16863"/>
          <a:stretch>
            <a:fillRect/>
          </a:stretch>
        </p:blipFill>
        <p:spPr bwMode="auto">
          <a:xfrm>
            <a:off x="1619672" y="980728"/>
            <a:ext cx="5544616" cy="5639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435280" cy="6453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3. </a:t>
            </a:r>
            <a:r>
              <a:rPr lang="ru-RU" dirty="0" smtClean="0">
                <a:solidFill>
                  <a:srgbClr val="FFC000"/>
                </a:solidFill>
              </a:rPr>
              <a:t>Способность чугуна к отбеливанию </a:t>
            </a:r>
            <a:r>
              <a:rPr lang="ru-RU" dirty="0" smtClean="0"/>
              <a:t>при быстром охлаждении места сварки обычно приводит к образованию тонкой отбеленной прослойки на границе сварного шва и металла изделия. Эта отбеленная прослойка имеет низкую пластичность, она </a:t>
            </a:r>
            <a:r>
              <a:rPr lang="ru-RU" dirty="0" smtClean="0">
                <a:solidFill>
                  <a:srgbClr val="FFFF00"/>
                </a:solidFill>
              </a:rPr>
              <a:t>вместе с наплавленным металлом </a:t>
            </a:r>
            <a:r>
              <a:rPr lang="ru-RU" u="sng" dirty="0" smtClean="0">
                <a:solidFill>
                  <a:srgbClr val="FFFF00"/>
                </a:solidFill>
              </a:rPr>
              <a:t>откалывается </a:t>
            </a:r>
            <a:r>
              <a:rPr lang="ru-RU" dirty="0" smtClean="0">
                <a:solidFill>
                  <a:srgbClr val="FFFF00"/>
                </a:solidFill>
              </a:rPr>
              <a:t>от основного металла</a:t>
            </a:r>
            <a:r>
              <a:rPr lang="ru-RU" dirty="0" smtClean="0"/>
              <a:t> или </a:t>
            </a:r>
            <a:r>
              <a:rPr lang="ru-RU" u="sng" dirty="0" smtClean="0">
                <a:solidFill>
                  <a:srgbClr val="92D050"/>
                </a:solidFill>
              </a:rPr>
              <a:t>вызывает трещину </a:t>
            </a:r>
            <a:r>
              <a:rPr lang="ru-RU" dirty="0" smtClean="0">
                <a:solidFill>
                  <a:srgbClr val="92D050"/>
                </a:solidFill>
              </a:rPr>
              <a:t>по границе отбеленной прослойки с основным металлом.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G:\p0028.gif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 l="73051" t="17851" r="5099"/>
          <a:stretch>
            <a:fillRect/>
          </a:stretch>
        </p:blipFill>
        <p:spPr bwMode="auto">
          <a:xfrm>
            <a:off x="2627784" y="448367"/>
            <a:ext cx="2592288" cy="6203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</a:t>
            </a:r>
            <a:r>
              <a:rPr lang="en-U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IV</a:t>
            </a:r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r>
              <a:rPr lang="en-U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Сварка-пайка чугуна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853136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FFC000"/>
                </a:solidFill>
              </a:rPr>
              <a:t>Пайка</a:t>
            </a:r>
            <a:r>
              <a:rPr lang="ru-RU" dirty="0" smtClean="0"/>
              <a:t> представляет собой процесс соединения деталей нагревом до температуры плавления припоя, заполняющего зазор между соединяемыми деталями. </a:t>
            </a:r>
            <a:r>
              <a:rPr lang="ru-RU" dirty="0" smtClean="0">
                <a:solidFill>
                  <a:srgbClr val="FFC000"/>
                </a:solidFill>
              </a:rPr>
              <a:t>Основной металл при пайке не плавится.</a:t>
            </a:r>
            <a:endParaRPr lang="en-US" dirty="0" smtClean="0">
              <a:solidFill>
                <a:srgbClr val="FFC000"/>
              </a:solidFill>
            </a:endParaRPr>
          </a:p>
          <a:p>
            <a:r>
              <a:rPr lang="ru-RU" dirty="0" smtClean="0"/>
              <a:t>Пайка чугуна применяется в тех случаях, когда </a:t>
            </a:r>
            <a:r>
              <a:rPr lang="ru-RU" dirty="0" smtClean="0">
                <a:solidFill>
                  <a:srgbClr val="00B0F0"/>
                </a:solidFill>
              </a:rPr>
              <a:t>прочность</a:t>
            </a:r>
            <a:r>
              <a:rPr lang="ru-RU" dirty="0" smtClean="0"/>
              <a:t> сварного соединения </a:t>
            </a:r>
            <a:r>
              <a:rPr lang="ru-RU" dirty="0" smtClean="0">
                <a:solidFill>
                  <a:srgbClr val="00B0F0"/>
                </a:solidFill>
              </a:rPr>
              <a:t>обеспечивается без расплавления основного металла.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ru-RU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7467600" cy="543346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качестве припоев используют специальные материалы:</a:t>
            </a:r>
            <a:endParaRPr lang="en-US" dirty="0" smtClean="0"/>
          </a:p>
          <a:p>
            <a:pPr marL="550926" indent="-514350">
              <a:buFont typeface="+mj-lt"/>
              <a:buAutoNum type="arabicParenR"/>
            </a:pPr>
            <a:r>
              <a:rPr lang="ru-RU" dirty="0" smtClean="0">
                <a:solidFill>
                  <a:srgbClr val="00B0F0"/>
                </a:solidFill>
              </a:rPr>
              <a:t>чугунные материалы </a:t>
            </a:r>
            <a:r>
              <a:rPr lang="ru-RU" dirty="0" smtClean="0"/>
              <a:t>(</a:t>
            </a:r>
            <a:r>
              <a:rPr lang="ru-RU" dirty="0" smtClean="0">
                <a:solidFill>
                  <a:srgbClr val="FFC000"/>
                </a:solidFill>
              </a:rPr>
              <a:t>НЧ-1, НЧ-2, УНЧ-2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(низкотемпературная заварка литейных дефектов); </a:t>
            </a:r>
          </a:p>
          <a:p>
            <a:pPr marL="550926" indent="-514350">
              <a:buFont typeface="+mj-lt"/>
              <a:buAutoNum type="arabicParenR"/>
            </a:pPr>
            <a:r>
              <a:rPr lang="ru-RU" dirty="0" smtClean="0">
                <a:solidFill>
                  <a:srgbClr val="00B0F0"/>
                </a:solidFill>
              </a:rPr>
              <a:t>латунные припои </a:t>
            </a:r>
            <a:r>
              <a:rPr lang="ru-RU" dirty="0" smtClean="0"/>
              <a:t>(</a:t>
            </a:r>
            <a:r>
              <a:rPr lang="ru-RU" dirty="0" smtClean="0">
                <a:solidFill>
                  <a:srgbClr val="FFC000"/>
                </a:solidFill>
              </a:rPr>
              <a:t>ЛОК59-1-03, ЛОМНА-49-08-10-4-04 - </a:t>
            </a:r>
            <a:r>
              <a:rPr lang="ru-RU" dirty="0" smtClean="0"/>
              <a:t>цвет припоя как у чугуна), </a:t>
            </a:r>
            <a:endParaRPr lang="en-US" dirty="0" smtClean="0"/>
          </a:p>
          <a:p>
            <a:pPr marL="550926" indent="-514350">
              <a:buFont typeface="+mj-lt"/>
              <a:buAutoNum type="arabicParenR"/>
            </a:pPr>
            <a:r>
              <a:rPr lang="ru-RU" dirty="0" smtClean="0">
                <a:solidFill>
                  <a:srgbClr val="00B0F0"/>
                </a:solidFill>
              </a:rPr>
              <a:t>легкоплавкие оловянисто-свинцовые   припои  </a:t>
            </a:r>
            <a:r>
              <a:rPr lang="ru-RU" dirty="0" smtClean="0"/>
              <a:t> (</a:t>
            </a:r>
            <a:r>
              <a:rPr lang="ru-RU" dirty="0" smtClean="0">
                <a:solidFill>
                  <a:srgbClr val="FFC000"/>
                </a:solidFill>
              </a:rPr>
              <a:t>ПОС-30, ПОС-40</a:t>
            </a:r>
            <a:r>
              <a:rPr lang="ru-RU" dirty="0" smtClean="0"/>
              <a:t>), </a:t>
            </a:r>
            <a:endParaRPr lang="en-US" dirty="0" smtClean="0"/>
          </a:p>
          <a:p>
            <a:pPr marL="550926" indent="-514350">
              <a:buFont typeface="+mj-lt"/>
              <a:buAutoNum type="arabicParenR"/>
            </a:pPr>
            <a:r>
              <a:rPr lang="ru-RU" dirty="0" smtClean="0"/>
              <a:t>а также </a:t>
            </a:r>
            <a:r>
              <a:rPr lang="ru-RU" dirty="0" smtClean="0">
                <a:solidFill>
                  <a:srgbClr val="00B0F0"/>
                </a:solidFill>
              </a:rPr>
              <a:t>цинковые припои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626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</a:rPr>
              <a:t>(1) Подготовленная под пайку поверхность </a:t>
            </a:r>
            <a:r>
              <a:rPr lang="ru-RU" dirty="0" smtClean="0">
                <a:solidFill>
                  <a:srgbClr val="FFC000"/>
                </a:solidFill>
              </a:rPr>
              <a:t>подогревается </a:t>
            </a:r>
            <a:r>
              <a:rPr lang="ru-RU" dirty="0" smtClean="0"/>
              <a:t>пламенем газовой горелки до температуры плавления чугунного или латунного припоя (</a:t>
            </a:r>
            <a:r>
              <a:rPr lang="ru-RU" dirty="0" smtClean="0">
                <a:solidFill>
                  <a:srgbClr val="FFC000"/>
                </a:solidFill>
              </a:rPr>
              <a:t>800-950°С</a:t>
            </a:r>
            <a:r>
              <a:rPr lang="ru-RU" dirty="0" smtClean="0"/>
              <a:t>). </a:t>
            </a:r>
            <a:endParaRPr lang="en-US" dirty="0" smtClean="0"/>
          </a:p>
          <a:p>
            <a:r>
              <a:rPr lang="ru-RU" dirty="0" smtClean="0"/>
              <a:t>Вначале следует образовать </a:t>
            </a:r>
            <a:r>
              <a:rPr lang="ru-RU" dirty="0" smtClean="0">
                <a:solidFill>
                  <a:srgbClr val="00B0F0"/>
                </a:solidFill>
              </a:rPr>
              <a:t>отдельные расплавленные капли припоя</a:t>
            </a:r>
            <a:r>
              <a:rPr lang="ru-RU" dirty="0" smtClean="0"/>
              <a:t>, которые должны с помощью флюсов-паст (</a:t>
            </a:r>
            <a:r>
              <a:rPr lang="ru-RU" dirty="0" smtClean="0">
                <a:solidFill>
                  <a:srgbClr val="FFC000"/>
                </a:solidFill>
              </a:rPr>
              <a:t>ФСЧ-1, ФСЧ-2</a:t>
            </a:r>
            <a:r>
              <a:rPr lang="ru-RU" dirty="0" smtClean="0"/>
              <a:t>)  легко </a:t>
            </a:r>
            <a:r>
              <a:rPr lang="ru-RU" dirty="0" smtClean="0">
                <a:solidFill>
                  <a:srgbClr val="00B0F0"/>
                </a:solidFill>
              </a:rPr>
              <a:t>растекаться тонким слоем </a:t>
            </a:r>
            <a:r>
              <a:rPr lang="ru-RU" dirty="0" smtClean="0"/>
              <a:t>по кромке чугунного изделия. </a:t>
            </a:r>
            <a:endParaRPr lang="en-US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467600" cy="579350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Присадочный стержень покрывают снаружи флюсом-пастой</a:t>
            </a:r>
            <a:r>
              <a:rPr lang="ru-RU" dirty="0" smtClean="0"/>
              <a:t>. Сварку ведут справа налево,  после окончания заварки дефекта </a:t>
            </a:r>
            <a:r>
              <a:rPr lang="ru-RU" dirty="0" smtClean="0">
                <a:solidFill>
                  <a:srgbClr val="FFC000"/>
                </a:solidFill>
              </a:rPr>
              <a:t>деталь медленно охлаждают  в песке или под слоем асбеста.</a:t>
            </a:r>
          </a:p>
          <a:p>
            <a:r>
              <a:rPr lang="ru-RU" dirty="0" smtClean="0"/>
              <a:t>Т.к. основной металл не доводится до состояния расплавления, то в наплавке отсутствуют зоны отбеленного чугуна, металл шва получается плотным, мягким и хорошо обрабатывается резцом.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19256" cy="5793507"/>
          </a:xfrm>
        </p:spPr>
        <p:txBody>
          <a:bodyPr/>
          <a:lstStyle/>
          <a:p>
            <a:r>
              <a:rPr lang="ru-RU" dirty="0" smtClean="0"/>
              <a:t> При  нагреве чугуна до температуры выше </a:t>
            </a:r>
            <a:r>
              <a:rPr lang="ru-RU" dirty="0" smtClean="0">
                <a:solidFill>
                  <a:srgbClr val="FFC000"/>
                </a:solidFill>
              </a:rPr>
              <a:t>800</a:t>
            </a:r>
            <a:r>
              <a:rPr lang="en-US" dirty="0" smtClean="0">
                <a:solidFill>
                  <a:srgbClr val="FFC000"/>
                </a:solidFill>
              </a:rPr>
              <a:t>º</a:t>
            </a:r>
            <a:r>
              <a:rPr lang="ru-RU" dirty="0" smtClean="0">
                <a:solidFill>
                  <a:srgbClr val="FFC000"/>
                </a:solidFill>
              </a:rPr>
              <a:t>С</a:t>
            </a:r>
            <a:r>
              <a:rPr lang="ru-RU" dirty="0" smtClean="0"/>
              <a:t> происходит необратимое увеличение объема чугуна, это может стать причиной изменения размеров уже обработанного изделия, следовательно </a:t>
            </a:r>
            <a:r>
              <a:rPr lang="ru-RU" dirty="0" smtClean="0">
                <a:solidFill>
                  <a:srgbClr val="00B0F0"/>
                </a:solidFill>
              </a:rPr>
              <a:t>обработанные изделия ремонтируют более низкотемпературной пайкой </a:t>
            </a:r>
            <a:r>
              <a:rPr lang="ru-RU" dirty="0" smtClean="0">
                <a:solidFill>
                  <a:srgbClr val="FFC000"/>
                </a:solidFill>
              </a:rPr>
              <a:t>латунными припоями. 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48680"/>
            <a:ext cx="8643998" cy="6023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(2) Пайка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латунным припоем </a:t>
            </a:r>
            <a:r>
              <a:rPr lang="ru-RU" dirty="0" smtClean="0"/>
              <a:t>производится при   меньшей   температуре   нагрева (</a:t>
            </a:r>
            <a:r>
              <a:rPr lang="ru-RU" dirty="0" smtClean="0">
                <a:solidFill>
                  <a:srgbClr val="FFC000"/>
                </a:solidFill>
              </a:rPr>
              <a:t>650-750°С</a:t>
            </a:r>
            <a:r>
              <a:rPr lang="ru-RU" dirty="0" smtClean="0"/>
              <a:t>), чем пайка чугуном. Снижение температуры плавления латуни достигается за счет применения флюсов </a:t>
            </a:r>
            <a:r>
              <a:rPr lang="ru-RU" dirty="0" smtClean="0">
                <a:solidFill>
                  <a:srgbClr val="FFC000"/>
                </a:solidFill>
              </a:rPr>
              <a:t>ФПСЧ-1</a:t>
            </a:r>
            <a:r>
              <a:rPr lang="ru-RU" dirty="0" smtClean="0"/>
              <a:t> или </a:t>
            </a:r>
            <a:r>
              <a:rPr lang="ru-RU" dirty="0" smtClean="0">
                <a:solidFill>
                  <a:srgbClr val="FFC000"/>
                </a:solidFill>
              </a:rPr>
              <a:t>ФПСЧ-2</a:t>
            </a:r>
            <a:r>
              <a:rPr lang="ru-RU" dirty="0" smtClean="0"/>
              <a:t>, которые плавятся при указанных температурах, частично растворяют припой, смачивают поверхность чугуна и образуют низкотемпературную металлическую связь на границе чугун-латунь.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075240" cy="6192688"/>
          </a:xfrm>
        </p:spPr>
        <p:txBody>
          <a:bodyPr>
            <a:normAutofit/>
          </a:bodyPr>
          <a:lstStyle/>
          <a:p>
            <a:r>
              <a:rPr lang="ru-RU" dirty="0" smtClean="0"/>
              <a:t>Для лучшего сцепления чугуна с латунью </a:t>
            </a:r>
            <a:r>
              <a:rPr lang="ru-RU" dirty="0" smtClean="0">
                <a:solidFill>
                  <a:srgbClr val="FFC000"/>
                </a:solidFill>
              </a:rPr>
              <a:t>графит с поверхности кромок предварительно выжигают газовым пламенем с избытком кислорода</a:t>
            </a:r>
            <a:r>
              <a:rPr lang="ru-RU" dirty="0" smtClean="0"/>
              <a:t>. Деталь подогревают до </a:t>
            </a:r>
            <a:r>
              <a:rPr lang="ru-RU" dirty="0" smtClean="0">
                <a:solidFill>
                  <a:srgbClr val="FFC000"/>
                </a:solidFill>
              </a:rPr>
              <a:t>300-400</a:t>
            </a:r>
            <a:r>
              <a:rPr lang="en-US" dirty="0" smtClean="0">
                <a:solidFill>
                  <a:srgbClr val="FFC000"/>
                </a:solidFill>
              </a:rPr>
              <a:t>º</a:t>
            </a:r>
            <a:r>
              <a:rPr lang="ru-RU" dirty="0" smtClean="0">
                <a:solidFill>
                  <a:srgbClr val="FFC000"/>
                </a:solidFill>
              </a:rPr>
              <a:t>С.</a:t>
            </a:r>
          </a:p>
          <a:p>
            <a:r>
              <a:rPr lang="ru-RU" dirty="0" smtClean="0"/>
              <a:t>Затем в разделку вносят флюс </a:t>
            </a:r>
            <a:r>
              <a:rPr lang="ru-RU" dirty="0" smtClean="0">
                <a:solidFill>
                  <a:srgbClr val="FFC000"/>
                </a:solidFill>
              </a:rPr>
              <a:t>ФПСН-2</a:t>
            </a:r>
            <a:r>
              <a:rPr lang="ru-RU" dirty="0" smtClean="0"/>
              <a:t>; после расплавления флюса расплавляют латунный припой, который образует жидкую ванну и заполняет разделку.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Наплавленный металл сразу же после сварки при температуре </a:t>
            </a:r>
            <a:r>
              <a:rPr lang="ru-RU" dirty="0" smtClean="0">
                <a:solidFill>
                  <a:srgbClr val="FFC000"/>
                </a:solidFill>
              </a:rPr>
              <a:t>600-700°С </a:t>
            </a:r>
            <a:r>
              <a:rPr lang="ru-RU" dirty="0" smtClean="0">
                <a:solidFill>
                  <a:srgbClr val="00B0F0"/>
                </a:solidFill>
              </a:rPr>
              <a:t>проковывают ручным медным молотком.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08912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(3) Пайка легкоплавкими </a:t>
            </a:r>
            <a:r>
              <a:rPr lang="ru-RU" dirty="0" err="1" smtClean="0">
                <a:solidFill>
                  <a:srgbClr val="FFC000"/>
                </a:solidFill>
              </a:rPr>
              <a:t>оловянисто-свин-цовыми</a:t>
            </a:r>
            <a:r>
              <a:rPr lang="ru-RU" dirty="0" smtClean="0">
                <a:solidFill>
                  <a:srgbClr val="FFC000"/>
                </a:solidFill>
              </a:rPr>
              <a:t> и цинковыми припоями </a:t>
            </a:r>
            <a:r>
              <a:rPr lang="ru-RU" dirty="0" smtClean="0">
                <a:solidFill>
                  <a:srgbClr val="00B0F0"/>
                </a:solidFill>
              </a:rPr>
              <a:t>находит ограниченное применение </a:t>
            </a:r>
            <a:r>
              <a:rPr lang="ru-RU" dirty="0" smtClean="0"/>
              <a:t>при устранении дефектов в чугунных деталях. Этот вид применяют в тех случаях, когда нет возможности использовать другие, более совершенные виды. Пайка чугуна легкоплавкими припоями затруднена плохим смачиванием его поверхности; этот вид пайки дает низкую прочность соединения.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71514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Участок горячей сварки чугуна должен быть оборудован дополнительным к приточно-вытяжной вентиляций специальным отсасывающим устройством для удаления выделяющейся при сварке пыли. </a:t>
            </a:r>
          </a:p>
          <a:p>
            <a:r>
              <a:rPr lang="ru-RU" dirty="0" smtClean="0"/>
              <a:t>Дополнительное отсасывающее устройство должно устанавливаться на расстоянии 1-1,2 м от места сварки и создавать скорость движения загрязненного воздуха в сечении отсоса порядка 8 м/с. При холодной дуговой сварке чугуна покрытыми электродами иметь дополнительную вентиляцию не обязательно.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Любой вид сварки чугуна, сопровождающийся выделением ядовитых паров (меди, марганца, цинка и др.), должен выполняться сварщиком в фильтрующем или шланговом противогазе.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При пайке чугуна припоем из меди и ее сплавов сварщику нужно работать в респираторе ШБ-1, «Лепесток», «Астра-2» и др.                               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7467600" cy="5721499"/>
          </a:xfrm>
        </p:spPr>
        <p:txBody>
          <a:bodyPr/>
          <a:lstStyle/>
          <a:p>
            <a:r>
              <a:rPr lang="ru-RU" dirty="0" smtClean="0"/>
              <a:t>4. </a:t>
            </a:r>
            <a:r>
              <a:rPr lang="ru-RU" dirty="0" smtClean="0">
                <a:solidFill>
                  <a:srgbClr val="FFC000"/>
                </a:solidFill>
              </a:rPr>
              <a:t>Чугуны не имеют тестообразного состояния при переходе от жидкого к твердому.</a:t>
            </a:r>
            <a:r>
              <a:rPr lang="ru-RU" dirty="0" smtClean="0"/>
              <a:t> Это свойство чугуна затрудняет сварку его в наклонном и вертикальном положениях и не позволяет вести сварку в потолочном положении.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2857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Самостоятельно</a:t>
            </a:r>
            <a:endParaRPr lang="ru-RU" sz="2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428604"/>
            <a:ext cx="4643438" cy="64293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1 вариант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Способы сварки чугуна.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Какие дефекты возможны при сварке чугуна?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До какой </a:t>
            </a:r>
            <a:r>
              <a:rPr lang="ru-RU" dirty="0" smtClean="0"/>
              <a:t>температуры подогревают </a:t>
            </a:r>
            <a:r>
              <a:rPr lang="ru-RU" dirty="0" smtClean="0"/>
              <a:t>чугун при горячей сварке</a:t>
            </a:r>
            <a:r>
              <a:rPr lang="ru-RU" dirty="0" smtClean="0"/>
              <a:t>?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До какой массы изделия возможна горячая сварка чугуна?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Рассчитать режим  холодной сварки чугуна с </a:t>
            </a:r>
            <a:r>
              <a:rPr lang="ru-RU" dirty="0" err="1" smtClean="0"/>
              <a:t>графитизаторами</a:t>
            </a:r>
            <a:r>
              <a:rPr lang="ru-RU" dirty="0" smtClean="0"/>
              <a:t>, если </a:t>
            </a:r>
            <a:r>
              <a:rPr lang="en-US" dirty="0" smtClean="0"/>
              <a:t>d</a:t>
            </a:r>
            <a:r>
              <a:rPr lang="ru-RU" dirty="0" smtClean="0"/>
              <a:t>эл=4мм.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Какая форма сварочной ванны является правильной?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Чему должен быть равен объем сварочной ванны? Почему?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Для чего нужны шпильки чугуну?</a:t>
            </a:r>
            <a:endParaRPr lang="ru-RU" dirty="0" smtClean="0"/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Какой припой дает цвет шва, как у чугуна?</a:t>
            </a:r>
          </a:p>
          <a:p>
            <a:pPr marL="550926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7686" y="428604"/>
            <a:ext cx="4643470" cy="621510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2 вариант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Сущность ванного способа сварки чугуна.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Из чего изготовляют формовочную массу?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Как охлаждают чугун после горячей сварки?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Какой вид сварки чугуна дает наилучшее качество?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Рассчитать режим  </a:t>
            </a:r>
            <a:r>
              <a:rPr lang="ru-RU" dirty="0" smtClean="0"/>
              <a:t>горячей сварки </a:t>
            </a:r>
            <a:r>
              <a:rPr lang="ru-RU" dirty="0" smtClean="0"/>
              <a:t>чугуна с </a:t>
            </a:r>
            <a:r>
              <a:rPr lang="ru-RU" dirty="0" smtClean="0"/>
              <a:t>если </a:t>
            </a:r>
            <a:r>
              <a:rPr lang="en-US" dirty="0" smtClean="0"/>
              <a:t>d</a:t>
            </a:r>
            <a:r>
              <a:rPr lang="ru-RU" dirty="0" smtClean="0"/>
              <a:t>эл=12мм.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Как определить, что сварочная ванна перегрета? Как снизить температуру?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err="1" smtClean="0"/>
              <a:t>Графитизаторы</a:t>
            </a:r>
            <a:r>
              <a:rPr lang="ru-RU" dirty="0" smtClean="0"/>
              <a:t> – это? Например?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Как правильно установить шпильки?</a:t>
            </a:r>
          </a:p>
          <a:p>
            <a:pPr marL="550926" indent="-514350">
              <a:buFont typeface="+mj-lt"/>
              <a:buAutoNum type="arabicPeriod"/>
            </a:pPr>
            <a:r>
              <a:rPr lang="ru-RU" dirty="0" smtClean="0"/>
              <a:t>До какой температуры нагревают чугун при пайке  чугунными и латунными припоями?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147248" cy="5865515"/>
          </a:xfrm>
        </p:spPr>
        <p:txBody>
          <a:bodyPr>
            <a:normAutofit/>
          </a:bodyPr>
          <a:lstStyle/>
          <a:p>
            <a:r>
              <a:rPr lang="ru-RU" dirty="0" smtClean="0"/>
              <a:t>5. </a:t>
            </a:r>
            <a:r>
              <a:rPr lang="ru-RU" dirty="0" smtClean="0">
                <a:solidFill>
                  <a:srgbClr val="FFC000"/>
                </a:solidFill>
              </a:rPr>
              <a:t>Склонность     к     образованию пористости</a:t>
            </a:r>
            <a:r>
              <a:rPr lang="ru-RU" dirty="0" smtClean="0"/>
              <a:t>, что объясняется низкой температурой плавления (промышленные чугуны обычно имеют </a:t>
            </a:r>
            <a:r>
              <a:rPr lang="ru-RU" i="1" dirty="0" err="1" smtClean="0">
                <a:solidFill>
                  <a:srgbClr val="FFC000"/>
                </a:solidFill>
              </a:rPr>
              <a:t>Т</a:t>
            </a:r>
            <a:r>
              <a:rPr lang="ru-RU" sz="2400" i="1" dirty="0" err="1" smtClean="0">
                <a:solidFill>
                  <a:srgbClr val="FFC000"/>
                </a:solidFill>
              </a:rPr>
              <a:t>пл</a:t>
            </a:r>
            <a:r>
              <a:rPr lang="ru-RU" sz="2400" dirty="0" smtClean="0">
                <a:solidFill>
                  <a:srgbClr val="FFC000"/>
                </a:solidFill>
              </a:rPr>
              <a:t> </a:t>
            </a:r>
            <a:r>
              <a:rPr lang="ru-RU" dirty="0" smtClean="0">
                <a:solidFill>
                  <a:srgbClr val="FFC000"/>
                </a:solidFill>
              </a:rPr>
              <a:t>= 1200-1250°С</a:t>
            </a:r>
            <a:r>
              <a:rPr lang="ru-RU" dirty="0" smtClean="0"/>
              <a:t>) и быстрым переходом из жидкого в твердое состояние. Поэтому газы (в основном </a:t>
            </a:r>
            <a:r>
              <a:rPr lang="ru-RU" dirty="0" smtClean="0">
                <a:solidFill>
                  <a:srgbClr val="FFC000"/>
                </a:solidFill>
              </a:rPr>
              <a:t>СО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FFC000"/>
                </a:solidFill>
              </a:rPr>
              <a:t>СО</a:t>
            </a:r>
            <a:r>
              <a:rPr lang="ru-RU" baseline="-25000" dirty="0" smtClean="0">
                <a:solidFill>
                  <a:srgbClr val="FFC000"/>
                </a:solidFill>
              </a:rPr>
              <a:t>2</a:t>
            </a:r>
            <a:r>
              <a:rPr lang="ru-RU" dirty="0" smtClean="0"/>
              <a:t>, образующиеся при окислительной атмосфере) не успевают выделиться</a:t>
            </a:r>
            <a:r>
              <a:rPr lang="ru-RU" b="1" dirty="0" smtClean="0"/>
              <a:t> из </a:t>
            </a:r>
            <a:r>
              <a:rPr lang="ru-RU" dirty="0" smtClean="0"/>
              <a:t>металла.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8352928" cy="61926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6. </a:t>
            </a:r>
            <a:r>
              <a:rPr lang="ru-RU" dirty="0" smtClean="0">
                <a:solidFill>
                  <a:srgbClr val="FFC000"/>
                </a:solidFill>
              </a:rPr>
              <a:t>Разнородность чугунных изделий по химическому составу, термической обработке и структуре</a:t>
            </a:r>
            <a:r>
              <a:rPr lang="ru-RU" dirty="0" smtClean="0"/>
              <a:t>, что требует разнообразной технологии и приемов сварки.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>
                <a:solidFill>
                  <a:srgbClr val="00B0F0"/>
                </a:solidFill>
              </a:rPr>
              <a:t>Мелкозернистые </a:t>
            </a:r>
            <a:r>
              <a:rPr lang="ru-RU" u="sng" dirty="0" smtClean="0">
                <a:solidFill>
                  <a:srgbClr val="FFFF00"/>
                </a:solidFill>
              </a:rPr>
              <a:t>серые чугуны </a:t>
            </a:r>
            <a:r>
              <a:rPr lang="ru-RU" dirty="0" smtClean="0">
                <a:solidFill>
                  <a:srgbClr val="00B0F0"/>
                </a:solidFill>
              </a:rPr>
              <a:t>свариваются лучше, чем крупнозернистые</a:t>
            </a:r>
            <a:r>
              <a:rPr lang="ru-RU" dirty="0" smtClean="0"/>
              <a:t>. Плохо свариваются так называемые </a:t>
            </a:r>
            <a:r>
              <a:rPr lang="ru-RU" u="sng" dirty="0" smtClean="0">
                <a:solidFill>
                  <a:srgbClr val="FFFF00"/>
                </a:solidFill>
              </a:rPr>
              <a:t>черные чугуны</a:t>
            </a:r>
            <a:r>
              <a:rPr lang="ru-RU" dirty="0" smtClean="0"/>
              <a:t>, которые в изломе имеют крупнозернистое строение темного цвета. Такие чугуны называют графитными, так как в них весь углерод находится </a:t>
            </a:r>
            <a:r>
              <a:rPr lang="ru-RU" dirty="0" err="1" smtClean="0"/>
              <a:t>ввиде</a:t>
            </a:r>
            <a:r>
              <a:rPr lang="ru-RU" dirty="0" smtClean="0"/>
              <a:t> свободного графита. При сварке чугуна с такой структурой не получается необходимое качество сварного соединения. </a:t>
            </a:r>
            <a:r>
              <a:rPr lang="ru-RU" dirty="0" smtClean="0">
                <a:solidFill>
                  <a:srgbClr val="FFFF00"/>
                </a:solidFill>
              </a:rPr>
              <a:t>Высокопрочные</a:t>
            </a:r>
            <a:r>
              <a:rPr lang="ru-RU" dirty="0" smtClean="0"/>
              <a:t> и </a:t>
            </a:r>
            <a:r>
              <a:rPr lang="ru-RU" dirty="0" smtClean="0">
                <a:solidFill>
                  <a:srgbClr val="FFFF00"/>
                </a:solidFill>
              </a:rPr>
              <a:t>ковкие</a:t>
            </a:r>
            <a:r>
              <a:rPr lang="ru-RU" dirty="0" smtClean="0"/>
              <a:t> мелкозернистые, чугуны свариваются лучше, чем серые.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435280" cy="579350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Чугун обрабатывается сваркой, </a:t>
            </a:r>
            <a:r>
              <a:rPr lang="ru-RU" dirty="0" err="1" smtClean="0"/>
              <a:t>сварко-пайкой</a:t>
            </a:r>
            <a:r>
              <a:rPr lang="ru-RU" dirty="0" smtClean="0"/>
              <a:t> и пайкой.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Этими видами обработки могут   устраняться   внешние   пороки в отливках, выполняться ремонт чугунных изделий, вышедших из строя при эксплуатации, и соединяться чугунные части при изготовлении сварно-литых конструкций.</a:t>
            </a:r>
          </a:p>
          <a:p>
            <a:r>
              <a:rPr lang="ru-RU" dirty="0" smtClean="0"/>
              <a:t>Однако в промышленности широкое применение нашли только дуговая и газовая сварка.</a:t>
            </a:r>
          </a:p>
          <a:p>
            <a:r>
              <a:rPr lang="ru-RU" dirty="0" smtClean="0"/>
              <a:t>Чугунные изделия сваривают с подогревом (</a:t>
            </a:r>
            <a:r>
              <a:rPr lang="ru-RU" dirty="0" smtClean="0">
                <a:solidFill>
                  <a:srgbClr val="FFC000"/>
                </a:solidFill>
              </a:rPr>
              <a:t>горячая сварка</a:t>
            </a:r>
            <a:r>
              <a:rPr lang="ru-RU" dirty="0" smtClean="0"/>
              <a:t>) и без подогрева (</a:t>
            </a:r>
            <a:r>
              <a:rPr lang="ru-RU" dirty="0" smtClean="0">
                <a:solidFill>
                  <a:srgbClr val="FFC000"/>
                </a:solidFill>
              </a:rPr>
              <a:t>холодная сварка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514350" indent="-514350"/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</a:t>
            </a:r>
            <a:r>
              <a:rPr lang="en-U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II</a:t>
            </a:r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)</a:t>
            </a:r>
            <a:r>
              <a:rPr lang="en-U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Горячая  сварка чугуна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96944" cy="5257800"/>
          </a:xfrm>
        </p:spPr>
        <p:txBody>
          <a:bodyPr>
            <a:normAutofit/>
          </a:bodyPr>
          <a:lstStyle/>
          <a:p>
            <a:r>
              <a:rPr lang="ru-RU" dirty="0" smtClean="0"/>
              <a:t>Горячую сварку можно применять для изделий ограниченных размеров и массы, практически </a:t>
            </a:r>
            <a:r>
              <a:rPr lang="ru-RU" dirty="0" smtClean="0">
                <a:solidFill>
                  <a:srgbClr val="FFC000"/>
                </a:solidFill>
              </a:rPr>
              <a:t>до 2,5 т</a:t>
            </a:r>
            <a:r>
              <a:rPr lang="ru-RU" dirty="0" smtClean="0"/>
              <a:t>, так как при большом объеме нагретого металла производить сварку трудно.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BFBFB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BFBFB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4406</TotalTime>
  <Words>2539</Words>
  <Application>Microsoft Office PowerPoint</Application>
  <PresentationFormat>Экран (4:3)</PresentationFormat>
  <Paragraphs>145</Paragraphs>
  <Slides>50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Техническая</vt:lpstr>
      <vt:lpstr>Технология сварки чугуна </vt:lpstr>
      <vt:lpstr>(I)  Трудности при сварке чугуна</vt:lpstr>
      <vt:lpstr>Слайд 3</vt:lpstr>
      <vt:lpstr>Слайд 4</vt:lpstr>
      <vt:lpstr>Слайд 5</vt:lpstr>
      <vt:lpstr>Слайд 6</vt:lpstr>
      <vt:lpstr>Слайд 7</vt:lpstr>
      <vt:lpstr>Слайд 8</vt:lpstr>
      <vt:lpstr>(II) Горячая  сварка чугуна</vt:lpstr>
      <vt:lpstr>Слайд 10</vt:lpstr>
      <vt:lpstr>Слайд 11</vt:lpstr>
      <vt:lpstr>Подготовка чугунного изделия с трещиной под сварку с подогревом: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Форма сварочной ванны в зависимости от ее нагрева</vt:lpstr>
      <vt:lpstr>Слайд 22</vt:lpstr>
      <vt:lpstr>(III) Холодная сварка чугуна</vt:lpstr>
      <vt:lpstr>Слайд 24</vt:lpstr>
      <vt:lpstr>Слайд 25</vt:lpstr>
      <vt:lpstr>Слайд 26</vt:lpstr>
      <vt:lpstr>Слайд 27</vt:lpstr>
      <vt:lpstr>Слайд 28</vt:lpstr>
      <vt:lpstr>Слайд 29</vt:lpstr>
      <vt:lpstr>Холодная сварка чугуна медно-никелевым электродом ОЗЧ-1</vt:lpstr>
      <vt:lpstr>Слайд 31</vt:lpstr>
      <vt:lpstr>Слайд 32</vt:lpstr>
      <vt:lpstr>Слайд 33</vt:lpstr>
      <vt:lpstr>Слайд 34</vt:lpstr>
      <vt:lpstr>Размещение шпилек в  разделке кромок</vt:lpstr>
      <vt:lpstr>Слайд 36</vt:lpstr>
      <vt:lpstr>Слайд 37</vt:lpstr>
      <vt:lpstr>Слайд 38</vt:lpstr>
      <vt:lpstr>Сварка чугуна со шпильками</vt:lpstr>
      <vt:lpstr>Слайд 40</vt:lpstr>
      <vt:lpstr>(IV) Сварка-пайка чугуна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Самостоятельно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сварки чугуна </dc:title>
  <dc:creator>Hatei</dc:creator>
  <cp:lastModifiedBy>Мартынец Е, Д.</cp:lastModifiedBy>
  <cp:revision>89</cp:revision>
  <dcterms:created xsi:type="dcterms:W3CDTF">2011-05-25T13:52:06Z</dcterms:created>
  <dcterms:modified xsi:type="dcterms:W3CDTF">2013-10-23T08:41:47Z</dcterms:modified>
</cp:coreProperties>
</file>