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94F-A505-48D8-AA03-5C857C388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D2E4-7EDE-46B7-9885-729225B1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B1EB-4AF7-4623-AF6A-F994B0221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6BEAA5-BE83-4354-ABEE-5F6CBFEFDA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48F3-595A-4847-A3F1-9089F292B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E16F-5146-4CB7-8FA8-3D948D639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7350-63CF-4E62-8A45-8BAF4A796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A3E6-121F-417B-A785-839A4FCB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EB5A-7F47-49BA-A4EE-5D64D420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7D1-874D-41E9-8EB4-7CBEEFBC0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EB86-47B3-4C0B-A4B5-AFF0ADF83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8E3D-CD19-4B6A-9AB7-43094E17D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9755-21A9-4C5D-B4F4-BE87EFDB0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80" y="1714488"/>
            <a:ext cx="5500726" cy="385765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Информационные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ресурсы общества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286808" cy="250033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Потребителями</a:t>
            </a:r>
            <a:r>
              <a:rPr lang="ru-RU" sz="3200" dirty="0" smtClean="0"/>
              <a:t> </a:t>
            </a:r>
            <a:r>
              <a:rPr lang="ru-RU" sz="3200" dirty="0" smtClean="0"/>
              <a:t>информационных </a:t>
            </a:r>
            <a:br>
              <a:rPr lang="ru-RU" sz="3200" dirty="0" smtClean="0"/>
            </a:br>
            <a:r>
              <a:rPr lang="ru-RU" sz="3200" dirty="0" smtClean="0"/>
              <a:t>продуктов </a:t>
            </a:r>
            <a:r>
              <a:rPr lang="ru-RU" sz="3200" dirty="0" smtClean="0"/>
              <a:t>и услуг могут быть различные юридические и физические лица — специалисты, работающие почти во всех сферах производства и нуждающиеся в дополнительных знаниях.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img-fotki.yandex.ru/get/6108/17851200.18f/0_72c40_34f38d5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3318512" cy="253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t3.gstatic.com/images?q=tbn:ANd9GcQv9zKCW-A4N_45o_6BHuyUh7O5Xa98i8dYcyIK_9v7CxLTZRP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2928934"/>
            <a:ext cx="370733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4 -0.07467  0.124 -0.16667  C 0.124 -0.07467  0.179 -0.00133  0.248 -0.00133  C 0.179 -0.00133  0.125 0.07467  0.125 0.16667  C 0.125 0.07467  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571744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dirty="0" smtClean="0">
                <a:latin typeface="+mj-lt"/>
              </a:rPr>
              <a:t>Спасибо за внимание)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929718" cy="314327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Ресурсы</a:t>
            </a:r>
            <a:r>
              <a:rPr lang="ru-RU" sz="2800" dirty="0" smtClean="0"/>
              <a:t> – </a:t>
            </a:r>
            <a:r>
              <a:rPr lang="ru-RU" sz="2800" b="1" dirty="0" smtClean="0"/>
              <a:t>это</a:t>
            </a:r>
            <a:r>
              <a:rPr lang="ru-RU" sz="2800" dirty="0" smtClean="0"/>
              <a:t> запас (источник, резерв) различных материальных и нематериальных средств для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целевого </a:t>
            </a:r>
            <a:r>
              <a:rPr lang="ru-RU" sz="2800" dirty="0" smtClean="0"/>
              <a:t>использования человеком </a:t>
            </a:r>
            <a:r>
              <a:rPr lang="ru-RU" sz="2800" dirty="0" smtClean="0"/>
              <a:t>в его жизнедеятельности. </a:t>
            </a:r>
            <a:br>
              <a:rPr lang="ru-RU" sz="2800" dirty="0" smtClean="0"/>
            </a:br>
            <a:r>
              <a:rPr lang="ru-RU" sz="2800" dirty="0" smtClean="0">
                <a:cs typeface="Times New Roman" pitchFamily="18" charset="0"/>
              </a:rPr>
              <a:t>Всякое общество, государство, фирма или частное лицо имеет определенные ресурсы, необходимые для </a:t>
            </a:r>
            <a:r>
              <a:rPr lang="ru-RU" sz="2800" dirty="0" smtClean="0">
                <a:cs typeface="Times New Roman" pitchFamily="18" charset="0"/>
              </a:rPr>
              <a:t>его жизнедеятельности.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.rg.ru/img/content/67/89/71/les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28956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xn--e1aalglgpbdfbw.xn--p1ai/media/advertisement_file/vnesh-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28051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computerlikbez.ru/wp-content/uploads/2012/06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071810"/>
            <a:ext cx="273131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8143932" cy="128586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cs typeface="Times New Roman" pitchFamily="18" charset="0"/>
              </a:rPr>
              <a:t>Основные виды ресурсов общества: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714488"/>
            <a:ext cx="7215206" cy="414340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Материальные ресурсы;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Сырьевые (природные) ресурсы;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Энергетические ресурсы;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Трудовые ресурсы;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+mj-lt"/>
                <a:cs typeface="Times New Roman" pitchFamily="18" charset="0"/>
              </a:rPr>
              <a:t>Одним из важнейших видов ресурсов современного общества являются </a:t>
            </a:r>
            <a:r>
              <a:rPr lang="ru-RU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информационные ресурсы</a:t>
            </a:r>
            <a:r>
              <a:rPr lang="ru-RU" sz="36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3600" dirty="0" smtClean="0">
                <a:latin typeface="+mj-lt"/>
                <a:cs typeface="Times New Roman" pitchFamily="18" charset="0"/>
              </a:rPr>
              <a:t>Со </a:t>
            </a:r>
            <a:r>
              <a:rPr lang="ru-RU" sz="3600" dirty="0">
                <a:latin typeface="+mj-lt"/>
                <a:cs typeface="Times New Roman" pitchFamily="18" charset="0"/>
              </a:rPr>
              <a:t>временем значимость информационных ресурсов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возрастает. </a:t>
            </a:r>
            <a:r>
              <a:rPr lang="ru-RU" sz="3600" dirty="0">
                <a:latin typeface="+mj-lt"/>
                <a:cs typeface="Times New Roman" pitchFamily="18" charset="0"/>
              </a:rPr>
              <a:t>О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дно </a:t>
            </a:r>
            <a:r>
              <a:rPr lang="ru-RU" sz="3600" dirty="0">
                <a:latin typeface="+mj-lt"/>
                <a:cs typeface="Times New Roman" pitchFamily="18" charset="0"/>
              </a:rPr>
              <a:t>из свидетельств этого заключается в том, что </a:t>
            </a:r>
            <a:r>
              <a:rPr lang="ru-RU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они становятся товаром, совокупная стоимость которого на рынке сопоставима со стоимостью традиционных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2844" y="214290"/>
            <a:ext cx="9001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«Информационные ресурсы</a:t>
            </a:r>
            <a:r>
              <a:rPr lang="ru-RU" sz="3200" dirty="0">
                <a:latin typeface="+mj-lt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+mj-lt"/>
                <a:cs typeface="Times New Roman" pitchFamily="18" charset="0"/>
              </a:rPr>
              <a:t>это отдельные </a:t>
            </a:r>
            <a:r>
              <a:rPr lang="ru-RU" sz="3200" dirty="0">
                <a:latin typeface="+mj-lt"/>
                <a:cs typeface="Times New Roman" pitchFamily="18" charset="0"/>
              </a:rPr>
              <a:t>документы или отдельные массивы документов, документы или массивы документов в информационных системах (библиотеках, архивах, фондах, банках данных, других информационных системах»</a:t>
            </a:r>
          </a:p>
        </p:txBody>
      </p:sp>
      <p:pic>
        <p:nvPicPr>
          <p:cNvPr id="16386" name="Picture 2" descr="http://www.polisrf.ru/images/2356789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4" y="3167679"/>
            <a:ext cx="5500726" cy="369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2844" y="214290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Информационные ресурсы</a:t>
            </a:r>
            <a:r>
              <a:rPr lang="ru-RU" sz="3200" dirty="0">
                <a:latin typeface="+mj-lt"/>
                <a:cs typeface="Times New Roman" pitchFamily="18" charset="0"/>
              </a:rPr>
              <a:t> – являются стратегическими ресурсами наряду с </a:t>
            </a:r>
            <a:r>
              <a:rPr lang="ru-RU" sz="3200" dirty="0" smtClean="0">
                <a:latin typeface="+mj-lt"/>
                <a:cs typeface="Times New Roman" pitchFamily="18" charset="0"/>
              </a:rPr>
              <a:t>традиционными, однако </a:t>
            </a:r>
            <a:r>
              <a:rPr lang="ru-RU" sz="3200" dirty="0">
                <a:latin typeface="+mj-lt"/>
                <a:cs typeface="Times New Roman" pitchFamily="18" charset="0"/>
              </a:rPr>
              <a:t>между информационными ресурсами и всякими иными существует одно важнейшее различие: </a:t>
            </a: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всякий ресурс, кроме информационного, после использования исчезает.</a:t>
            </a:r>
          </a:p>
        </p:txBody>
      </p:sp>
      <p:pic>
        <p:nvPicPr>
          <p:cNvPr id="15362" name="Picture 2" descr="http://t3.gstatic.com/images?q=tbn:ANd9GcRaJdW5zZEOFMFdv53KduiCol9zZPgFlBsF0RlGdSWnjRWbwv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35" y="3643562"/>
            <a:ext cx="4743465" cy="321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16"/>
          <p:cNvGrpSpPr>
            <a:grpSpLocks noChangeAspect="1"/>
          </p:cNvGrpSpPr>
          <p:nvPr/>
        </p:nvGrpSpPr>
        <p:grpSpPr bwMode="auto">
          <a:xfrm>
            <a:off x="179389" y="188913"/>
            <a:ext cx="8964611" cy="6480175"/>
            <a:chOff x="1429" y="1066"/>
            <a:chExt cx="1436" cy="4173"/>
          </a:xfrm>
        </p:grpSpPr>
        <p:cxnSp>
          <p:nvCxnSpPr>
            <p:cNvPr id="13459" name="_s13459"/>
            <p:cNvCxnSpPr>
              <a:cxnSpLocks noChangeShapeType="1"/>
              <a:stCxn id="22" idx="1"/>
              <a:endCxn id="13" idx="2"/>
            </p:cNvCxnSpPr>
            <p:nvPr/>
          </p:nvCxnSpPr>
          <p:spPr bwMode="auto">
            <a:xfrm rot="10800000">
              <a:off x="1861" y="1354"/>
              <a:ext cx="140" cy="374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57" name="_s13457"/>
            <p:cNvCxnSpPr>
              <a:cxnSpLocks noChangeShapeType="1"/>
              <a:stCxn id="21" idx="1"/>
              <a:endCxn id="13" idx="2"/>
            </p:cNvCxnSpPr>
            <p:nvPr/>
          </p:nvCxnSpPr>
          <p:spPr bwMode="auto">
            <a:xfrm rot="10800000">
              <a:off x="1861" y="1354"/>
              <a:ext cx="140" cy="330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55" name="_s13455"/>
            <p:cNvCxnSpPr>
              <a:cxnSpLocks noChangeShapeType="1"/>
              <a:stCxn id="20" idx="1"/>
              <a:endCxn id="13" idx="2"/>
            </p:cNvCxnSpPr>
            <p:nvPr/>
          </p:nvCxnSpPr>
          <p:spPr bwMode="auto">
            <a:xfrm rot="10800000">
              <a:off x="1861" y="1354"/>
              <a:ext cx="140" cy="287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53" name="_s13453"/>
            <p:cNvCxnSpPr>
              <a:cxnSpLocks noChangeShapeType="1"/>
              <a:stCxn id="19" idx="1"/>
              <a:endCxn id="13" idx="2"/>
            </p:cNvCxnSpPr>
            <p:nvPr/>
          </p:nvCxnSpPr>
          <p:spPr bwMode="auto">
            <a:xfrm rot="10800000">
              <a:off x="1861" y="1354"/>
              <a:ext cx="140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51" name="_s13451"/>
            <p:cNvCxnSpPr>
              <a:cxnSpLocks noChangeShapeType="1"/>
              <a:stCxn id="18" idx="1"/>
              <a:endCxn id="13" idx="2"/>
            </p:cNvCxnSpPr>
            <p:nvPr/>
          </p:nvCxnSpPr>
          <p:spPr bwMode="auto">
            <a:xfrm rot="10800000">
              <a:off x="1861" y="1354"/>
              <a:ext cx="140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39" name="_s13439"/>
            <p:cNvCxnSpPr>
              <a:cxnSpLocks noChangeShapeType="1"/>
              <a:stCxn id="17" idx="1"/>
              <a:endCxn id="13" idx="2"/>
            </p:cNvCxnSpPr>
            <p:nvPr/>
          </p:nvCxnSpPr>
          <p:spPr bwMode="auto">
            <a:xfrm rot="10800000">
              <a:off x="1861" y="1354"/>
              <a:ext cx="140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35" name="_s13435"/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rot="10800000">
              <a:off x="1861" y="1354"/>
              <a:ext cx="140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34" name="_s13434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1861" y="1354"/>
              <a:ext cx="140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433" name="_s13433"/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rot="10800000">
              <a:off x="1861" y="1354"/>
              <a:ext cx="140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3" name="_s13429"/>
            <p:cNvSpPr>
              <a:spLocks noChangeArrowheads="1"/>
            </p:cNvSpPr>
            <p:nvPr/>
          </p:nvSpPr>
          <p:spPr bwMode="auto">
            <a:xfrm>
              <a:off x="1429" y="10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Образовательные информационные ресурсы</a:t>
              </a:r>
            </a:p>
          </p:txBody>
        </p:sp>
        <p:sp>
          <p:nvSpPr>
            <p:cNvPr id="14" name="_s13430"/>
            <p:cNvSpPr>
              <a:spLocks noChangeArrowheads="1"/>
            </p:cNvSpPr>
            <p:nvPr/>
          </p:nvSpPr>
          <p:spPr bwMode="auto">
            <a:xfrm>
              <a:off x="2001" y="14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Библиотечные ресурсы</a:t>
              </a:r>
            </a:p>
          </p:txBody>
        </p:sp>
        <p:sp>
          <p:nvSpPr>
            <p:cNvPr id="15" name="_s13431"/>
            <p:cNvSpPr>
              <a:spLocks noChangeArrowheads="1"/>
            </p:cNvSpPr>
            <p:nvPr/>
          </p:nvSpPr>
          <p:spPr bwMode="auto">
            <a:xfrm>
              <a:off x="2001" y="193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Архивные ресурсы</a:t>
              </a:r>
            </a:p>
          </p:txBody>
        </p:sp>
        <p:sp>
          <p:nvSpPr>
            <p:cNvPr id="16" name="_s13432"/>
            <p:cNvSpPr>
              <a:spLocks noChangeArrowheads="1"/>
            </p:cNvSpPr>
            <p:nvPr/>
          </p:nvSpPr>
          <p:spPr bwMode="auto">
            <a:xfrm>
              <a:off x="2001" y="236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Научно-техническая информация</a:t>
              </a:r>
            </a:p>
          </p:txBody>
        </p:sp>
        <p:sp>
          <p:nvSpPr>
            <p:cNvPr id="17" name="_s13438"/>
            <p:cNvSpPr>
              <a:spLocks noChangeArrowheads="1"/>
            </p:cNvSpPr>
            <p:nvPr/>
          </p:nvSpPr>
          <p:spPr bwMode="auto">
            <a:xfrm>
              <a:off x="2001" y="279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Правовая информация</a:t>
              </a:r>
            </a:p>
          </p:txBody>
        </p:sp>
        <p:sp>
          <p:nvSpPr>
            <p:cNvPr id="18" name="_s13450"/>
            <p:cNvSpPr>
              <a:spLocks noChangeArrowheads="1"/>
            </p:cNvSpPr>
            <p:nvPr/>
          </p:nvSpPr>
          <p:spPr bwMode="auto">
            <a:xfrm>
              <a:off x="2001" y="322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Интеллектуальные 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ресурсы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19" name="_s13452"/>
            <p:cNvSpPr>
              <a:spLocks noChangeArrowheads="1"/>
            </p:cNvSpPr>
            <p:nvPr/>
          </p:nvSpPr>
          <p:spPr bwMode="auto">
            <a:xfrm>
              <a:off x="2001" y="365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Отраслевая информация</a:t>
              </a:r>
            </a:p>
          </p:txBody>
        </p:sp>
        <p:sp>
          <p:nvSpPr>
            <p:cNvPr id="20" name="_s13454"/>
            <p:cNvSpPr>
              <a:spLocks noChangeArrowheads="1"/>
            </p:cNvSpPr>
            <p:nvPr/>
          </p:nvSpPr>
          <p:spPr bwMode="auto">
            <a:xfrm>
              <a:off x="2001" y="40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Учебно-справочные материалы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21" name="_s13456"/>
            <p:cNvSpPr>
              <a:spLocks noChangeArrowheads="1"/>
            </p:cNvSpPr>
            <p:nvPr/>
          </p:nvSpPr>
          <p:spPr bwMode="auto">
            <a:xfrm>
              <a:off x="2001" y="4520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charset="0"/>
                </a:rPr>
                <a:t>Информация о природных ресурсах </a:t>
              </a:r>
            </a:p>
          </p:txBody>
        </p:sp>
        <p:sp>
          <p:nvSpPr>
            <p:cNvPr id="22" name="_s13458"/>
            <p:cNvSpPr>
              <a:spLocks noChangeArrowheads="1"/>
            </p:cNvSpPr>
            <p:nvPr/>
          </p:nvSpPr>
          <p:spPr bwMode="auto">
            <a:xfrm>
              <a:off x="2001" y="49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Технические 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и программные средства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5688" y="1214422"/>
            <a:ext cx="88583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+mj-lt"/>
                <a:cs typeface="Times New Roman" pitchFamily="18" charset="0"/>
              </a:rPr>
              <a:t>Развитие компьютерных информационных технологий способствует формированию рынка информационных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ресурсов. 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Товар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ом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на таком рынке могут выступать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информационные </a:t>
            </a:r>
            <a:r>
              <a:rPr lang="ru-RU" sz="3600" dirty="0">
                <a:latin typeface="+mj-lt"/>
                <a:cs typeface="Times New Roman" pitchFamily="18" charset="0"/>
              </a:rPr>
              <a:t>продукты и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услуги. Как </a:t>
            </a:r>
            <a:r>
              <a:rPr lang="ru-RU" sz="3600" dirty="0">
                <a:latin typeface="+mj-lt"/>
                <a:cs typeface="Times New Roman" pitchFamily="18" charset="0"/>
              </a:rPr>
              <a:t>и на всяком рынке, на рынке информационных товаров и услуг есть свои поставщики(продавцы) и потребители (покупатели).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cs typeface="Times New Roman" pitchFamily="18" charset="0"/>
              </a:rPr>
              <a:t>Рынок </a:t>
            </a:r>
            <a:r>
              <a:rPr lang="ru-RU" sz="4000" b="1" dirty="0">
                <a:cs typeface="Times New Roman" pitchFamily="18" charset="0"/>
              </a:rPr>
              <a:t>информационных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715403" cy="14287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Поставщики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– как правило, это производитель информации или ее собственники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К поставщикам информации относятся: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142844" y="2000240"/>
            <a:ext cx="8713787" cy="44291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Центры, в которых создаются и хранятся базы данных;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Службы связи и телекоммуникации;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Бытовые службы;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Специализированные коммерческие фирмы, занимающиеся куплей-продажей информацией (рекламные агентства);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Неспециализированные фирмы, выпускающие «обычные» товары и в качестве дополнительной услуги – информацию о них;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Консалтинговые фирмы;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Биржи;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Частные лица (программисты) и пр.</a:t>
            </a:r>
          </a:p>
          <a:p>
            <a:pPr>
              <a:lnSpc>
                <a:spcPct val="90000"/>
              </a:lnSpc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283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Тема Office</vt:lpstr>
      <vt:lpstr>Информационные ресурсы общества</vt:lpstr>
      <vt:lpstr>Ресурсы – это запас (источник, резерв) различных материальных и нематериальных средств для  целевого использования человеком в его жизнедеятельности.  Всякое общество, государство, фирма или частное лицо имеет определенные ресурсы, необходимые для его жизнедеятельности. </vt:lpstr>
      <vt:lpstr>Основные виды ресурсов общества:</vt:lpstr>
      <vt:lpstr>Слайд 4</vt:lpstr>
      <vt:lpstr>Слайд 5</vt:lpstr>
      <vt:lpstr>Слайд 6</vt:lpstr>
      <vt:lpstr>Слайд 7</vt:lpstr>
      <vt:lpstr>Рынок информационных ресурсов</vt:lpstr>
      <vt:lpstr>Поставщики – как правило, это производитель информации или ее собственники.  К поставщикам информации относятся:</vt:lpstr>
      <vt:lpstr>Потребителями информационных  продуктов и услуг могут быть различные юридические и физические лица — специалисты, работающие почти во всех сферах производства и нуждающиеся в дополнительных знаниях.</vt:lpstr>
      <vt:lpstr>Слайд 11</vt:lpstr>
    </vt:vector>
  </TitlesOfParts>
  <Company>КПУ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ресурсы</dc:title>
  <dc:creator>Усольцева Э.М. Преподаватель информатики ГОУ НПО КПУ</dc:creator>
  <cp:lastModifiedBy>1</cp:lastModifiedBy>
  <cp:revision>50</cp:revision>
  <dcterms:created xsi:type="dcterms:W3CDTF">2006-07-19T05:30:11Z</dcterms:created>
  <dcterms:modified xsi:type="dcterms:W3CDTF">2021-11-05T11:55:28Z</dcterms:modified>
</cp:coreProperties>
</file>