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309" r:id="rId6"/>
    <p:sldId id="310" r:id="rId7"/>
    <p:sldId id="311" r:id="rId8"/>
    <p:sldId id="312" r:id="rId9"/>
    <p:sldId id="313" r:id="rId10"/>
    <p:sldId id="259" r:id="rId11"/>
    <p:sldId id="260" r:id="rId12"/>
    <p:sldId id="280" r:id="rId13"/>
    <p:sldId id="267" r:id="rId14"/>
    <p:sldId id="268" r:id="rId15"/>
    <p:sldId id="269" r:id="rId16"/>
    <p:sldId id="270" r:id="rId17"/>
    <p:sldId id="263" r:id="rId18"/>
    <p:sldId id="261" r:id="rId19"/>
    <p:sldId id="262" r:id="rId20"/>
    <p:sldId id="265" r:id="rId21"/>
    <p:sldId id="277" r:id="rId22"/>
    <p:sldId id="266" r:id="rId23"/>
    <p:sldId id="272" r:id="rId24"/>
    <p:sldId id="273" r:id="rId25"/>
    <p:sldId id="275" r:id="rId26"/>
    <p:sldId id="274" r:id="rId27"/>
    <p:sldId id="278" r:id="rId28"/>
    <p:sldId id="276" r:id="rId29"/>
    <p:sldId id="279" r:id="rId30"/>
    <p:sldId id="281" r:id="rId31"/>
    <p:sldId id="282" r:id="rId32"/>
    <p:sldId id="283" r:id="rId33"/>
    <p:sldId id="284" r:id="rId34"/>
    <p:sldId id="285" r:id="rId35"/>
    <p:sldId id="297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19" r:id="rId57"/>
    <p:sldId id="315" r:id="rId58"/>
    <p:sldId id="320" r:id="rId59"/>
    <p:sldId id="316" r:id="rId60"/>
    <p:sldId id="317" r:id="rId61"/>
    <p:sldId id="31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FDBA-3813-40A0-930B-4D424C25E369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3E0A-A60D-4BDD-A808-FD94973B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te-eng.ru/img/333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runthalaindustries.ru/data/manu4.jpg" TargetMode="Externa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olgoelektrolux.ucoz.ru/_si/0/11224710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prom-image.s3.amazonaws.com/138258_w640_h640_33k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rca.ru/images/knigi/archive/remont-transform-nv/perekluchaushchee-ustrojstvo-transformatorov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lec.ru/_thumb/800x600/files/2011/12/12/antsapfa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101board.com/upload/normal/tver-remont_silovyh_transformatorov_31143.jpeg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ostavka-smol.narod.ru/silikagel_ksk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silicagelmanufacturer.com/full-images/blue-silica-gel-75642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ergotrans-ek.ru/images/slideshow/DSC0656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Ремонт трансформаторов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При поступлении трансформатора в ремонт </a:t>
            </a:r>
            <a:r>
              <a:rPr lang="ru-RU" sz="3200" b="1" dirty="0" smtClean="0"/>
              <a:t>проводятся  </a:t>
            </a:r>
            <a:r>
              <a:rPr lang="ru-RU" sz="3200" b="1" dirty="0"/>
              <a:t>следующие </a:t>
            </a:r>
            <a:r>
              <a:rPr lang="ru-RU" sz="3200" b="1" dirty="0" smtClean="0"/>
              <a:t>мероприятия</a:t>
            </a:r>
            <a:r>
              <a:rPr lang="ru-RU" sz="3200" b="1" dirty="0"/>
              <a:t>:</a:t>
            </a:r>
            <a:endParaRPr lang="ru-RU" sz="3200" b="1" dirty="0" smtClean="0"/>
          </a:p>
          <a:p>
            <a:r>
              <a:rPr lang="ru-RU" sz="3200" b="1" dirty="0"/>
              <a:t>1)        составление документации (паспорт трансформатора, дефектная ведомость, в некоторых случаях – журнал оперативного контроля, </a:t>
            </a:r>
            <a:r>
              <a:rPr lang="ru-RU" sz="3200" b="1" dirty="0" smtClean="0"/>
              <a:t>график </a:t>
            </a:r>
            <a:r>
              <a:rPr lang="ru-RU" sz="3200" b="1" dirty="0"/>
              <a:t>прохождения очередных и внеочередных ремонтов);</a:t>
            </a:r>
            <a:endParaRPr lang="ru-RU" sz="3200" b="1" dirty="0" smtClean="0"/>
          </a:p>
          <a:p>
            <a:r>
              <a:rPr lang="ru-RU" sz="3200" b="1" dirty="0"/>
              <a:t>2)         необходимо подготовить помещение и предусмотреть условия вскрытия активной </a:t>
            </a:r>
            <a:r>
              <a:rPr lang="ru-RU" sz="3200" b="1" dirty="0" smtClean="0"/>
              <a:t>части;</a:t>
            </a:r>
          </a:p>
          <a:p>
            <a:r>
              <a:rPr lang="ru-RU" sz="3200" b="1" dirty="0"/>
              <a:t>3)        подготовить необходимый объем свежего масла.</a:t>
            </a:r>
            <a:endParaRPr lang="ru-RU" sz="3200" b="1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9644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/>
              <a:t>Далее</a:t>
            </a:r>
            <a:r>
              <a:rPr lang="uk-UA" sz="3200" b="1" dirty="0"/>
              <a:t> трансформатор </a:t>
            </a:r>
            <a:r>
              <a:rPr lang="uk-UA" sz="3200" b="1" dirty="0" err="1"/>
              <a:t>поступает</a:t>
            </a:r>
            <a:r>
              <a:rPr lang="uk-UA" sz="3200" b="1" dirty="0"/>
              <a:t> на </a:t>
            </a:r>
            <a:r>
              <a:rPr lang="uk-UA" sz="3200" b="1" dirty="0" err="1"/>
              <a:t>участок</a:t>
            </a:r>
            <a:r>
              <a:rPr lang="uk-UA" sz="3200" b="1" dirty="0"/>
              <a:t> </a:t>
            </a:r>
            <a:r>
              <a:rPr lang="uk-UA" sz="3200" b="1" dirty="0" err="1"/>
              <a:t>осмотра</a:t>
            </a:r>
            <a:r>
              <a:rPr lang="uk-UA" sz="3200" b="1" dirty="0"/>
              <a:t>, </a:t>
            </a:r>
            <a:r>
              <a:rPr lang="uk-UA" sz="3200" b="1" dirty="0" err="1"/>
              <a:t>дефектации</a:t>
            </a:r>
            <a:r>
              <a:rPr lang="uk-UA" sz="3200" b="1" dirty="0"/>
              <a:t> и </a:t>
            </a:r>
            <a:r>
              <a:rPr lang="uk-UA" sz="3200" b="1" dirty="0" err="1"/>
              <a:t>разборки</a:t>
            </a:r>
            <a:r>
              <a:rPr lang="uk-UA" sz="3200" b="1" dirty="0"/>
              <a:t>. При </a:t>
            </a:r>
            <a:r>
              <a:rPr lang="uk-UA" sz="3200" b="1" dirty="0" err="1"/>
              <a:t>этом</a:t>
            </a:r>
            <a:r>
              <a:rPr lang="uk-UA" sz="3200" b="1" dirty="0"/>
              <a:t> </a:t>
            </a:r>
            <a:r>
              <a:rPr lang="uk-UA" sz="3200" b="1" dirty="0" err="1"/>
              <a:t>осуществляется</a:t>
            </a:r>
            <a:r>
              <a:rPr lang="uk-UA" sz="3200" b="1" dirty="0"/>
              <a:t> </a:t>
            </a:r>
            <a:r>
              <a:rPr lang="uk-UA" sz="3200" b="1" dirty="0" err="1"/>
              <a:t>внешний</a:t>
            </a:r>
            <a:r>
              <a:rPr lang="uk-UA" sz="3200" b="1" dirty="0"/>
              <a:t> </a:t>
            </a:r>
            <a:r>
              <a:rPr lang="uk-UA" sz="3200" b="1" dirty="0" err="1"/>
              <a:t>осмотр</a:t>
            </a:r>
            <a:r>
              <a:rPr lang="uk-UA" sz="3200" b="1" dirty="0"/>
              <a:t>, </a:t>
            </a:r>
            <a:r>
              <a:rPr lang="uk-UA" sz="3200" b="1" dirty="0" smtClean="0"/>
              <a:t> </a:t>
            </a:r>
            <a:r>
              <a:rPr lang="uk-UA" sz="3200" b="1" dirty="0" err="1"/>
              <a:t>составляется</a:t>
            </a:r>
            <a:r>
              <a:rPr lang="uk-UA" sz="3200" b="1" dirty="0"/>
              <a:t> </a:t>
            </a:r>
            <a:r>
              <a:rPr lang="uk-UA" sz="3200" b="1" dirty="0" err="1"/>
              <a:t>опись</a:t>
            </a:r>
            <a:r>
              <a:rPr lang="uk-UA" sz="3200" b="1" dirty="0"/>
              <a:t> </a:t>
            </a:r>
            <a:r>
              <a:rPr lang="uk-UA" sz="3200" b="1" dirty="0" err="1"/>
              <a:t>внешних</a:t>
            </a:r>
            <a:r>
              <a:rPr lang="uk-UA" sz="3200" b="1" dirty="0"/>
              <a:t> </a:t>
            </a:r>
            <a:r>
              <a:rPr lang="uk-UA" sz="3200" b="1" dirty="0" err="1"/>
              <a:t>дефектов</a:t>
            </a:r>
            <a:r>
              <a:rPr lang="uk-UA" sz="3200" b="1" dirty="0"/>
              <a:t> (</a:t>
            </a:r>
            <a:r>
              <a:rPr lang="uk-UA" sz="3200" b="1" dirty="0" err="1"/>
              <a:t>течи</a:t>
            </a:r>
            <a:r>
              <a:rPr lang="uk-UA" sz="3200" b="1" dirty="0"/>
              <a:t> </a:t>
            </a:r>
            <a:r>
              <a:rPr lang="uk-UA" sz="3200" b="1" dirty="0" err="1"/>
              <a:t>арматуры</a:t>
            </a:r>
            <a:r>
              <a:rPr lang="uk-UA" sz="3200" b="1" dirty="0"/>
              <a:t>, </a:t>
            </a:r>
            <a:r>
              <a:rPr lang="uk-UA" sz="3200" b="1" dirty="0" err="1"/>
              <a:t>течи</a:t>
            </a:r>
            <a:r>
              <a:rPr lang="uk-UA" sz="3200" b="1" dirty="0"/>
              <a:t> в </a:t>
            </a:r>
            <a:r>
              <a:rPr lang="uk-UA" sz="3200" b="1" dirty="0" err="1"/>
              <a:t>сварных</a:t>
            </a:r>
            <a:r>
              <a:rPr lang="uk-UA" sz="3200" b="1" dirty="0"/>
              <a:t> </a:t>
            </a:r>
            <a:r>
              <a:rPr lang="uk-UA" sz="3200" b="1" dirty="0" err="1"/>
              <a:t>соединениях</a:t>
            </a:r>
            <a:r>
              <a:rPr lang="uk-UA" sz="3200" b="1" dirty="0"/>
              <a:t>, </a:t>
            </a:r>
            <a:r>
              <a:rPr lang="uk-UA" sz="3200" b="1" dirty="0" err="1"/>
              <a:t>сколы</a:t>
            </a:r>
            <a:r>
              <a:rPr lang="uk-UA" sz="3200" b="1" dirty="0"/>
              <a:t> и </a:t>
            </a:r>
            <a:r>
              <a:rPr lang="uk-UA" sz="3200" b="1" dirty="0" err="1"/>
              <a:t>трещины</a:t>
            </a:r>
            <a:r>
              <a:rPr lang="uk-UA" sz="3200" b="1" dirty="0"/>
              <a:t> в </a:t>
            </a:r>
            <a:r>
              <a:rPr lang="uk-UA" sz="3200" b="1" dirty="0" err="1"/>
              <a:t>изоляторах</a:t>
            </a:r>
            <a:r>
              <a:rPr lang="uk-UA" sz="3200" b="1" dirty="0"/>
              <a:t>, на вводах, </a:t>
            </a:r>
            <a:r>
              <a:rPr lang="uk-UA" sz="3200" b="1" dirty="0" err="1"/>
              <a:t>проверяется</a:t>
            </a:r>
            <a:r>
              <a:rPr lang="uk-UA" sz="3200" b="1" dirty="0"/>
              <a:t> </a:t>
            </a:r>
            <a:r>
              <a:rPr lang="uk-UA" sz="3200" b="1" dirty="0" err="1"/>
              <a:t>исправность</a:t>
            </a:r>
            <a:r>
              <a:rPr lang="uk-UA" sz="3200" b="1" dirty="0"/>
              <a:t> </a:t>
            </a:r>
            <a:r>
              <a:rPr lang="uk-UA" sz="3200" b="1" dirty="0" err="1"/>
              <a:t>маслоуказателя</a:t>
            </a:r>
            <a:r>
              <a:rPr lang="uk-UA" sz="3200" b="1" dirty="0"/>
              <a:t>, термометра, </a:t>
            </a:r>
            <a:r>
              <a:rPr lang="uk-UA" sz="3200" b="1" dirty="0" err="1"/>
              <a:t>устройств</a:t>
            </a:r>
            <a:r>
              <a:rPr lang="uk-UA" sz="3200" b="1" dirty="0"/>
              <a:t> </a:t>
            </a:r>
            <a:r>
              <a:rPr lang="uk-UA" sz="3200" b="1" dirty="0" err="1"/>
              <a:t>сигнализации</a:t>
            </a:r>
            <a:r>
              <a:rPr lang="uk-UA" sz="3200" b="1" dirty="0"/>
              <a:t> и </a:t>
            </a:r>
            <a:r>
              <a:rPr lang="uk-UA" sz="3200" b="1" dirty="0" err="1"/>
              <a:t>защиты</a:t>
            </a:r>
            <a:r>
              <a:rPr lang="uk-UA" sz="3200" b="1" dirty="0"/>
              <a:t>). </a:t>
            </a:r>
            <a:r>
              <a:rPr lang="uk-UA" sz="3200" b="1" dirty="0" err="1"/>
              <a:t>З</a:t>
            </a:r>
            <a:r>
              <a:rPr lang="uk-UA" sz="3200" b="1" dirty="0" err="1" smtClean="0"/>
              <a:t>атем</a:t>
            </a:r>
            <a:r>
              <a:rPr lang="uk-UA" sz="3200" b="1" dirty="0" smtClean="0"/>
              <a:t> </a:t>
            </a:r>
            <a:r>
              <a:rPr lang="uk-UA" sz="3200" b="1" dirty="0"/>
              <a:t>трансформатор </a:t>
            </a:r>
            <a:r>
              <a:rPr lang="uk-UA" sz="3200" b="1" dirty="0" err="1"/>
              <a:t>подвергают</a:t>
            </a:r>
            <a:r>
              <a:rPr lang="uk-UA" sz="3200" b="1" dirty="0"/>
              <a:t> </a:t>
            </a:r>
            <a:r>
              <a:rPr lang="uk-UA" sz="3200" b="1" dirty="0" err="1"/>
              <a:t>предремонтным</a:t>
            </a:r>
            <a:r>
              <a:rPr lang="uk-UA" sz="3200" b="1" dirty="0"/>
              <a:t> </a:t>
            </a:r>
            <a:r>
              <a:rPr lang="uk-UA" sz="3200" b="1" dirty="0" err="1" smtClean="0"/>
              <a:t>испытаниям</a:t>
            </a:r>
            <a:r>
              <a:rPr lang="uk-UA" sz="3200" b="1" dirty="0" smtClean="0"/>
              <a:t>. </a:t>
            </a:r>
            <a:r>
              <a:rPr lang="uk-UA" sz="3200" b="1" dirty="0" err="1" smtClean="0"/>
              <a:t>Проводится</a:t>
            </a:r>
            <a:r>
              <a:rPr lang="uk-UA" sz="3200" b="1" dirty="0" smtClean="0"/>
              <a:t> </a:t>
            </a:r>
            <a:r>
              <a:rPr lang="uk-UA" sz="3200" b="1" dirty="0" err="1"/>
              <a:t>химический</a:t>
            </a:r>
            <a:r>
              <a:rPr lang="uk-UA" sz="3200" b="1" dirty="0"/>
              <a:t> </a:t>
            </a:r>
            <a:r>
              <a:rPr lang="uk-UA" sz="3200" b="1" dirty="0" err="1"/>
              <a:t>анализ</a:t>
            </a:r>
            <a:r>
              <a:rPr lang="uk-UA" sz="3200" b="1" dirty="0"/>
              <a:t> масла. </a:t>
            </a:r>
            <a:r>
              <a:rPr lang="uk-UA" sz="3200" b="1" dirty="0" err="1" smtClean="0"/>
              <a:t>Основная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цель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предремонтных</a:t>
            </a:r>
            <a:r>
              <a:rPr lang="uk-UA" sz="3200" b="1" dirty="0" smtClean="0"/>
              <a:t> </a:t>
            </a:r>
            <a:r>
              <a:rPr lang="uk-UA" sz="3200" b="1" dirty="0" err="1"/>
              <a:t>испытаний</a:t>
            </a:r>
            <a:r>
              <a:rPr lang="uk-UA" sz="3200" b="1" dirty="0"/>
              <a:t> и </a:t>
            </a:r>
            <a:r>
              <a:rPr lang="uk-UA" sz="3200" b="1" dirty="0" err="1"/>
              <a:t>осмотра</a:t>
            </a:r>
            <a:r>
              <a:rPr lang="uk-UA" sz="3200" b="1" dirty="0"/>
              <a:t> </a:t>
            </a:r>
            <a:r>
              <a:rPr lang="uk-UA" sz="3200" b="1" dirty="0" err="1" smtClean="0"/>
              <a:t>-решение</a:t>
            </a:r>
            <a:r>
              <a:rPr lang="uk-UA" sz="3200" b="1" dirty="0" smtClean="0"/>
              <a:t> </a:t>
            </a:r>
            <a:r>
              <a:rPr lang="uk-UA" sz="3200" b="1" dirty="0" err="1"/>
              <a:t>вопроса</a:t>
            </a:r>
            <a:r>
              <a:rPr lang="uk-UA" sz="3200" b="1" dirty="0"/>
              <a:t> о </a:t>
            </a:r>
            <a:r>
              <a:rPr lang="uk-UA" sz="3200" b="1" dirty="0" err="1"/>
              <a:t>необходимости</a:t>
            </a:r>
            <a:r>
              <a:rPr lang="uk-UA" sz="3200" b="1" dirty="0"/>
              <a:t> </a:t>
            </a:r>
            <a:r>
              <a:rPr lang="uk-UA" sz="3200" b="1" dirty="0" err="1"/>
              <a:t>вскрытия</a:t>
            </a:r>
            <a:r>
              <a:rPr lang="uk-UA" sz="3200" b="1" dirty="0"/>
              <a:t> трансформатора и сушки </a:t>
            </a:r>
            <a:r>
              <a:rPr lang="uk-UA" sz="3200" b="1" dirty="0" err="1"/>
              <a:t>активной</a:t>
            </a:r>
            <a:r>
              <a:rPr lang="uk-UA" sz="3200" b="1" dirty="0"/>
              <a:t> части.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После этого сливают масло и приступают к его разборке. Если в день демонтажа не планируют вынимать активную часть, масло  сливают до уровня верхнего ярма так, чтобы изоляция и обмотки оставались в масле.</a:t>
            </a:r>
          </a:p>
          <a:p>
            <a:r>
              <a:rPr lang="ru-RU" sz="2800" b="1" dirty="0" smtClean="0"/>
              <a:t>Если ремонт активной части и бака намечено закончить за один прием или активную часть нужно сушить, масло сливают полностью через нижний кран бака.</a:t>
            </a:r>
          </a:p>
          <a:p>
            <a:r>
              <a:rPr lang="ru-RU" sz="2800" b="1" dirty="0" smtClean="0"/>
              <a:t>У трансформаторов </a:t>
            </a:r>
            <a:r>
              <a:rPr lang="en-US" sz="2800" b="1" dirty="0" smtClean="0"/>
              <a:t>I </a:t>
            </a:r>
            <a:r>
              <a:rPr lang="ru-RU" sz="2800" b="1" dirty="0" smtClean="0"/>
              <a:t>и</a:t>
            </a:r>
            <a:r>
              <a:rPr lang="en-US" sz="2800" b="1" dirty="0" smtClean="0"/>
              <a:t> II</a:t>
            </a:r>
            <a:r>
              <a:rPr lang="ru-RU" sz="2800" b="1" dirty="0" smtClean="0"/>
              <a:t> габаритов спускают самотеком, у более мощных – выкачивают насосом. Если масло пригодно для дальнейшей эксплуатации, его сливают в чистый бак с герметически закрывающимся люком. Бракованное масло – в отдельную тару.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Подготовка к капитальному ремонту.</a:t>
            </a:r>
          </a:p>
          <a:p>
            <a:r>
              <a:rPr lang="ru-RU" sz="2800" b="1" dirty="0" smtClean="0"/>
              <a:t>Последовательность проведения работ при капитальном ремонте трансформатора определяется сетевой моделью типового технологического процесса, куда входят:</a:t>
            </a:r>
          </a:p>
          <a:p>
            <a:r>
              <a:rPr lang="ru-RU" sz="2800" b="1" dirty="0" smtClean="0"/>
              <a:t>-подготовка к ремонту;</a:t>
            </a:r>
          </a:p>
          <a:p>
            <a:pPr>
              <a:buFontTx/>
              <a:buChar char="-"/>
            </a:pPr>
            <a:r>
              <a:rPr lang="ru-RU" sz="2800" b="1" dirty="0" smtClean="0"/>
              <a:t>отключение (отсоединение шин, спусков);</a:t>
            </a:r>
          </a:p>
          <a:p>
            <a:pPr>
              <a:buFontTx/>
              <a:buChar char="-"/>
            </a:pPr>
            <a:r>
              <a:rPr lang="ru-RU" sz="2800" b="1" dirty="0" smtClean="0"/>
              <a:t>демонтаж и ремонт системы охлаждения;</a:t>
            </a:r>
          </a:p>
          <a:p>
            <a:pPr>
              <a:buFontTx/>
              <a:buChar char="-"/>
            </a:pPr>
            <a:r>
              <a:rPr lang="ru-RU" sz="2800" b="1" dirty="0" smtClean="0"/>
              <a:t>доставка на ремонтную площадку;</a:t>
            </a:r>
          </a:p>
          <a:p>
            <a:pPr>
              <a:buFontTx/>
              <a:buChar char="-"/>
            </a:pPr>
            <a:r>
              <a:rPr lang="ru-RU" sz="2800" b="1" dirty="0" smtClean="0"/>
              <a:t>Прогрев трансформатора;</a:t>
            </a:r>
          </a:p>
          <a:p>
            <a:pPr>
              <a:buFontTx/>
              <a:buChar char="-"/>
            </a:pPr>
            <a:r>
              <a:rPr lang="ru-RU" sz="2800" b="1" dirty="0" smtClean="0"/>
              <a:t>Демонтаж вводов и арматуры;</a:t>
            </a:r>
          </a:p>
          <a:p>
            <a:pPr>
              <a:buFontTx/>
              <a:buChar char="-"/>
            </a:pPr>
            <a:r>
              <a:rPr lang="ru-RU" sz="2800" b="1" dirty="0" smtClean="0"/>
              <a:t>Вскрытие трансформатора;</a:t>
            </a:r>
          </a:p>
          <a:p>
            <a:pPr>
              <a:buFontTx/>
              <a:buChar char="-"/>
            </a:pPr>
            <a:r>
              <a:rPr lang="ru-RU" sz="2800" b="1" dirty="0" smtClean="0"/>
              <a:t>Ремонт и испытание вводов;</a:t>
            </a:r>
          </a:p>
          <a:p>
            <a:pPr>
              <a:buFontTx/>
              <a:buChar char="-"/>
            </a:pPr>
            <a:r>
              <a:rPr lang="ru-RU" sz="2800" b="1" dirty="0" smtClean="0"/>
              <a:t>Ремонт арматуры и бака;</a:t>
            </a:r>
          </a:p>
          <a:p>
            <a:pPr>
              <a:buFontTx/>
              <a:buChar char="-"/>
            </a:pPr>
            <a:r>
              <a:rPr lang="ru-RU" sz="2800" b="1" dirty="0" smtClean="0"/>
              <a:t>Ремонт и испытание активной части;</a:t>
            </a:r>
          </a:p>
          <a:p>
            <a:pPr>
              <a:buFontTx/>
              <a:buChar char="-"/>
            </a:pPr>
            <a:endParaRPr lang="ru-RU" sz="2800" b="1" dirty="0" smtClean="0"/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-сборка трансформатора;</a:t>
            </a:r>
          </a:p>
          <a:p>
            <a:r>
              <a:rPr lang="ru-RU" sz="2800" b="1" dirty="0" smtClean="0"/>
              <a:t>-заливка трансформаторного масла;</a:t>
            </a:r>
          </a:p>
          <a:p>
            <a:r>
              <a:rPr lang="ru-RU" sz="2800" b="1" dirty="0" smtClean="0"/>
              <a:t>-ремонт переключающего устройства;</a:t>
            </a:r>
          </a:p>
          <a:p>
            <a:r>
              <a:rPr lang="ru-RU" sz="2800" b="1" dirty="0" smtClean="0"/>
              <a:t>-нагрев и испытание трансформатора;</a:t>
            </a:r>
          </a:p>
          <a:p>
            <a:r>
              <a:rPr lang="ru-RU" sz="2800" b="1" dirty="0" smtClean="0"/>
              <a:t>-перемещение трансформатора на место установки;</a:t>
            </a:r>
          </a:p>
          <a:p>
            <a:r>
              <a:rPr lang="ru-RU" sz="2800" b="1" dirty="0" smtClean="0"/>
              <a:t>-монтаж на фундаменте.</a:t>
            </a:r>
          </a:p>
          <a:p>
            <a:endParaRPr lang="ru-RU" sz="2400" b="1" dirty="0" smtClean="0"/>
          </a:p>
          <a:p>
            <a:r>
              <a:rPr lang="ru-RU" sz="2800" b="1" dirty="0" smtClean="0"/>
              <a:t>Подготовка к ремонту трансформатора должна включать проверку комплектности технической документации, подготовку ремонтной площадки, проверку работоспособности технологического оборудования, оснастки инструментов и наличие необходимых материалов.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комплект технической документации входят:</a:t>
            </a:r>
          </a:p>
          <a:p>
            <a:r>
              <a:rPr lang="ru-RU" sz="2800" b="1" dirty="0" smtClean="0"/>
              <a:t>-техническая документация завода-изготовителя;</a:t>
            </a:r>
          </a:p>
          <a:p>
            <a:r>
              <a:rPr lang="ru-RU" sz="2800" b="1" dirty="0" smtClean="0"/>
              <a:t>-сетевой график;</a:t>
            </a:r>
          </a:p>
          <a:p>
            <a:r>
              <a:rPr lang="ru-RU" sz="2800" b="1" dirty="0" smtClean="0"/>
              <a:t>-акт о готовности железнодорожного пути;</a:t>
            </a:r>
          </a:p>
          <a:p>
            <a:r>
              <a:rPr lang="ru-RU" sz="2800" b="1" dirty="0" smtClean="0"/>
              <a:t>-маршрутный технологический процесс;</a:t>
            </a:r>
          </a:p>
          <a:p>
            <a:r>
              <a:rPr lang="ru-RU" sz="2800" b="1" dirty="0" smtClean="0"/>
              <a:t>-перечень технологического оборудования, оснастки и инструмента;</a:t>
            </a:r>
          </a:p>
          <a:p>
            <a:r>
              <a:rPr lang="ru-RU" sz="2800" b="1" dirty="0" smtClean="0"/>
              <a:t>-перечень материалов, необходимых для ремонта.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При капитальном ремонте руководствуются  схемой связи между  технологическими участками.</a:t>
            </a:r>
          </a:p>
          <a:p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66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СХЕМА СВЯЗЕЙ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8"/>
            <a:ext cx="201622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836712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76872"/>
            <a:ext cx="172819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861048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348880"/>
            <a:ext cx="18002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933056"/>
            <a:ext cx="151216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301208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373216"/>
            <a:ext cx="19442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2060848"/>
            <a:ext cx="22322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8" idx="1"/>
          </p:cNvCxnSpPr>
          <p:nvPr/>
        </p:nvCxnSpPr>
        <p:spPr>
          <a:xfrm flipV="1">
            <a:off x="2483768" y="2924944"/>
            <a:ext cx="10081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2" idx="1"/>
          </p:cNvCxnSpPr>
          <p:nvPr/>
        </p:nvCxnSpPr>
        <p:spPr>
          <a:xfrm flipV="1">
            <a:off x="5004048" y="2780928"/>
            <a:ext cx="144016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0"/>
          </p:cNvCxnSpPr>
          <p:nvPr/>
        </p:nvCxnSpPr>
        <p:spPr>
          <a:xfrm flipV="1">
            <a:off x="1799692" y="3429000"/>
            <a:ext cx="25202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0"/>
            <a:endCxn id="4" idx="2"/>
          </p:cNvCxnSpPr>
          <p:nvPr/>
        </p:nvCxnSpPr>
        <p:spPr>
          <a:xfrm flipH="1" flipV="1">
            <a:off x="1763688" y="2132856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3"/>
          </p:cNvCxnSpPr>
          <p:nvPr/>
        </p:nvCxnSpPr>
        <p:spPr>
          <a:xfrm>
            <a:off x="2771800" y="1376772"/>
            <a:ext cx="648072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3"/>
          </p:cNvCxnSpPr>
          <p:nvPr/>
        </p:nvCxnSpPr>
        <p:spPr>
          <a:xfrm flipV="1">
            <a:off x="2915816" y="4149080"/>
            <a:ext cx="504056" cy="1764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0"/>
            <a:endCxn id="9" idx="2"/>
          </p:cNvCxnSpPr>
          <p:nvPr/>
        </p:nvCxnSpPr>
        <p:spPr>
          <a:xfrm flipH="1" flipV="1">
            <a:off x="4247964" y="5085184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9" idx="0"/>
            <a:endCxn id="8" idx="2"/>
          </p:cNvCxnSpPr>
          <p:nvPr/>
        </p:nvCxnSpPr>
        <p:spPr>
          <a:xfrm flipV="1">
            <a:off x="4247964" y="3501008"/>
            <a:ext cx="14401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" idx="0"/>
            <a:endCxn id="5" idx="2"/>
          </p:cNvCxnSpPr>
          <p:nvPr/>
        </p:nvCxnSpPr>
        <p:spPr>
          <a:xfrm flipV="1">
            <a:off x="4391980" y="213285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63888" y="3933056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РЕМОНТА</a:t>
            </a:r>
          </a:p>
          <a:p>
            <a:r>
              <a:rPr lang="ru-RU" b="1" dirty="0" smtClean="0"/>
              <a:t>БАКА  И КРЫШКИ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19872" y="5380672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РЕМОНТА РАСШИРИТЕЛЯ И ВЫХЛОПНОЙ ТРУБЫ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444208" y="227687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РЕМОНТА И ИСПЫТАНИЯ  ПРИБОРОВ ЗАЩИТЫ И КОНТРОЛЯ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71600" y="227687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МЕСТО УСТАНОВКИ ТРАНСФОРМА</a:t>
            </a:r>
          </a:p>
          <a:p>
            <a:r>
              <a:rPr lang="ru-RU" b="1" dirty="0" smtClean="0"/>
              <a:t>ТОРА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563888" y="234888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РЕМОНТА АКТИВНОЙ ЧАСТИ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27584" y="692696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ИЗГОТОВЛЕНИЯ МЕЛКИХ ДЕТАЛЕЙ И УЗЛОВ</a:t>
            </a:r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971600" y="386104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РЕМОНТА СИСТЕМЫ ОХЛАЖДЕН</a:t>
            </a:r>
            <a:r>
              <a:rPr lang="ru-RU" dirty="0" smtClean="0"/>
              <a:t>ИЯ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971600" y="537321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РЕМОНТА АРМАТУРЫ И МЕЛКИХ УЗЛОВ</a:t>
            </a:r>
            <a:endParaRPr lang="ru-RU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635896" y="90872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РЕМОНТА И ИСПЫТАНИЯ ВВОДОВ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Неисправности трансформаторов  и возможные причины их возникновения</a:t>
            </a:r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332656"/>
            <a:ext cx="8280920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036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Разборка трансформаторов</a:t>
            </a:r>
          </a:p>
          <a:p>
            <a:r>
              <a:rPr lang="ru-RU" sz="3200" b="1" dirty="0"/>
              <a:t>Если </a:t>
            </a:r>
            <a:r>
              <a:rPr lang="ru-RU" sz="3200" b="1" dirty="0" smtClean="0"/>
              <a:t>вскрытия трансформатора  </a:t>
            </a:r>
            <a:r>
              <a:rPr lang="ru-RU" sz="3200" b="1" dirty="0"/>
              <a:t>не избежать, то необходимо производить его в следующем порядке:</a:t>
            </a:r>
            <a:endParaRPr lang="ru-RU" sz="3200" b="1" dirty="0" smtClean="0"/>
          </a:p>
          <a:p>
            <a:r>
              <a:rPr lang="ru-RU" sz="3200" b="1" dirty="0"/>
              <a:t>1)        сливается масло через отверстие;</a:t>
            </a:r>
            <a:endParaRPr lang="ru-RU" sz="3200" b="1" dirty="0" smtClean="0"/>
          </a:p>
          <a:p>
            <a:r>
              <a:rPr lang="ru-RU" sz="3200" b="1" dirty="0"/>
              <a:t>2)        демонтируется все навесное оборудование, снимаются ввода, радиаторы, </a:t>
            </a:r>
            <a:r>
              <a:rPr lang="ru-RU" sz="3200" b="1" dirty="0" err="1"/>
              <a:t>маслорасширительный</a:t>
            </a:r>
            <a:r>
              <a:rPr lang="ru-RU" sz="3200" b="1" dirty="0"/>
              <a:t> бак, предохранительная трубка и т.д.;</a:t>
            </a:r>
            <a:endParaRPr lang="ru-RU" sz="3200" b="1" dirty="0" smtClean="0"/>
          </a:p>
          <a:p>
            <a:r>
              <a:rPr lang="ru-RU" sz="3200" b="1" dirty="0"/>
              <a:t>3)        вскрывается крышка и вынимается активная часть. </a:t>
            </a:r>
            <a:endParaRPr lang="ru-RU" sz="3200" b="1" dirty="0" smtClean="0"/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Активная часть приподнимается над баком и подвергается тщательному </a:t>
            </a:r>
            <a:r>
              <a:rPr lang="ru-RU" sz="2800" b="1" dirty="0" smtClean="0"/>
              <a:t>осмотру, затем промывают </a:t>
            </a:r>
            <a:r>
              <a:rPr lang="ru-RU" sz="2800" b="1" dirty="0"/>
              <a:t>струей свежего горячего трансформаторного масла, а сухие трансформаторы продуваются сжатым воздухом. </a:t>
            </a:r>
            <a:r>
              <a:rPr lang="ru-RU" sz="2800" b="1" dirty="0" smtClean="0"/>
              <a:t>Затем активную часть тщательно осматривают. </a:t>
            </a:r>
            <a:r>
              <a:rPr lang="ru-RU" sz="2800" b="1" dirty="0"/>
              <a:t>Осматривают бак, </a:t>
            </a:r>
            <a:r>
              <a:rPr lang="ru-RU" sz="2800" b="1" dirty="0" smtClean="0"/>
              <a:t>состояние </a:t>
            </a:r>
            <a:r>
              <a:rPr lang="ru-RU" sz="2800" b="1" dirty="0"/>
              <a:t>магнитной системы. В случае </a:t>
            </a:r>
            <a:r>
              <a:rPr lang="ru-RU" sz="2800" b="1" dirty="0" err="1"/>
              <a:t>расшихтовки</a:t>
            </a:r>
            <a:r>
              <a:rPr lang="ru-RU" sz="2800" b="1" dirty="0"/>
              <a:t> верхнего ярма оценивают состояние изоляции металлических пластин. </a:t>
            </a:r>
          </a:p>
          <a:p>
            <a:r>
              <a:rPr lang="ru-RU" sz="2800" b="1" dirty="0" smtClean="0"/>
              <a:t>4)        Определяется состояние бумажной изоляции обмотки. Ее проверяют на отсутствие повреждений и определяют ее механическую прочность. Также определяется состояние главной изоляции, отсутствие деформации обмоток, смещение витков.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rgbClr val="FF0000"/>
                </a:solidFill>
              </a:rPr>
              <a:t>Классификация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err="1">
                <a:solidFill>
                  <a:srgbClr val="FF0000"/>
                </a:solidFill>
              </a:rPr>
              <a:t>ремонтов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err="1">
                <a:solidFill>
                  <a:srgbClr val="FF0000"/>
                </a:solidFill>
              </a:rPr>
              <a:t>трансформаторов</a:t>
            </a:r>
            <a:r>
              <a:rPr lang="uk-UA" sz="2800" b="1" dirty="0">
                <a:solidFill>
                  <a:srgbClr val="FF0000"/>
                </a:solidFill>
              </a:rPr>
              <a:t>. </a:t>
            </a:r>
            <a:r>
              <a:rPr lang="uk-UA" sz="2800" b="1" dirty="0" err="1">
                <a:solidFill>
                  <a:srgbClr val="FF0000"/>
                </a:solidFill>
              </a:rPr>
              <a:t>Подготовка</a:t>
            </a:r>
            <a:r>
              <a:rPr lang="uk-UA" sz="2800" b="1" dirty="0">
                <a:solidFill>
                  <a:srgbClr val="FF0000"/>
                </a:solidFill>
              </a:rPr>
              <a:t> к </a:t>
            </a:r>
            <a:r>
              <a:rPr lang="uk-UA" sz="2800" b="1" dirty="0" err="1">
                <a:solidFill>
                  <a:srgbClr val="FF0000"/>
                </a:solidFill>
              </a:rPr>
              <a:t>капитальному</a:t>
            </a:r>
            <a:r>
              <a:rPr lang="uk-UA" sz="2800" b="1" dirty="0">
                <a:solidFill>
                  <a:srgbClr val="FF0000"/>
                </a:solidFill>
              </a:rPr>
              <a:t> ремонту </a:t>
            </a:r>
            <a:r>
              <a:rPr lang="uk-UA" sz="2800" b="1" dirty="0" smtClean="0">
                <a:solidFill>
                  <a:srgbClr val="FF0000"/>
                </a:solidFill>
              </a:rPr>
              <a:t>трансформатора, </a:t>
            </a:r>
            <a:r>
              <a:rPr lang="uk-UA" sz="2800" b="1" dirty="0" err="1">
                <a:solidFill>
                  <a:srgbClr val="FF0000"/>
                </a:solidFill>
              </a:rPr>
              <a:t>вскрытие</a:t>
            </a:r>
            <a:r>
              <a:rPr lang="uk-UA" sz="2800" b="1" dirty="0">
                <a:solidFill>
                  <a:srgbClr val="FF0000"/>
                </a:solidFill>
              </a:rPr>
              <a:t> и </a:t>
            </a:r>
            <a:r>
              <a:rPr lang="uk-UA" sz="2800" b="1" dirty="0" err="1">
                <a:solidFill>
                  <a:srgbClr val="FF0000"/>
                </a:solidFill>
              </a:rPr>
              <a:t>разборка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2800" b="1" dirty="0"/>
              <a:t>По </a:t>
            </a:r>
            <a:r>
              <a:rPr lang="uk-UA" sz="2800" b="1" dirty="0" err="1"/>
              <a:t>объему</a:t>
            </a:r>
            <a:r>
              <a:rPr lang="uk-UA" sz="2800" b="1" dirty="0"/>
              <a:t> </a:t>
            </a:r>
            <a:r>
              <a:rPr lang="uk-UA" sz="2800" b="1" dirty="0" err="1"/>
              <a:t>ремонтных</a:t>
            </a:r>
            <a:r>
              <a:rPr lang="uk-UA" sz="2800" b="1" dirty="0"/>
              <a:t> </a:t>
            </a:r>
            <a:r>
              <a:rPr lang="uk-UA" sz="2800" b="1" dirty="0" err="1"/>
              <a:t>работ</a:t>
            </a:r>
            <a:r>
              <a:rPr lang="uk-UA" sz="2800" b="1" dirty="0"/>
              <a:t> </a:t>
            </a:r>
            <a:r>
              <a:rPr lang="uk-UA" sz="2800" b="1" dirty="0" err="1"/>
              <a:t>можно</a:t>
            </a:r>
            <a:r>
              <a:rPr lang="uk-UA" sz="2800" b="1" dirty="0"/>
              <a:t> </a:t>
            </a:r>
            <a:r>
              <a:rPr lang="uk-UA" sz="2800" b="1" dirty="0" err="1"/>
              <a:t>выделить</a:t>
            </a:r>
            <a:r>
              <a:rPr lang="uk-UA" sz="2800" b="1" dirty="0"/>
              <a:t> </a:t>
            </a:r>
            <a:r>
              <a:rPr lang="uk-UA" sz="2800" b="1" dirty="0" err="1" smtClean="0"/>
              <a:t>текущий</a:t>
            </a:r>
            <a:r>
              <a:rPr lang="uk-UA" sz="2800" b="1" dirty="0" smtClean="0"/>
              <a:t> (</a:t>
            </a:r>
            <a:r>
              <a:rPr lang="uk-UA" sz="2800" b="1" dirty="0" err="1" smtClean="0"/>
              <a:t>эксплуатационный</a:t>
            </a:r>
            <a:r>
              <a:rPr lang="uk-UA" sz="2800" b="1" dirty="0" smtClean="0"/>
              <a:t>) </a:t>
            </a:r>
            <a:r>
              <a:rPr lang="uk-UA" sz="2800" b="1" dirty="0"/>
              <a:t>ремонт и </a:t>
            </a:r>
            <a:r>
              <a:rPr lang="uk-UA" sz="2800" b="1" dirty="0" err="1"/>
              <a:t>капитальный</a:t>
            </a:r>
            <a:r>
              <a:rPr lang="uk-UA" sz="2800" b="1" dirty="0"/>
              <a:t>. </a:t>
            </a:r>
            <a:r>
              <a:rPr lang="uk-UA" sz="2800" b="1" dirty="0" smtClean="0"/>
              <a:t>Ремонт по </a:t>
            </a:r>
            <a:r>
              <a:rPr lang="uk-UA" sz="2800" b="1" dirty="0" err="1" smtClean="0"/>
              <a:t>типовой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номенклатуре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называется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ревизией</a:t>
            </a:r>
            <a:r>
              <a:rPr lang="uk-UA" sz="2800" b="1" dirty="0" smtClean="0"/>
              <a:t>.</a:t>
            </a:r>
          </a:p>
          <a:p>
            <a:r>
              <a:rPr lang="uk-UA" sz="2800" b="1" dirty="0" err="1" smtClean="0"/>
              <a:t>Капитальный</a:t>
            </a:r>
            <a:r>
              <a:rPr lang="uk-UA" sz="2800" b="1" dirty="0" smtClean="0"/>
              <a:t> ремонт </a:t>
            </a:r>
            <a:r>
              <a:rPr lang="uk-UA" sz="2800" b="1" dirty="0" err="1" smtClean="0"/>
              <a:t>можно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разделить</a:t>
            </a:r>
            <a:r>
              <a:rPr lang="uk-UA" sz="2800" b="1" dirty="0" smtClean="0"/>
              <a:t> на 3 </a:t>
            </a:r>
            <a:r>
              <a:rPr lang="uk-UA" sz="2800" b="1" dirty="0" err="1" smtClean="0"/>
              <a:t>вида</a:t>
            </a:r>
            <a:r>
              <a:rPr lang="uk-UA" sz="2800" b="1" dirty="0" smtClean="0"/>
              <a:t>: </a:t>
            </a:r>
          </a:p>
          <a:p>
            <a:r>
              <a:rPr lang="ru-RU" sz="2800" b="1" dirty="0" smtClean="0"/>
              <a:t>1)ремонт без </a:t>
            </a:r>
            <a:r>
              <a:rPr lang="ru-RU" sz="2800" b="1" dirty="0" err="1" smtClean="0"/>
              <a:t>расшихтовки</a:t>
            </a:r>
            <a:r>
              <a:rPr lang="ru-RU" sz="2800" b="1" dirty="0" smtClean="0"/>
              <a:t> верхнего ярма и снятия (демонтажа) обмоток (ревизия или восстановительный ремонт);</a:t>
            </a:r>
          </a:p>
          <a:p>
            <a:r>
              <a:rPr lang="ru-RU" sz="2800" b="1" dirty="0" smtClean="0"/>
              <a:t>2)ремонт, связанный с демонтажем обмоток и </a:t>
            </a:r>
            <a:r>
              <a:rPr lang="ru-RU" sz="2800" b="1" dirty="0" err="1" smtClean="0"/>
              <a:t>расшихтовкой</a:t>
            </a:r>
            <a:r>
              <a:rPr lang="ru-RU" sz="2800" b="1" dirty="0" smtClean="0"/>
              <a:t> верхнего ярма;</a:t>
            </a:r>
          </a:p>
          <a:p>
            <a:r>
              <a:rPr lang="ru-RU" sz="2800" b="1" dirty="0" smtClean="0"/>
              <a:t>3)ремонт с полной разборкой трансформатора.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подъема активной части трансформатора применяют специальные приспособления и стропы </a:t>
            </a:r>
            <a:r>
              <a:rPr lang="ru-RU" sz="1000" b="1" dirty="0" smtClean="0"/>
              <a:t>(видео) </a:t>
            </a:r>
            <a:r>
              <a:rPr lang="ru-RU" sz="2400" b="1" dirty="0" smtClean="0"/>
              <a:t>Для этого у трансформаторов имеются кольца (рымы).</a:t>
            </a:r>
            <a:endParaRPr lang="ru-RU" sz="2400" b="1" dirty="0"/>
          </a:p>
        </p:txBody>
      </p:sp>
      <p:pic>
        <p:nvPicPr>
          <p:cNvPr id="4" name="Picture 6" descr="подъем бака трансформат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649788" cy="5301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916832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b="1" dirty="0" err="1" smtClean="0"/>
              <a:t>Строповка</a:t>
            </a:r>
            <a:r>
              <a:rPr lang="ru-RU" sz="2400" b="1" dirty="0" smtClean="0"/>
              <a:t> активной части для подъема из бака </a:t>
            </a:r>
            <a:br>
              <a:rPr lang="ru-RU" sz="2400" b="1" dirty="0" smtClean="0"/>
            </a:br>
            <a:endParaRPr lang="ru-RU" sz="2400" b="1" dirty="0" smtClean="0"/>
          </a:p>
          <a:p>
            <a:pPr>
              <a:buFontTx/>
              <a:buNone/>
            </a:pPr>
            <a:r>
              <a:rPr lang="ru-RU" sz="2400" b="1" dirty="0" smtClean="0"/>
              <a:t>1 — подъемное кольцо; </a:t>
            </a:r>
          </a:p>
          <a:p>
            <a:pPr>
              <a:buFontTx/>
              <a:buNone/>
            </a:pPr>
            <a:r>
              <a:rPr lang="ru-RU" sz="2400" b="1" dirty="0" smtClean="0"/>
              <a:t>2 — пруток; </a:t>
            </a:r>
          </a:p>
          <a:p>
            <a:pPr>
              <a:buFontTx/>
              <a:buNone/>
            </a:pPr>
            <a:r>
              <a:rPr lang="ru-RU" sz="2400" b="1" dirty="0" smtClean="0"/>
              <a:t>3 — строп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92899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Технология демонтажа обмоток трансформатора.</a:t>
            </a:r>
          </a:p>
          <a:p>
            <a:pPr>
              <a:buFontTx/>
              <a:buNone/>
            </a:pPr>
            <a:r>
              <a:rPr lang="ru-RU" sz="2800" b="1" dirty="0" smtClean="0"/>
              <a:t>Основные операции по демонтажу обмоток выполняют в такой последовательности: </a:t>
            </a:r>
          </a:p>
          <a:p>
            <a:r>
              <a:rPr lang="ru-RU" sz="2800" b="1" dirty="0" smtClean="0"/>
              <a:t>-удаляют вертикальные шпильки; </a:t>
            </a:r>
          </a:p>
          <a:p>
            <a:r>
              <a:rPr lang="ru-RU" sz="2800" b="1" dirty="0" smtClean="0"/>
              <a:t>-отвертывают гайки стяжных болтов; </a:t>
            </a:r>
          </a:p>
          <a:p>
            <a:r>
              <a:rPr lang="ru-RU" sz="2800" b="1" dirty="0" smtClean="0"/>
              <a:t>-снимают </a:t>
            </a:r>
            <a:r>
              <a:rPr lang="ru-RU" sz="2800" b="1" dirty="0" err="1" smtClean="0"/>
              <a:t>ярмовые</a:t>
            </a:r>
            <a:r>
              <a:rPr lang="ru-RU" sz="2800" b="1" dirty="0" smtClean="0"/>
              <a:t> балки </a:t>
            </a:r>
            <a:r>
              <a:rPr lang="ru-RU" sz="2800" b="1" dirty="0" err="1" smtClean="0"/>
              <a:t>магнитопровода</a:t>
            </a:r>
            <a:r>
              <a:rPr lang="ru-RU" sz="2800" b="1" dirty="0" smtClean="0"/>
              <a:t>, связывая и -располагая пакеты пластин по порядку, чтобы удобнее было их затем шихтовать;</a:t>
            </a:r>
          </a:p>
          <a:p>
            <a:r>
              <a:rPr lang="ru-RU" sz="2800" b="1" dirty="0" smtClean="0"/>
              <a:t>-разбирают соединения обмоток; </a:t>
            </a:r>
          </a:p>
          <a:p>
            <a:r>
              <a:rPr lang="ru-RU" sz="2800" b="1" dirty="0" smtClean="0"/>
              <a:t>-удаляют отводы, извлекают деревянные и картонные детали </a:t>
            </a:r>
            <a:r>
              <a:rPr lang="ru-RU" sz="2800" b="1" dirty="0" err="1" smtClean="0"/>
              <a:t>расклиновки</a:t>
            </a:r>
            <a:r>
              <a:rPr lang="ru-RU" sz="2800" b="1" dirty="0" smtClean="0"/>
              <a:t> обмоток ВН и НН; </a:t>
            </a:r>
          </a:p>
          <a:p>
            <a:r>
              <a:rPr lang="ru-RU" sz="2800" b="1" dirty="0" smtClean="0"/>
              <a:t>-снимают обмотки вручную или с помощью подъемного механизма, сначала ВН, а затем НН.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Ремонт и изготовление обмоток</a:t>
            </a:r>
          </a:p>
          <a:p>
            <a:pPr>
              <a:buFontTx/>
              <a:buNone/>
            </a:pPr>
            <a:r>
              <a:rPr lang="ru-RU" sz="3600" b="1" dirty="0" smtClean="0"/>
              <a:t>При ремонте обмоток с поврежденной изоляцией целесообразно использовать повторно провод обмоток после его </a:t>
            </a:r>
            <a:r>
              <a:rPr lang="ru-RU" sz="3600" b="1" dirty="0" err="1" smtClean="0"/>
              <a:t>переизолировки</a:t>
            </a:r>
            <a:r>
              <a:rPr lang="ru-RU" sz="3600" b="1" dirty="0" smtClean="0"/>
              <a:t>. </a:t>
            </a:r>
          </a:p>
          <a:p>
            <a:pPr>
              <a:buFontTx/>
              <a:buNone/>
            </a:pPr>
            <a:r>
              <a:rPr lang="ru-RU" sz="3600" b="1" u="sng" dirty="0" smtClean="0"/>
              <a:t>Процесс </a:t>
            </a:r>
            <a:r>
              <a:rPr lang="ru-RU" sz="3600" b="1" u="sng" dirty="0" err="1" smtClean="0"/>
              <a:t>переизолировки</a:t>
            </a:r>
            <a:r>
              <a:rPr lang="ru-RU" sz="3600" b="1" u="sng" dirty="0" smtClean="0"/>
              <a:t> слагается из следующих операций: </a:t>
            </a:r>
          </a:p>
          <a:p>
            <a:r>
              <a:rPr lang="ru-RU" sz="3600" b="1" dirty="0" smtClean="0"/>
              <a:t>- </a:t>
            </a:r>
            <a:r>
              <a:rPr lang="ru-RU" sz="3600" b="1" dirty="0" err="1" smtClean="0"/>
              <a:t>отжигание</a:t>
            </a:r>
            <a:r>
              <a:rPr lang="ru-RU" sz="3600" b="1" dirty="0" smtClean="0"/>
              <a:t> провода в печи (при температуре 550 - 600°С), </a:t>
            </a:r>
          </a:p>
          <a:p>
            <a:r>
              <a:rPr lang="ru-RU" sz="3600" b="1" dirty="0" smtClean="0"/>
              <a:t>-промывка провода в горячей воде </a:t>
            </a:r>
          </a:p>
          <a:p>
            <a:r>
              <a:rPr lang="ru-RU" sz="3600" b="1" dirty="0" smtClean="0"/>
              <a:t>-покрытие новой изоляцией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0364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3200" b="1" dirty="0" smtClean="0"/>
              <a:t>В качестве изоляционных материалов применяют: </a:t>
            </a:r>
          </a:p>
          <a:p>
            <a:r>
              <a:rPr lang="ru-RU" sz="3200" b="1" dirty="0" smtClean="0"/>
              <a:t>-хлопчатобумажную (шелковую, стеклянную, из химических волокон) пряжу ;</a:t>
            </a:r>
          </a:p>
          <a:p>
            <a:r>
              <a:rPr lang="ru-RU" sz="3200" b="1" dirty="0" smtClean="0"/>
              <a:t>-ленты из кабельной или телефонной бумаги шириной 10 - 25 мм, толщиной 0,05 - 0,12 мм.</a:t>
            </a:r>
          </a:p>
          <a:p>
            <a:r>
              <a:rPr lang="ru-RU" sz="3200" b="1" dirty="0" smtClean="0"/>
              <a:t>Обмотки, имеющие небольшой участок повреждений проводов (оплавление или выгорание) и изоляции, в некоторых случаях ремонтируют только частичной перемоткой. 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намотка обмоток трансформат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492896"/>
            <a:ext cx="5003800" cy="37099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Намотку новых обмоток выполняют по образцам поврежденных обмоток на специальных намоточных станках.</a:t>
            </a:r>
          </a:p>
          <a:p>
            <a:r>
              <a:rPr lang="ru-RU" sz="2800" b="1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8" descr="remtra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571999" cy="391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992562" cy="6264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548680"/>
            <a:ext cx="35283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/>
              <a:t>Обмотка трансформатора, стянутая плитами и шпильками</a:t>
            </a:r>
          </a:p>
          <a:p>
            <a:pPr>
              <a:buFontTx/>
              <a:buNone/>
            </a:pPr>
            <a:endParaRPr lang="ru-RU" sz="2400" b="1" dirty="0" smtClean="0"/>
          </a:p>
          <a:p>
            <a:pPr>
              <a:buFontTx/>
              <a:buNone/>
            </a:pPr>
            <a:r>
              <a:rPr lang="ru-RU" sz="2400" b="1" dirty="0" smtClean="0"/>
              <a:t>1 — обмотка, </a:t>
            </a:r>
          </a:p>
          <a:p>
            <a:pPr>
              <a:buFontTx/>
              <a:buNone/>
            </a:pPr>
            <a:r>
              <a:rPr lang="ru-RU" sz="2400" b="1" dirty="0" smtClean="0"/>
              <a:t>2 — стяжная шпилька, </a:t>
            </a:r>
          </a:p>
          <a:p>
            <a:pPr>
              <a:buFontTx/>
              <a:buNone/>
            </a:pPr>
            <a:r>
              <a:rPr lang="ru-RU" sz="2400" b="1" dirty="0" smtClean="0"/>
              <a:t>3 — нижняя стальная плита, </a:t>
            </a:r>
          </a:p>
          <a:p>
            <a:pPr>
              <a:buFontTx/>
              <a:buNone/>
            </a:pPr>
            <a:r>
              <a:rPr lang="ru-RU" sz="2400" b="1" dirty="0" smtClean="0"/>
              <a:t>4 — буковая планка, </a:t>
            </a:r>
          </a:p>
          <a:p>
            <a:pPr>
              <a:buFontTx/>
              <a:buNone/>
            </a:pPr>
            <a:r>
              <a:rPr lang="ru-RU" sz="2400" b="1" dirty="0" smtClean="0"/>
              <a:t>5 — верхняя стальная плита, </a:t>
            </a:r>
          </a:p>
          <a:p>
            <a:pPr>
              <a:buFontTx/>
              <a:buNone/>
            </a:pPr>
            <a:r>
              <a:rPr lang="ru-RU" sz="2400" b="1" dirty="0" smtClean="0"/>
              <a:t>6 — подъемные крюки, </a:t>
            </a:r>
          </a:p>
          <a:p>
            <a:pPr>
              <a:buFontTx/>
              <a:buNone/>
            </a:pPr>
            <a:r>
              <a:rPr lang="ru-RU" sz="2400" b="1" dirty="0" smtClean="0"/>
              <a:t>7 — опорное </a:t>
            </a:r>
            <a:r>
              <a:rPr lang="ru-RU" sz="2400" b="1" dirty="0" err="1" smtClean="0"/>
              <a:t>электрокартонное</a:t>
            </a:r>
            <a:r>
              <a:rPr lang="ru-RU" sz="2400" b="1" dirty="0" smtClean="0"/>
              <a:t> кольцо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3600" b="1" dirty="0" smtClean="0"/>
              <a:t>Изготовленную обмотку стягивают с помощью круглых стальных плит и шпилек (чтобы обмотка не рассыпалась при транспортировке к месту выполнения очередной технологической операции) и отправляют на сушку. </a:t>
            </a:r>
          </a:p>
          <a:p>
            <a:pPr>
              <a:buFontTx/>
              <a:buNone/>
            </a:pPr>
            <a:r>
              <a:rPr lang="ru-RU" sz="3600" b="1" dirty="0" smtClean="0"/>
              <a:t>Сушка повышает качество обмотки и продолжительность ее работы в результате удаления влаги из бумажной изоляции, которая резко снижает электрическую прочность и срок ее службы.</a:t>
            </a:r>
          </a:p>
          <a:p>
            <a:pPr>
              <a:buFontTx/>
              <a:buNone/>
            </a:pPr>
            <a:endParaRPr lang="ru-RU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Обмотки на напряжение до 35 кВ сушат при температуре до 105 °С в обычных сушильных камерах с вытяжной вентиляцией и электрическим или паровым подогревом, а на напряжение 35 кВ и выше — в вакуумных сушильных камерах.</a:t>
            </a:r>
          </a:p>
          <a:p>
            <a:endParaRPr lang="ru-RU" sz="2400" b="1" dirty="0"/>
          </a:p>
        </p:txBody>
      </p:sp>
      <p:pic>
        <p:nvPicPr>
          <p:cNvPr id="3" name="Picture 10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312368" cy="3024336"/>
          </a:xfrm>
          <a:prstGeom prst="rect">
            <a:avLst/>
          </a:prstGeom>
          <a:noFill/>
        </p:spPr>
      </p:pic>
      <p:pic>
        <p:nvPicPr>
          <p:cNvPr id="4" name="Picture 14" descr="Картинка 52 из 1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365104"/>
            <a:ext cx="3095625" cy="2221632"/>
          </a:xfrm>
          <a:prstGeom prst="rect">
            <a:avLst/>
          </a:prstGeom>
          <a:noFill/>
        </p:spPr>
      </p:pic>
      <p:pic>
        <p:nvPicPr>
          <p:cNvPr id="5" name="Picture 8" descr="Картинка 78 из 13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132856"/>
            <a:ext cx="4392612" cy="420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После сушки обмотку сжимают с помощью гидропресса , пока ее размер по оси не достигнет требуемого и ликвидируют дефекты обмотки, появившиеся в процессе намотки, сушки или прессовки.</a:t>
            </a:r>
          </a:p>
          <a:p>
            <a:r>
              <a:rPr lang="ru-RU" sz="2800" b="1" dirty="0" smtClean="0"/>
              <a:t>Готовую обмотку подвергают различным проверкам и испытаниям с целью определения ее качества.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Ремонт </a:t>
            </a:r>
            <a:r>
              <a:rPr lang="ru-RU" sz="3200" b="1" dirty="0" err="1" smtClean="0">
                <a:solidFill>
                  <a:srgbClr val="FF0000"/>
                </a:solidFill>
              </a:rPr>
              <a:t>магнитопроводов</a:t>
            </a:r>
            <a:r>
              <a:rPr lang="ru-RU" sz="3200" b="1" dirty="0" smtClean="0">
                <a:solidFill>
                  <a:srgbClr val="FF0000"/>
                </a:solidFill>
              </a:rPr>
              <a:t> трансформаторов</a:t>
            </a:r>
          </a:p>
          <a:p>
            <a:pPr>
              <a:buFontTx/>
              <a:buNone/>
            </a:pPr>
            <a:r>
              <a:rPr lang="ru-RU" sz="3200" b="1" dirty="0" err="1" smtClean="0"/>
              <a:t>Магнитопроводы</a:t>
            </a:r>
            <a:r>
              <a:rPr lang="ru-RU" sz="3200" b="1" dirty="0" smtClean="0"/>
              <a:t> требуют чаще всего частичного ремонта, реже — ремонта с полной разборкой и </a:t>
            </a:r>
            <a:r>
              <a:rPr lang="ru-RU" sz="3200" b="1" dirty="0" err="1" smtClean="0"/>
              <a:t>перешихтовкой</a:t>
            </a:r>
            <a:r>
              <a:rPr lang="ru-RU" sz="3200" b="1" dirty="0" smtClean="0"/>
              <a:t> активной стали.</a:t>
            </a:r>
          </a:p>
          <a:p>
            <a:pPr>
              <a:buFontTx/>
              <a:buNone/>
            </a:pPr>
            <a:r>
              <a:rPr lang="ru-RU" sz="3200" b="1" dirty="0" smtClean="0"/>
              <a:t>Частичный ремонт выполняют при небольших повреждениях изоляционных деталей, ослаблении крепления </a:t>
            </a:r>
            <a:r>
              <a:rPr lang="ru-RU" sz="3200" b="1" dirty="0" err="1" smtClean="0"/>
              <a:t>ярмовых</a:t>
            </a:r>
            <a:r>
              <a:rPr lang="ru-RU" sz="3200" b="1" dirty="0" smtClean="0"/>
              <a:t> балок и т. п.</a:t>
            </a:r>
          </a:p>
          <a:p>
            <a:pPr>
              <a:buFontTx/>
              <a:buNone/>
            </a:pPr>
            <a:r>
              <a:rPr lang="ru-RU" sz="3200" b="1" dirty="0" smtClean="0"/>
              <a:t>Места прогара и оплавления активной стали зачищают, снимая наплывы металла карборундовым камнем, насаженным на вал электросверлильной машинки, или вырубая зубилом. 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назначению ремонты могут быть планово-предупредительные  (профилактические) и послеаварийные.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характеру выполняемых работ: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восстановительный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(параметры трансформатора и конструкция узлов и деталей не изменяются),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реконструкция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 параметры трансформатора сохраняются, а конструкция ряда узлов изменяется)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модернизация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(изменяют параметры и отдельные части конструкции).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6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Затем на этих местах </a:t>
            </a:r>
            <a:r>
              <a:rPr lang="ru-RU" sz="2800" b="1" dirty="0" err="1" smtClean="0"/>
              <a:t>распрессовывают</a:t>
            </a:r>
            <a:r>
              <a:rPr lang="ru-RU" sz="2800" b="1" dirty="0" smtClean="0"/>
              <a:t> пластины </a:t>
            </a:r>
            <a:r>
              <a:rPr lang="ru-RU" sz="2800" b="1" dirty="0" err="1" smtClean="0"/>
              <a:t>магнитопровода</a:t>
            </a:r>
            <a:r>
              <a:rPr lang="ru-RU" sz="2800" b="1" dirty="0" smtClean="0"/>
              <a:t>, отделяют сваренные пластины, снимают заусенцы и, очистив участки от остатков старой изоляции и металлических опилок, изолируют пластины, прокладывая между ними листы телефонной или кабельной бумаги.</a:t>
            </a:r>
          </a:p>
          <a:p>
            <a:endParaRPr lang="ru-RU" sz="2800" b="1" dirty="0"/>
          </a:p>
        </p:txBody>
      </p:sp>
      <p:pic>
        <p:nvPicPr>
          <p:cNvPr id="3" name="Picture 6" descr="Магнитопровод трансформатора мощностью 1800 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824413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2610683"/>
            <a:ext cx="4499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b="1" dirty="0" smtClean="0"/>
              <a:t>1 — стержень </a:t>
            </a:r>
            <a:r>
              <a:rPr lang="ru-RU" b="1" dirty="0" err="1" smtClean="0"/>
              <a:t>магнитопровода</a:t>
            </a:r>
            <a:r>
              <a:rPr lang="ru-RU" b="1" dirty="0" smtClean="0"/>
              <a:t>, </a:t>
            </a:r>
          </a:p>
          <a:p>
            <a:pPr>
              <a:buFontTx/>
              <a:buNone/>
            </a:pPr>
            <a:r>
              <a:rPr lang="ru-RU" b="1" dirty="0" smtClean="0"/>
              <a:t>2 и 12 — верхнее и нижнее ярма, </a:t>
            </a:r>
          </a:p>
          <a:p>
            <a:pPr>
              <a:buFontTx/>
              <a:buNone/>
            </a:pPr>
            <a:r>
              <a:rPr lang="ru-RU" b="1" dirty="0" smtClean="0"/>
              <a:t>3 и 13 — верхние и нижние </a:t>
            </a:r>
            <a:r>
              <a:rPr lang="ru-RU" b="1" dirty="0" err="1" smtClean="0"/>
              <a:t>ярмовые</a:t>
            </a:r>
            <a:r>
              <a:rPr lang="ru-RU" b="1" dirty="0" smtClean="0"/>
              <a:t> балки, </a:t>
            </a:r>
          </a:p>
          <a:p>
            <a:pPr>
              <a:buFontTx/>
              <a:buNone/>
            </a:pPr>
            <a:r>
              <a:rPr lang="ru-RU" b="1" dirty="0" smtClean="0"/>
              <a:t>4 — горизонтальная стяжная шпилька, прессующая ярмо, </a:t>
            </a:r>
          </a:p>
          <a:p>
            <a:pPr>
              <a:buFontTx/>
              <a:buNone/>
            </a:pPr>
            <a:r>
              <a:rPr lang="ru-RU" b="1" dirty="0" smtClean="0"/>
              <a:t>5 — вертикальная прессующая шпилька, </a:t>
            </a:r>
          </a:p>
          <a:p>
            <a:pPr>
              <a:buFontTx/>
              <a:buNone/>
            </a:pPr>
            <a:r>
              <a:rPr lang="ru-RU" b="1" dirty="0" smtClean="0"/>
              <a:t>6 — изолирующая прокладка, </a:t>
            </a:r>
          </a:p>
          <a:p>
            <a:pPr>
              <a:buFontTx/>
              <a:buNone/>
            </a:pPr>
            <a:r>
              <a:rPr lang="ru-RU" b="1" dirty="0" smtClean="0"/>
              <a:t>7 - отверстия для подъемных шпилек, </a:t>
            </a:r>
          </a:p>
          <a:p>
            <a:pPr>
              <a:buFontTx/>
              <a:buNone/>
            </a:pPr>
            <a:r>
              <a:rPr lang="ru-RU" b="1" dirty="0" smtClean="0"/>
              <a:t>8 — горизонтальная стяжная шпилька, прессующая стержень, </a:t>
            </a:r>
          </a:p>
          <a:p>
            <a:pPr>
              <a:buFontTx/>
              <a:buNone/>
            </a:pPr>
            <a:r>
              <a:rPr lang="ru-RU" b="1" dirty="0" smtClean="0"/>
              <a:t>9 — изоляционная трубка вертикальной прессующей шпильки, </a:t>
            </a:r>
          </a:p>
          <a:p>
            <a:pPr>
              <a:buFontTx/>
              <a:buNone/>
            </a:pPr>
            <a:r>
              <a:rPr lang="ru-RU" b="1" dirty="0" smtClean="0"/>
              <a:t>10 — опорная стальная пластина, </a:t>
            </a:r>
          </a:p>
          <a:p>
            <a:pPr>
              <a:buFontTx/>
              <a:buNone/>
            </a:pPr>
            <a:r>
              <a:rPr lang="ru-RU" b="1" dirty="0" smtClean="0"/>
              <a:t>11 — деревянная планка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Если  в </a:t>
            </a:r>
            <a:r>
              <a:rPr lang="ru-RU" sz="2800" b="1" dirty="0" err="1" smtClean="0"/>
              <a:t>магнитопроводах</a:t>
            </a:r>
            <a:r>
              <a:rPr lang="ru-RU" sz="2800" b="1" dirty="0" smtClean="0"/>
              <a:t>  полностью повреждены бумажно-бакелитовые трубки, изолирующие стяжные шпильки от активной стали, то изготавливают новые .</a:t>
            </a:r>
          </a:p>
          <a:p>
            <a:pPr>
              <a:buFontTx/>
              <a:buNone/>
            </a:pPr>
            <a:r>
              <a:rPr lang="ru-RU" sz="2800" b="1" dirty="0" smtClean="0"/>
              <a:t>Необходимость ремонта с полной разборкой и </a:t>
            </a:r>
            <a:r>
              <a:rPr lang="ru-RU" sz="2800" b="1" dirty="0" err="1" smtClean="0"/>
              <a:t>перешихтовкой</a:t>
            </a:r>
            <a:r>
              <a:rPr lang="ru-RU" sz="2800" b="1" dirty="0" smtClean="0"/>
              <a:t> возникает при таких тяжелых повреждениях, как "пожар стали". </a:t>
            </a:r>
          </a:p>
          <a:p>
            <a:pPr>
              <a:buFontTx/>
              <a:buNone/>
            </a:pPr>
            <a:r>
              <a:rPr lang="ru-RU" sz="2800" b="1" dirty="0" smtClean="0"/>
              <a:t>В этом случае может выйти из строя значительная часть пластин активной стали </a:t>
            </a:r>
            <a:r>
              <a:rPr lang="ru-RU" sz="2800" b="1" dirty="0" err="1" smtClean="0"/>
              <a:t>магнитопровода</a:t>
            </a:r>
            <a:r>
              <a:rPr lang="ru-RU" sz="2800" b="1" dirty="0" smtClean="0"/>
              <a:t> и изоляционных деталей и тогда ремонт состоит </a:t>
            </a:r>
            <a:r>
              <a:rPr lang="ru-RU" sz="2800" b="1" u="sng" dirty="0" smtClean="0"/>
              <a:t> </a:t>
            </a:r>
            <a:r>
              <a:rPr lang="ru-RU" sz="2800" b="1" dirty="0" smtClean="0"/>
              <a:t>из следующих основных операций: </a:t>
            </a:r>
          </a:p>
          <a:p>
            <a:r>
              <a:rPr lang="ru-RU" sz="2800" b="1" dirty="0" smtClean="0"/>
              <a:t>-подготовка к ремонту; </a:t>
            </a:r>
          </a:p>
          <a:p>
            <a:r>
              <a:rPr lang="ru-RU" sz="2800" b="1" dirty="0" smtClean="0"/>
              <a:t>-разборка </a:t>
            </a:r>
            <a:r>
              <a:rPr lang="ru-RU" sz="2800" b="1" dirty="0" err="1" smtClean="0"/>
              <a:t>магнитопровода</a:t>
            </a:r>
            <a:r>
              <a:rPr lang="ru-RU" sz="2800" b="1" dirty="0" smtClean="0"/>
              <a:t>; </a:t>
            </a:r>
          </a:p>
          <a:p>
            <a:r>
              <a:rPr lang="ru-RU" sz="2800" b="1" dirty="0" smtClean="0"/>
              <a:t>-очистка и изоляция пластин; </a:t>
            </a:r>
          </a:p>
          <a:p>
            <a:r>
              <a:rPr lang="ru-RU" sz="2800" b="1" dirty="0" smtClean="0"/>
              <a:t>-изготовление изоляционных деталей; </a:t>
            </a:r>
          </a:p>
          <a:p>
            <a:r>
              <a:rPr lang="ru-RU" sz="2800" b="1" dirty="0" smtClean="0"/>
              <a:t>-сборка.</a:t>
            </a:r>
          </a:p>
          <a:p>
            <a:pPr>
              <a:buFontTx/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артинка 12 из 32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60350"/>
            <a:ext cx="7127875" cy="53355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949280"/>
            <a:ext cx="8388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Разборка </a:t>
            </a:r>
            <a:r>
              <a:rPr lang="ru-RU" sz="2400" b="1" dirty="0" err="1" smtClean="0"/>
              <a:t>магнитопровода</a:t>
            </a:r>
            <a:r>
              <a:rPr lang="ru-RU" sz="2400" b="1" dirty="0" smtClean="0"/>
              <a:t> силового трансформатора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262 из 32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2857500" cy="3810000"/>
          </a:xfrm>
          <a:prstGeom prst="rect">
            <a:avLst/>
          </a:prstGeom>
          <a:noFill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04813"/>
            <a:ext cx="5472113" cy="2901950"/>
          </a:xfrm>
          <a:prstGeom prst="rect">
            <a:avLst/>
          </a:prstGeom>
          <a:noFill/>
        </p:spPr>
      </p:pic>
      <p:pic>
        <p:nvPicPr>
          <p:cNvPr id="4" name="Picture 11" descr="pokupaem_b_u_transformatori_b_u_transformatornuyu_stal_transformatornoe_maslo_foto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2"/>
            <a:ext cx="2857500" cy="2143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80526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Электротехническая сталь для </a:t>
            </a:r>
            <a:r>
              <a:rPr lang="ru-RU" sz="3200" b="1" dirty="0" err="1" smtClean="0"/>
              <a:t>магнитопроводов</a:t>
            </a:r>
            <a:endParaRPr lang="ru-RU" sz="3200" b="1" dirty="0" smtClean="0"/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ихтовка верхнего ярма магнитопров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4286250" cy="4600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052736"/>
            <a:ext cx="4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1 — пластина ярма, </a:t>
            </a:r>
          </a:p>
          <a:p>
            <a:pPr>
              <a:buFontTx/>
              <a:buNone/>
            </a:pPr>
            <a:r>
              <a:rPr lang="ru-RU" sz="2800" b="1" dirty="0" smtClean="0"/>
              <a:t>2 — пластины стержней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301208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Шихтовка верхнего ярма </a:t>
            </a:r>
            <a:r>
              <a:rPr lang="ru-RU" sz="2400" b="1" dirty="0" err="1" smtClean="0"/>
              <a:t>магнитопровода</a:t>
            </a:r>
            <a:r>
              <a:rPr lang="ru-RU" sz="2400" b="1" dirty="0" smtClean="0"/>
              <a:t> трансформатора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РЕМОНТ ПЕРЕКЛЮЧАЮЩИХ УСТРОЙСТВ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Назначение и конструкция переключающих устройств.</a:t>
            </a:r>
          </a:p>
          <a:p>
            <a:pPr>
              <a:buFontTx/>
              <a:buNone/>
            </a:pPr>
            <a:r>
              <a:rPr lang="ru-RU" sz="3600" b="1" dirty="0" smtClean="0"/>
              <a:t>Переключающее устройство предназначено для изменения числа витков первичной (или вторичной) обмотки трансформатора , т.е., коэффициента трансформации для регулирования вторичного напряжения трансформатора. 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644008" cy="414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9512" y="443711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Принципиальная электрическая схема трехступенчатого переключателя коэффициента трансформации трансформатора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908720"/>
            <a:ext cx="3816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Если рукоятку переключателя повернуть на 120° по часовой стрелке, в первичной обмотке число витков уменьшится, а вторичное напряжение увеличится на 5%. При повороте переключателя в обратную сторону вторичное напряжение уменьшится также на 5 %.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6448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В трансформаторах применяются переключающие устройства </a:t>
            </a:r>
            <a:r>
              <a:rPr lang="ru-RU" sz="2800" b="1" dirty="0" smtClean="0">
                <a:solidFill>
                  <a:srgbClr val="FF0000"/>
                </a:solidFill>
              </a:rPr>
              <a:t>ПБВ</a:t>
            </a:r>
            <a:r>
              <a:rPr lang="ru-RU" sz="2800" b="1" dirty="0" smtClean="0"/>
              <a:t> </a:t>
            </a:r>
            <a:r>
              <a:rPr lang="ru-RU" sz="2800" b="1" u="sng" dirty="0" smtClean="0"/>
              <a:t>(переключение без возбуждения)</a:t>
            </a:r>
            <a:r>
              <a:rPr lang="ru-RU" sz="2800" b="1" dirty="0" smtClean="0"/>
              <a:t> и </a:t>
            </a:r>
            <a:r>
              <a:rPr lang="ru-RU" sz="2800" b="1" dirty="0" smtClean="0">
                <a:solidFill>
                  <a:srgbClr val="FF0000"/>
                </a:solidFill>
              </a:rPr>
              <a:t>РПН</a:t>
            </a:r>
            <a:r>
              <a:rPr lang="ru-RU" sz="2800" b="1" dirty="0" smtClean="0"/>
              <a:t> </a:t>
            </a:r>
            <a:r>
              <a:rPr lang="ru-RU" sz="2800" b="1" u="sng" dirty="0" smtClean="0"/>
              <a:t>(регулирование под нагрузкой).</a:t>
            </a:r>
          </a:p>
          <a:p>
            <a:r>
              <a:rPr lang="ru-RU" sz="2800" b="1" dirty="0" smtClean="0"/>
              <a:t>Большинство силовых трансформаторов выполняется с устройством ПБВ различных конструкций, однако основным их элементом является система подвижных и неподвижных контактов</a:t>
            </a:r>
            <a:r>
              <a:rPr lang="ru-RU" sz="2800" dirty="0" smtClean="0"/>
              <a:t>. </a:t>
            </a:r>
          </a:p>
          <a:p>
            <a:pPr>
              <a:buFontTx/>
              <a:buNone/>
            </a:pPr>
            <a:r>
              <a:rPr lang="ru-RU" sz="2800" b="1" dirty="0" smtClean="0"/>
              <a:t>В трансформаторах напряжением 6 или 10 кВ применяют переключатель ПБВ типа ТПСУ. Рабочее положение переключателя фиксируется стопорным болтом, который необходимо открутить, перед тем как повернуть переключатель.</a:t>
            </a:r>
          </a:p>
          <a:p>
            <a:pPr>
              <a:buFontTx/>
              <a:buNone/>
            </a:pPr>
            <a:r>
              <a:rPr lang="ru-RU" sz="2800" b="1" dirty="0" smtClean="0"/>
              <a:t>На фланце переключателя цифрами помечены положения, а на колпаке имеется стрелка, показывающая положение контактной системы. </a:t>
            </a:r>
          </a:p>
          <a:p>
            <a:endParaRPr lang="ru-RU" sz="2800" b="1" dirty="0" smtClean="0"/>
          </a:p>
          <a:p>
            <a:pPr>
              <a:buFontTx/>
              <a:buNone/>
            </a:pPr>
            <a:endParaRPr lang="ru-RU" sz="2800" b="1" u="sng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42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Переключатель ТПСУ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302359"/>
            <a:ext cx="40324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1 — неподвижный контакт; </a:t>
            </a:r>
          </a:p>
          <a:p>
            <a:pPr>
              <a:buFontTx/>
              <a:buNone/>
            </a:pPr>
            <a:r>
              <a:rPr lang="ru-RU" sz="2800" b="1" dirty="0" smtClean="0"/>
              <a:t>2 — подвижный сегментный контакт; </a:t>
            </a:r>
          </a:p>
          <a:p>
            <a:pPr>
              <a:buFontTx/>
              <a:buNone/>
            </a:pPr>
            <a:r>
              <a:rPr lang="ru-RU" sz="2800" b="1" dirty="0" smtClean="0"/>
              <a:t>3, 4 — бумажно-бакелитовые трубка и цилиндр; </a:t>
            </a:r>
          </a:p>
          <a:p>
            <a:pPr>
              <a:buFontTx/>
              <a:buNone/>
            </a:pPr>
            <a:r>
              <a:rPr lang="ru-RU" sz="2800" b="1" dirty="0" smtClean="0"/>
              <a:t>5 — болт; </a:t>
            </a:r>
          </a:p>
          <a:p>
            <a:pPr>
              <a:buFontTx/>
              <a:buNone/>
            </a:pPr>
            <a:r>
              <a:rPr lang="ru-RU" sz="2800" b="1" dirty="0" smtClean="0"/>
              <a:t>6 — крышка бака трансформатора; </a:t>
            </a:r>
          </a:p>
          <a:p>
            <a:pPr>
              <a:buFontTx/>
              <a:buNone/>
            </a:pPr>
            <a:r>
              <a:rPr lang="ru-RU" sz="2800" b="1" dirty="0" smtClean="0"/>
              <a:t>7 — металлический фланец; </a:t>
            </a:r>
          </a:p>
          <a:p>
            <a:pPr>
              <a:buFontTx/>
              <a:buNone/>
            </a:pPr>
            <a:r>
              <a:rPr lang="ru-RU" sz="2800" b="1" dirty="0" smtClean="0"/>
              <a:t>8 — стопорный болт; </a:t>
            </a:r>
          </a:p>
          <a:p>
            <a:pPr>
              <a:buFontTx/>
              <a:buNone/>
            </a:pPr>
            <a:r>
              <a:rPr lang="ru-RU" sz="2800" b="1" dirty="0" smtClean="0"/>
              <a:t>9 — колпак привода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8924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Текущий ремонт масляного трансформатора: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3600" b="1" dirty="0"/>
              <a:t>Бак трансформатора и радиаторы очищают от пыли и масла, изоляторы протирают бензином. Удаляют грязь из расширителя и проверяют работу </a:t>
            </a:r>
            <a:r>
              <a:rPr lang="ru-RU" sz="3600" b="1" dirty="0" err="1"/>
              <a:t>маслоуказателя</a:t>
            </a:r>
            <a:r>
              <a:rPr lang="ru-RU" sz="3600" b="1" dirty="0"/>
              <a:t>. </a:t>
            </a:r>
          </a:p>
          <a:p>
            <a:pPr>
              <a:buFontTx/>
              <a:buNone/>
            </a:pPr>
            <a:r>
              <a:rPr lang="ru-RU" sz="3600" b="1" dirty="0"/>
              <a:t>При необходимости доливают масло. </a:t>
            </a:r>
            <a:r>
              <a:rPr lang="ru-RU" sz="3600" b="1" dirty="0" smtClean="0"/>
              <a:t> </a:t>
            </a:r>
            <a:r>
              <a:rPr lang="ru-RU" sz="3600" b="1" dirty="0"/>
              <a:t>Т</a:t>
            </a:r>
            <a:r>
              <a:rPr lang="ru-RU" sz="3600" b="1" dirty="0" smtClean="0"/>
              <a:t>емпература </a:t>
            </a:r>
            <a:r>
              <a:rPr lang="ru-RU" sz="3600" b="1" dirty="0"/>
              <a:t>доливаемого масла должна отличаться от температуры масла в трансформаторе не более чем на 5°С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3 из 14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7775575" cy="4551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5517232"/>
            <a:ext cx="7776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Переключающее устройство трансформаторов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32656"/>
            <a:ext cx="5184775" cy="462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37321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Контактная система переключателя ТПСУ.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0"/>
            <a:ext cx="435597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1 - бумажно-бакелитовый цилиндр.</a:t>
            </a:r>
          </a:p>
          <a:p>
            <a:r>
              <a:rPr lang="ru-RU" b="1" dirty="0" smtClean="0"/>
              <a:t>2 - болты для подключения отводов</a:t>
            </a:r>
          </a:p>
          <a:p>
            <a:r>
              <a:rPr lang="ru-RU" b="1" dirty="0" smtClean="0"/>
              <a:t>3 - неподвижные контакты</a:t>
            </a:r>
          </a:p>
          <a:p>
            <a:r>
              <a:rPr lang="ru-RU" b="1" dirty="0" smtClean="0"/>
              <a:t>4 - вал </a:t>
            </a:r>
          </a:p>
          <a:p>
            <a:r>
              <a:rPr lang="ru-RU" b="1" dirty="0" smtClean="0"/>
              <a:t>5 - подвижные контакты сегментного типа </a:t>
            </a:r>
          </a:p>
          <a:p>
            <a:r>
              <a:rPr lang="ru-RU" b="1" dirty="0" smtClean="0"/>
              <a:t>6 - нижний валик</a:t>
            </a:r>
          </a:p>
          <a:p>
            <a:pPr>
              <a:buFontTx/>
              <a:buNone/>
            </a:pPr>
            <a:r>
              <a:rPr lang="ru-RU" sz="2400" b="1" dirty="0" smtClean="0"/>
              <a:t>На бумажно-бакелитовом цилиндре </a:t>
            </a:r>
            <a:r>
              <a:rPr lang="ru-RU" sz="2400" b="1" dirty="0" smtClean="0">
                <a:solidFill>
                  <a:schemeClr val="accent2"/>
                </a:solidFill>
              </a:rPr>
              <a:t>1</a:t>
            </a:r>
            <a:r>
              <a:rPr lang="ru-RU" sz="2400" b="1" dirty="0" smtClean="0"/>
              <a:t> закреплены неподвижные контакты </a:t>
            </a:r>
            <a:r>
              <a:rPr lang="ru-RU" sz="2400" b="1" dirty="0" smtClean="0">
                <a:solidFill>
                  <a:schemeClr val="accent2"/>
                </a:solidFill>
              </a:rPr>
              <a:t>3</a:t>
            </a:r>
            <a:r>
              <a:rPr lang="ru-RU" sz="2400" b="1" dirty="0" smtClean="0"/>
              <a:t> с болтами </a:t>
            </a:r>
            <a:r>
              <a:rPr lang="ru-RU" sz="2400" b="1" dirty="0" smtClean="0">
                <a:solidFill>
                  <a:schemeClr val="accent2"/>
                </a:solidFill>
              </a:rPr>
              <a:t>2</a:t>
            </a:r>
            <a:r>
              <a:rPr lang="ru-RU" sz="2400" b="1" dirty="0" smtClean="0"/>
              <a:t> для подключения отводов. </a:t>
            </a:r>
          </a:p>
          <a:p>
            <a:pPr>
              <a:buFontTx/>
              <a:buNone/>
            </a:pPr>
            <a:r>
              <a:rPr lang="ru-RU" sz="2400" b="1" dirty="0" smtClean="0"/>
              <a:t>Подвижные контакты </a:t>
            </a:r>
            <a:r>
              <a:rPr lang="ru-RU" sz="2400" b="1" dirty="0" smtClean="0">
                <a:solidFill>
                  <a:schemeClr val="accent2"/>
                </a:solidFill>
              </a:rPr>
              <a:t>5</a:t>
            </a:r>
            <a:r>
              <a:rPr lang="ru-RU" sz="2400" b="1" dirty="0" smtClean="0"/>
              <a:t> сегментного типа установлены на валу </a:t>
            </a:r>
            <a:r>
              <a:rPr lang="ru-RU" sz="2400" b="1" dirty="0" smtClean="0">
                <a:solidFill>
                  <a:schemeClr val="accent2"/>
                </a:solidFill>
              </a:rPr>
              <a:t>4</a:t>
            </a:r>
            <a:r>
              <a:rPr lang="ru-RU" sz="2400" b="1" dirty="0" smtClean="0"/>
              <a:t> и прижаты пружинами к неподвижным контактам. Нижний валик </a:t>
            </a:r>
            <a:r>
              <a:rPr lang="ru-RU" sz="2400" b="1" dirty="0" smtClean="0">
                <a:solidFill>
                  <a:schemeClr val="accent2"/>
                </a:solidFill>
              </a:rPr>
              <a:t>6</a:t>
            </a:r>
            <a:r>
              <a:rPr lang="ru-RU" sz="2400" b="1" dirty="0" smtClean="0"/>
              <a:t>, вал </a:t>
            </a:r>
            <a:r>
              <a:rPr lang="ru-RU" sz="2400" b="1" dirty="0" smtClean="0">
                <a:solidFill>
                  <a:schemeClr val="accent2"/>
                </a:solidFill>
              </a:rPr>
              <a:t>4</a:t>
            </a:r>
            <a:r>
              <a:rPr lang="ru-RU" sz="2400" b="1" dirty="0" smtClean="0"/>
              <a:t> и контакты (сегменты) </a:t>
            </a:r>
            <a:r>
              <a:rPr lang="ru-RU" sz="2400" b="1" dirty="0" smtClean="0">
                <a:solidFill>
                  <a:schemeClr val="accent2"/>
                </a:solidFill>
              </a:rPr>
              <a:t>5</a:t>
            </a:r>
            <a:r>
              <a:rPr lang="ru-RU" sz="2400" b="1" dirty="0" smtClean="0"/>
              <a:t>  поворачиваются с помощью рукоятки колпака.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25 из 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408738" cy="5095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5892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Сгоревший переключатель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Ремонт переключающих устройств</a:t>
            </a:r>
          </a:p>
          <a:p>
            <a:r>
              <a:rPr lang="ru-RU" sz="3200" b="1" dirty="0" smtClean="0"/>
              <a:t>При ремонте переключающих устройств особое внимание уделяют состоянию их контактной системы. </a:t>
            </a:r>
          </a:p>
          <a:p>
            <a:pPr>
              <a:buFontTx/>
              <a:buNone/>
            </a:pPr>
            <a:r>
              <a:rPr lang="ru-RU" sz="3200" b="1" dirty="0" smtClean="0"/>
              <a:t>Неисправности в контактной системе переключающего устройства: </a:t>
            </a:r>
          </a:p>
          <a:p>
            <a:r>
              <a:rPr lang="ru-RU" sz="3200" b="1" dirty="0" smtClean="0"/>
              <a:t>-недостаточная плотность прилегания подвижных контактов к неподвижным; </a:t>
            </a:r>
          </a:p>
          <a:p>
            <a:r>
              <a:rPr lang="ru-RU" sz="3200" b="1" dirty="0" smtClean="0"/>
              <a:t>-ослабление соединений регулировочных отводов к контактам переключающего устройства; </a:t>
            </a:r>
          </a:p>
          <a:p>
            <a:r>
              <a:rPr lang="ru-RU" sz="3200" b="1" dirty="0" smtClean="0"/>
              <a:t>-нарушение прочности соединений отводов с обмоткой и др. </a:t>
            </a:r>
          </a:p>
          <a:p>
            <a:endParaRPr lang="ru-RU" sz="3600" b="1" dirty="0" smtClean="0"/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Эти неисправности вызывают повышенные местные нагревы, часто приводящие к выходу трансформатора из строя.</a:t>
            </a:r>
          </a:p>
          <a:p>
            <a:pPr>
              <a:buFontTx/>
              <a:buNone/>
            </a:pPr>
            <a:r>
              <a:rPr lang="ru-RU" sz="2800" b="1" dirty="0" smtClean="0"/>
              <a:t>Ремонт переключающего устройства ПБВ начинают с внимательного осмотра всех деталей. </a:t>
            </a:r>
          </a:p>
          <a:p>
            <a:pPr>
              <a:buFontTx/>
              <a:buNone/>
            </a:pPr>
            <a:r>
              <a:rPr lang="ru-RU" sz="2800" b="1" dirty="0" smtClean="0"/>
              <a:t>Особое внимание обращают на состояние рабочих поверхностей подвижных и неподвижных контактов, так как при длительной работе контактов в масле они покрываются тонкой пленкой желтоватого цвета, которая увеличивает переходное сопротивление в контактах, вызывая повышенный их нагрев и повреждение. </a:t>
            </a:r>
          </a:p>
          <a:p>
            <a:pPr>
              <a:buFontTx/>
              <a:buNone/>
            </a:pPr>
            <a:r>
              <a:rPr lang="ru-RU" sz="2800" b="1" dirty="0" smtClean="0"/>
              <a:t>Поэтому контакты старательно очищают, протирая технической салфеткой, смоченной в ацетоне или чистом бензине. Подгоревшие и оплавленные контакты заменяют новыми.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800" b="1" u="sng" dirty="0" smtClean="0"/>
              <a:t>При ремонте переключающего устройства ПБВ: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подтягивают все крепежные детали, </a:t>
            </a:r>
          </a:p>
          <a:p>
            <a:r>
              <a:rPr lang="ru-RU" sz="2800" b="1" dirty="0" smtClean="0"/>
              <a:t>заменяют поврежденные пружины, </a:t>
            </a:r>
          </a:p>
          <a:p>
            <a:r>
              <a:rPr lang="ru-RU" sz="2800" b="1" dirty="0" smtClean="0"/>
              <a:t>заменяют изолирующие детали и прокладки, </a:t>
            </a:r>
          </a:p>
          <a:p>
            <a:r>
              <a:rPr lang="ru-RU" sz="2800" b="1" dirty="0" smtClean="0"/>
              <a:t>проверяют отсутствие заеданий в контактах </a:t>
            </a:r>
          </a:p>
          <a:p>
            <a:r>
              <a:rPr lang="ru-RU" sz="2800" b="1" dirty="0" smtClean="0"/>
              <a:t>проверяют совпадение рабочих поверхностей подвижных контактов с неподвижными, </a:t>
            </a:r>
          </a:p>
          <a:p>
            <a:r>
              <a:rPr lang="ru-RU" sz="2800" b="1" dirty="0" smtClean="0"/>
              <a:t>обновляют надписи и обозначения на переключателе</a:t>
            </a:r>
          </a:p>
          <a:p>
            <a:pPr>
              <a:spcBef>
                <a:spcPct val="0"/>
              </a:spcBef>
            </a:pPr>
            <a:r>
              <a:rPr lang="ru-RU" sz="2800" b="1" dirty="0" smtClean="0"/>
              <a:t>устраняют также другие дефекты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ru-RU" sz="2800" b="1" dirty="0" smtClean="0"/>
              <a:t>Полностью отремонтированный переключатель проверяют десятью циклами переключения по всем ступеням (цикл — это ход механизма от первого положения до последнего и обратно).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Ремонт вводов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64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Вводы трансформаторов </a:t>
            </a:r>
            <a:r>
              <a:rPr lang="ru-RU" sz="2800" b="1" dirty="0" smtClean="0"/>
              <a:t>предназначены для обеспечения изоляционных расстояний от токоведущих латунных шпилек и силовых кабелей электрической сети до бака трансформатора и посредством уплотнителей, обеспечения герметичности между изоляторами, латунными шпильками и крышкой бака трансформатора.</a:t>
            </a:r>
          </a:p>
          <a:p>
            <a:endParaRPr lang="ru-RU" sz="2800" b="1" dirty="0"/>
          </a:p>
        </p:txBody>
      </p:sp>
      <p:pic>
        <p:nvPicPr>
          <p:cNvPr id="3" name="Picture 8" descr="vvod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3851920" cy="4077072"/>
          </a:xfrm>
          <a:prstGeom prst="rect">
            <a:avLst/>
          </a:prstGeom>
          <a:noFill/>
        </p:spPr>
      </p:pic>
      <p:pic>
        <p:nvPicPr>
          <p:cNvPr id="4" name="Picture 10" descr="i?id=323480160-6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360045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64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Вводы трансформатора работают в тяжелых условиях. В то время, когда часть ввода, находящаяся внутри бака, нагревается до 70 °С, другая его часть, возвышающаяся над крышкой, может подвергаться воздействию отрицательной температуры </a:t>
            </a:r>
          </a:p>
          <a:p>
            <a:pPr>
              <a:buFontTx/>
              <a:buNone/>
            </a:pPr>
            <a:r>
              <a:rPr lang="ru-RU" sz="2800" b="1" dirty="0" smtClean="0"/>
              <a:t>(- 35 °С и ниже), а также агрессивных веществ из атмосферы. </a:t>
            </a:r>
          </a:p>
          <a:p>
            <a:pPr>
              <a:buFontTx/>
              <a:buNone/>
            </a:pPr>
            <a:r>
              <a:rPr lang="ru-RU" sz="2800" b="1" dirty="0" smtClean="0"/>
              <a:t>На изоляторы вводов действуют атмосферные явления (грозовые разряды), в десятки и сотни раз превышающие номинальные напряжения трансформатора и даже испытательные напряжения изолятора. 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Ввод обычной конструкций трансформат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3324225" cy="57610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332656"/>
            <a:ext cx="51480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2800" b="1" dirty="0" smtClean="0"/>
              <a:t>Ввод обычной конструкций </a:t>
            </a:r>
          </a:p>
          <a:p>
            <a:pPr>
              <a:buFontTx/>
              <a:buNone/>
            </a:pPr>
            <a:r>
              <a:rPr lang="ru-RU" sz="2800" b="1" dirty="0" smtClean="0"/>
              <a:t>1 — токоведущий стержень, </a:t>
            </a:r>
          </a:p>
          <a:p>
            <a:pPr>
              <a:buFontTx/>
              <a:buNone/>
            </a:pPr>
            <a:r>
              <a:rPr lang="ru-RU" sz="2800" b="1" dirty="0" smtClean="0"/>
              <a:t>2 — латунная гайка, </a:t>
            </a:r>
          </a:p>
          <a:p>
            <a:pPr>
              <a:buFontTx/>
              <a:buNone/>
            </a:pPr>
            <a:r>
              <a:rPr lang="ru-RU" sz="2800" b="1" dirty="0" smtClean="0"/>
              <a:t>3 — медная шайба, </a:t>
            </a:r>
          </a:p>
          <a:p>
            <a:pPr>
              <a:buFontTx/>
              <a:buNone/>
            </a:pPr>
            <a:r>
              <a:rPr lang="ru-RU" sz="2800" b="1" dirty="0" smtClean="0"/>
              <a:t>4 — стальной колпак, </a:t>
            </a:r>
          </a:p>
          <a:p>
            <a:pPr>
              <a:buFontTx/>
              <a:buNone/>
            </a:pPr>
            <a:r>
              <a:rPr lang="ru-RU" sz="2800" b="1" dirty="0" smtClean="0"/>
              <a:t>5 — фарфоровый изолятор, </a:t>
            </a:r>
          </a:p>
          <a:p>
            <a:pPr>
              <a:buFontTx/>
              <a:buNone/>
            </a:pPr>
            <a:r>
              <a:rPr lang="ru-RU" sz="2800" b="1" dirty="0" smtClean="0"/>
              <a:t>6 — стальная шпилька, </a:t>
            </a:r>
          </a:p>
          <a:p>
            <a:pPr>
              <a:buFontTx/>
              <a:buNone/>
            </a:pPr>
            <a:r>
              <a:rPr lang="ru-RU" sz="2800" b="1" dirty="0" smtClean="0"/>
              <a:t>7 — стальная гайка,</a:t>
            </a:r>
          </a:p>
          <a:p>
            <a:pPr>
              <a:buFontTx/>
              <a:buNone/>
            </a:pPr>
            <a:r>
              <a:rPr lang="ru-RU" sz="2800" b="1" dirty="0" smtClean="0"/>
              <a:t> 8 — чугунный фланец, </a:t>
            </a:r>
          </a:p>
          <a:p>
            <a:pPr>
              <a:buFontTx/>
              <a:buNone/>
            </a:pPr>
            <a:r>
              <a:rPr lang="ru-RU" sz="2800" b="1" dirty="0" smtClean="0"/>
              <a:t>9 — резиновая шайба, </a:t>
            </a:r>
          </a:p>
          <a:p>
            <a:pPr>
              <a:buFontTx/>
              <a:buNone/>
            </a:pPr>
            <a:r>
              <a:rPr lang="ru-RU" sz="2800" b="1" dirty="0" smtClean="0"/>
              <a:t>10 — </a:t>
            </a:r>
            <a:r>
              <a:rPr lang="ru-RU" sz="2800" b="1" dirty="0" err="1" smtClean="0"/>
              <a:t>электрокартонная</a:t>
            </a:r>
            <a:r>
              <a:rPr lang="ru-RU" sz="2800" b="1" dirty="0" smtClean="0"/>
              <a:t> шайба, </a:t>
            </a:r>
          </a:p>
          <a:p>
            <a:pPr>
              <a:buFontTx/>
              <a:buNone/>
            </a:pPr>
            <a:r>
              <a:rPr lang="ru-RU" sz="2800" b="1" dirty="0" smtClean="0"/>
              <a:t>11 — стальная шайба, </a:t>
            </a:r>
          </a:p>
          <a:p>
            <a:pPr>
              <a:buFontTx/>
              <a:buNone/>
            </a:pPr>
            <a:r>
              <a:rPr lang="ru-RU" sz="2800" b="1" dirty="0" smtClean="0"/>
              <a:t>12 — цементирующая масса. 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6 из 24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0350"/>
            <a:ext cx="7777162" cy="5175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7332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Очистка изоляторов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силового трансформатора при текущем ремонте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Наиболее часто в армированных вводах повреждаются </a:t>
            </a:r>
            <a:r>
              <a:rPr lang="ru-RU" sz="2800" b="1" dirty="0" err="1" smtClean="0"/>
              <a:t>армировочные</a:t>
            </a:r>
            <a:r>
              <a:rPr lang="ru-RU" sz="2800" b="1" dirty="0" smtClean="0"/>
              <a:t> швы в месте соединений фарфоровых изоляторов с металлическими фланцами </a:t>
            </a:r>
            <a:r>
              <a:rPr lang="ru-RU" sz="2800" dirty="0" smtClean="0"/>
              <a:t>(возникают механические усилия( из-за разницы температур) и электродинамические силы ( при токах </a:t>
            </a:r>
            <a:r>
              <a:rPr lang="ru-RU" sz="2800" dirty="0" err="1" smtClean="0"/>
              <a:t>к.з</a:t>
            </a:r>
            <a:r>
              <a:rPr lang="ru-RU" sz="2800" dirty="0" smtClean="0"/>
              <a:t>.)).</a:t>
            </a:r>
          </a:p>
          <a:p>
            <a:pPr>
              <a:buFontTx/>
              <a:buNone/>
            </a:pPr>
            <a:r>
              <a:rPr lang="ru-RU" sz="2800" b="1" dirty="0" smtClean="0"/>
              <a:t>При ремонте трансформатора вводы тщательно осматривают.  Если на поверхности изолятора имеется не более двух (на одной вертикальной линии) сколов площадью до 1см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 и глубиной до 1мм, дефектные места промывают, а затем покрывают двумя слоями бакелитового лака, просушивая каждый слой в сушильном шкафу при 50 - 60 °С. </a:t>
            </a:r>
          </a:p>
          <a:p>
            <a:pPr>
              <a:buFontTx/>
              <a:buNone/>
            </a:pPr>
            <a:r>
              <a:rPr lang="ru-RU" sz="2800" b="1" dirty="0" smtClean="0"/>
              <a:t>Изоляторы с большим количеством дефектов заменяют новыми.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/>
              <a:t>Вводы, армированные швы которых разрушены не более чем на 30 % по окружности, ремонтируют, очищая поврежденные участки и заливая их цементирующим составом. </a:t>
            </a:r>
          </a:p>
          <a:p>
            <a:pPr>
              <a:buFontTx/>
              <a:buNone/>
            </a:pPr>
            <a:r>
              <a:rPr lang="ru-RU" sz="2400" b="1" dirty="0" smtClean="0"/>
              <a:t>При значительных разрушениях армированного шва ввод </a:t>
            </a:r>
            <a:r>
              <a:rPr lang="ru-RU" sz="2400" b="1" dirty="0" err="1" smtClean="0"/>
              <a:t>переармируют</a:t>
            </a:r>
            <a:r>
              <a:rPr lang="ru-RU" sz="2400" b="1" dirty="0" smtClean="0"/>
              <a:t>. </a:t>
            </a:r>
          </a:p>
          <a:p>
            <a:pPr>
              <a:buFontTx/>
              <a:buNone/>
            </a:pPr>
            <a:r>
              <a:rPr lang="ru-RU" sz="2400" b="1" dirty="0" smtClean="0"/>
              <a:t>Для этого фасонным зубилом разрушают старую замазку и удаляют ее. </a:t>
            </a:r>
          </a:p>
          <a:p>
            <a:pPr>
              <a:buFontTx/>
              <a:buNone/>
            </a:pPr>
            <a:r>
              <a:rPr lang="ru-RU" sz="2400" b="1" dirty="0" smtClean="0"/>
              <a:t>Если замазка не поддается зубилу, ее предварительно смачивают 5 %-м раствором плавиковой или 30%-м раствором соляной кислоты. </a:t>
            </a:r>
          </a:p>
          <a:p>
            <a:pPr>
              <a:buFontTx/>
              <a:buNone/>
            </a:pPr>
            <a:r>
              <a:rPr lang="ru-RU" sz="2400" b="1" dirty="0" smtClean="0"/>
              <a:t>Старую </a:t>
            </a:r>
            <a:r>
              <a:rPr lang="ru-RU" sz="2400" b="1" dirty="0" err="1" smtClean="0"/>
              <a:t>армировочную</a:t>
            </a:r>
            <a:r>
              <a:rPr lang="ru-RU" sz="2400" b="1" dirty="0" smtClean="0"/>
              <a:t> замазку ввода удаляют и путем разрушения после предварительного нагревания. </a:t>
            </a:r>
          </a:p>
          <a:p>
            <a:pPr>
              <a:buFontTx/>
              <a:buNone/>
            </a:pPr>
            <a:r>
              <a:rPr lang="ru-RU" sz="2400" b="1" dirty="0" smtClean="0"/>
              <a:t>Для этого ввод помещают в </a:t>
            </a:r>
            <a:r>
              <a:rPr lang="ru-RU" sz="2400" b="1" dirty="0" err="1" smtClean="0"/>
              <a:t>термошкаф</a:t>
            </a:r>
            <a:r>
              <a:rPr lang="ru-RU" sz="2400" b="1" dirty="0" smtClean="0"/>
              <a:t> и в течение </a:t>
            </a:r>
          </a:p>
          <a:p>
            <a:pPr>
              <a:buFontTx/>
              <a:buNone/>
            </a:pPr>
            <a:r>
              <a:rPr lang="ru-RU" sz="2400" b="1" dirty="0" smtClean="0"/>
              <a:t>1,5 – 2 ч выдерживают при 450 — 500°С, а затем легкими ударами по фланцу удаляют замазку. </a:t>
            </a:r>
          </a:p>
          <a:p>
            <a:pPr>
              <a:buFontTx/>
              <a:buNone/>
            </a:pP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7245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537321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b="1" dirty="0" smtClean="0"/>
              <a:t>Ремонт ввода трансформатора:</a:t>
            </a:r>
          </a:p>
          <a:p>
            <a:pPr>
              <a:buFontTx/>
              <a:buNone/>
            </a:pPr>
            <a:r>
              <a:rPr lang="ru-RU" b="1" dirty="0" smtClean="0"/>
              <a:t>а — сборка;    б — </a:t>
            </a:r>
            <a:r>
              <a:rPr lang="ru-RU" b="1" dirty="0" err="1" smtClean="0"/>
              <a:t>переармировка</a:t>
            </a:r>
            <a:r>
              <a:rPr lang="ru-RU" b="1" dirty="0" smtClean="0"/>
              <a:t>; 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0"/>
            <a:ext cx="3024336" cy="696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/>
              <a:t>1 — колпачок;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2 — токопроводящий медный стержень;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3 — фарфоровый изолятор;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4 — резиновая маслостойкая прокладка;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5 — фланец;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6, 7 — </a:t>
            </a:r>
            <a:r>
              <a:rPr lang="ru-RU" sz="2400" b="1" dirty="0" err="1" smtClean="0"/>
              <a:t>гетинаксовая</a:t>
            </a:r>
            <a:r>
              <a:rPr lang="ru-RU" sz="2400" b="1" dirty="0" smtClean="0"/>
              <a:t> и стальная шайбы;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8 — гайка;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9, 11 — нажимная и опорная плиты;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10 — шпилька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b="1" dirty="0" err="1" smtClean="0"/>
              <a:t>Переармировку</a:t>
            </a:r>
            <a:r>
              <a:rPr lang="ru-RU" sz="2400" b="1" dirty="0" smtClean="0"/>
              <a:t> ввода выполняют следующим образом. </a:t>
            </a:r>
          </a:p>
          <a:p>
            <a:pPr>
              <a:buFontTx/>
              <a:buNone/>
            </a:pPr>
            <a:r>
              <a:rPr lang="ru-RU" sz="2400" b="1" dirty="0" smtClean="0"/>
              <a:t>Очистив изолятор ввода от пыли и грязи, а его фланец от остатков старой замазки, собирают ввод и устанавливают его вертикально в приспособление, которое состоит из стальной нажимной плиты толщиной 5 мм, двух вертикальных стальных шпилек диаметром 10 - 12 мм с гайками и деревянной опорной плиты толщиной 40 - 50 мм. </a:t>
            </a:r>
          </a:p>
          <a:p>
            <a:pPr>
              <a:buFontTx/>
              <a:buNone/>
            </a:pPr>
            <a:r>
              <a:rPr lang="ru-RU" sz="2400" b="1" dirty="0" smtClean="0"/>
              <a:t>Далее приготавливают порцию цементирующей смеси (140 мае. ч. магнезита, 70 </a:t>
            </a:r>
            <a:r>
              <a:rPr lang="ru-RU" sz="2400" b="1" dirty="0" err="1" smtClean="0"/>
              <a:t>мас</a:t>
            </a:r>
            <a:r>
              <a:rPr lang="ru-RU" sz="2400" b="1" dirty="0" smtClean="0"/>
              <a:t>. частей фарфорового порошка и 170 </a:t>
            </a:r>
            <a:r>
              <a:rPr lang="ru-RU" sz="2400" b="1" dirty="0" err="1" smtClean="0"/>
              <a:t>мас</a:t>
            </a:r>
            <a:r>
              <a:rPr lang="ru-RU" sz="2400" b="1" dirty="0" smtClean="0"/>
              <a:t>. частей  раствора хлорного магния) и вливают ее тонкой струей до полного заполнения пространства между изолятором и фланцем.</a:t>
            </a:r>
          </a:p>
          <a:p>
            <a:pPr>
              <a:buFontTx/>
              <a:buNone/>
            </a:pPr>
            <a:r>
              <a:rPr lang="ru-RU" sz="2400" b="1" dirty="0" smtClean="0"/>
              <a:t>После затвердевания замазки (12 - 15 ч) ввод освобождают из приспособления, очищают от брызг магнезита и окрашивают армированный шов нитроэмалью </a:t>
            </a:r>
          </a:p>
          <a:p>
            <a:pPr>
              <a:buFontTx/>
              <a:buNone/>
            </a:pPr>
            <a:r>
              <a:rPr lang="ru-RU" sz="2400" b="1" dirty="0" smtClean="0"/>
              <a:t> Вводы армируют в помещении при температуре не ниже 10° С.</a:t>
            </a:r>
          </a:p>
          <a:p>
            <a:pPr>
              <a:buFontTx/>
              <a:buNone/>
            </a:pP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0364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3600" b="1" dirty="0" smtClean="0"/>
              <a:t>Вводы трансформатора должны быть герметичны, поэтому </a:t>
            </a:r>
            <a:r>
              <a:rPr lang="ru-RU" sz="3600" b="1" dirty="0" err="1" smtClean="0"/>
              <a:t>переармированный</a:t>
            </a:r>
            <a:r>
              <a:rPr lang="ru-RU" sz="3600" b="1" dirty="0" smtClean="0"/>
              <a:t> ввод испытывают на специальном приспособлении: </a:t>
            </a:r>
          </a:p>
          <a:p>
            <a:pPr>
              <a:buFontTx/>
              <a:buNone/>
            </a:pPr>
            <a:r>
              <a:rPr lang="ru-RU" sz="3600" b="1" dirty="0" smtClean="0"/>
              <a:t>с помощью ручного гидравлического насоса создают избыточное давление (400кПа) трансформаторного масла, подогретого до 70 °С .</a:t>
            </a:r>
          </a:p>
          <a:p>
            <a:pPr>
              <a:buFontTx/>
              <a:buNone/>
            </a:pPr>
            <a:r>
              <a:rPr lang="ru-RU" sz="3600" b="1" dirty="0" smtClean="0"/>
              <a:t>Продолжительность испытания составляет 30 мин.</a:t>
            </a:r>
          </a:p>
          <a:p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Ремонт отводов</a:t>
            </a:r>
          </a:p>
          <a:p>
            <a:r>
              <a:rPr lang="ru-RU" sz="3200" b="1" dirty="0" smtClean="0"/>
              <a:t>При ремонте отводов обращают внимание на их изоляцию и качество соединений. Признаками плохого контакта является потемнение изоляции и отложение на их поверхности черной спекшийся массы. Дефектные соединения перепаивают и изолируют до требуемой толщины лентой из </a:t>
            </a:r>
            <a:r>
              <a:rPr lang="ru-RU" sz="3200" b="1" dirty="0" err="1" smtClean="0"/>
              <a:t>лакоткани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78687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Ремонт  бака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Внутреннюю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поверхность бака очищают металлическим скребком и промывают отработавшим трансформаторным маслом. Вмятины нагревают пламенем газовой горелки и выправляют ударами молотка. Трещины на ребре и стенке корпуса заваривают газовой сваркой, а в трубе — электросваркой. Для проверки качества сварки наружную сторону шва зачищают и покрывают мелом, а изнутри смачивают керосином (при наличии трещин мел смачивается керосином и темнеет). Герметичность корпуса проверяют заливкой бака отработавшим маслом на 1 ч при температуре не ниже 10°С.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заваркой трещины на ее концах просверливают сквозные отверстия диаметром в несколько миллиметров. Снимают фаски кромок трещины и заваривают ее электросваркой. Плотность шва контролируют с помощью керосина. Неплотные швы вырубают и заваривают вновь.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Ремонт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расширителя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ремонте расширителя проверяют целость стеклянной трубки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маслоуказателя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состояние уплотняющих прокладок. Неисправное плоское стекло или стеклянная трубка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маслоуказателя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заменяются. Потерявшие упругость резиновые прокладки и уплотнения меняют на новые, изготовленные из маслостойкой резины. Со дна расширителя удаляют осадок и промывают его чистым маслом. Пробку притирают мелким абразивным порошком. Сальниковую набивку заменяют новой, которую готовят из асбестового шнура, пропитанного в смеси из жира, парафина и графитового порошка.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86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Чистка термосифонного фильтра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Термосифонный фильтр очищают от старого сорбента, промывают внутреннюю полость трансформаторным маслом, заполняют новым поглощающим веществом и присоединяют к баку трансформатора на фланцах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Газовое реле и др. контрольные и защитные приборы  ремонтируют в лабораториях.</a:t>
            </a:r>
            <a:endParaRPr lang="ru-RU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Сборка трансформатора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 их сборки после ремонта можно разделить на два основных этапа.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первом этапе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сборки выполняют насадку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расклиновку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обмоток, шихтовку верхнего ярма и прессовку обмоток, сборку и соединение схемы.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втором этапе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сборки устанавливают крышку трансформатора над сердечником, присоединяют отводы к переключателю и вводам, устанавливают на крышке расширитель, предохранительную трубу и другие детали (газовое реле,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термосигнализатор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термометр), опускают сердечник в бак, крепят к баку крышку и, наконец, заливают бак и расширитель трансформаторным маслом.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В процессе осмотра</a:t>
            </a:r>
            <a:r>
              <a:rPr lang="ru-RU" sz="3600" b="1" dirty="0" smtClean="0"/>
              <a:t> проверяют герметичность уплотнений. Если она нарушена и имеется течь масла между крышкой и баком или фланцевыми соединениями, то подтягивают гайки. Если же это не помогает, уплотнения заменяют новыми, из маслостойкой резины.</a:t>
            </a:r>
          </a:p>
          <a:p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Испытания силовых трансформаторов.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трансформаторы, прошедшие ремонт, подвергают контрольным испытаниям в соответствии с установленными нормами.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Целью испытаний является проверка качества ремонта, правильности сборки и соответствия технических характеристик собранного трансформатора требованиям стандарт</a:t>
            </a:r>
            <a:r>
              <a:rPr lang="ru-RU" sz="2800" dirty="0" smtClean="0"/>
              <a:t>а. </a:t>
            </a:r>
            <a:endParaRPr lang="ru-RU" sz="2800" dirty="0" smtClean="0"/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 капитального ремонта определяют ток холостого хода, проверяют группу соединения обмоток и коэффициент трансформации трансформатора.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Сопротивление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изоляции трансформаторов не нормируется. Значение его указывается в паспорте. В процессе эксплуатации допускается снижение сопротивления изоляции не более чем 30%. Если это условие не соблюдается, то трансформатор необходимо сушить. Сопротивление изоляции трансформаторов мощностью до 6300 кВ/А и напряжением до 35 кВ при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= 20 °С должно быть не менее 300 МОм. Сопротивление обмоток постоянному току не должно отличаться более чем на ±2% от значения, полученного на том же ответвлении для других фаз или от данных заводских испытаний. Сопротивление ввода с бумажно-масляной изоляцией должно быть не менее 1000 МОм.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64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Затем проверяют </a:t>
            </a:r>
            <a:r>
              <a:rPr lang="ru-RU" sz="2800" b="1" dirty="0" err="1" smtClean="0"/>
              <a:t>воздухоосушитель</a:t>
            </a:r>
            <a:r>
              <a:rPr lang="ru-RU" sz="2800" b="1" dirty="0" smtClean="0"/>
              <a:t>. Если индикаторный силикагель имеет розовый цвет, его заменяют новым (голубым). </a:t>
            </a:r>
          </a:p>
          <a:p>
            <a:pPr>
              <a:buFontTx/>
              <a:buNone/>
            </a:pPr>
            <a:r>
              <a:rPr lang="ru-RU" sz="2800" b="1" dirty="0" smtClean="0"/>
              <a:t>Силикагель для повторного использования восстанавливают путем сушки: индикаторный — при 100 - 120 °С в течение 15 - 20 ч (до ярко-голубого цвета), гранулированный — при 400 - 500°С в течение 2 ч.</a:t>
            </a:r>
          </a:p>
          <a:p>
            <a:pPr>
              <a:buFontTx/>
              <a:buNone/>
            </a:pPr>
            <a:r>
              <a:rPr lang="ru-RU" sz="2800" b="1" dirty="0" smtClean="0"/>
              <a:t>Для перезарядки термосифонного фильтра сливают масло из расширителя, снимают крышку фильтра, а затем решетку с силикагелем. </a:t>
            </a:r>
          </a:p>
          <a:p>
            <a:pPr>
              <a:buFontTx/>
              <a:buNone/>
            </a:pPr>
            <a:r>
              <a:rPr lang="ru-RU" sz="2800" b="1" dirty="0" smtClean="0"/>
              <a:t>Бывший в употреблении силикагель заменяют свежим, сухим. Установив крышку, заливают масло в расширитель, предварительно выпустив воздух из фильтра через пробку на его крышке.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ртинка 13 из 94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4608512" cy="3074988"/>
          </a:xfrm>
          <a:prstGeom prst="rect">
            <a:avLst/>
          </a:prstGeom>
          <a:noFill/>
        </p:spPr>
      </p:pic>
      <p:pic>
        <p:nvPicPr>
          <p:cNvPr id="3" name="Picture 8" descr="Картинка 14 из 94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84984"/>
            <a:ext cx="4762500" cy="27527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6165304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Силикагель – осушитель (а), Силикагель – индикатор (б)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47880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b="1" dirty="0" smtClean="0"/>
              <a:t>При текущем ремонте сухого трансформатора необходимо снять кожух и удостовериться в отсутствии механических повреждений обмоток, изоляторов и других частей трансформатора, проверить надежность контактных соединений и заземлений, продуть трансформатор чистым сухим воздухом и протереть изоляторы.</a:t>
            </a:r>
          </a:p>
          <a:p>
            <a:pPr>
              <a:buFontTx/>
              <a:buNone/>
            </a:pPr>
            <a:r>
              <a:rPr lang="ru-RU" sz="2400" b="1" dirty="0" smtClean="0"/>
              <a:t>По окончании ремонта замеряют сопротивление изоляции обмоток трансформатора. Сопротивление изоляции измеряют между каждой обмоткой и корпусом и между обмотками.</a:t>
            </a:r>
            <a:endParaRPr lang="ru-RU" sz="2400" b="1" dirty="0"/>
          </a:p>
        </p:txBody>
      </p:sp>
      <p:pic>
        <p:nvPicPr>
          <p:cNvPr id="3" name="Picture 6" descr="Картинка 127 из 24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27984" cy="51571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551723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Подсоединение концов мегомметра при проверке сопротивления изоляции обмоток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3217</Words>
  <Application>Microsoft Office PowerPoint</Application>
  <PresentationFormat>Экран (4:3)</PresentationFormat>
  <Paragraphs>265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Ремонт трансформаторов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РЕМОНТ ПЕРЕКЛЮЧАЮЩИХ УСТРОЙСТВ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Ремонт вводов  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 трансформаторов</dc:title>
  <dc:creator>Елена</dc:creator>
  <cp:lastModifiedBy>Admin</cp:lastModifiedBy>
  <cp:revision>109</cp:revision>
  <dcterms:created xsi:type="dcterms:W3CDTF">2015-04-09T16:28:26Z</dcterms:created>
  <dcterms:modified xsi:type="dcterms:W3CDTF">2018-05-14T18:50:17Z</dcterms:modified>
</cp:coreProperties>
</file>