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CAD8-AA83-4B79-A3CC-3542B5F35E92}" type="datetimeFigureOut">
              <a:rPr lang="ru-RU" smtClean="0"/>
              <a:t>31.10.2021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B36EA8B-C906-46B6-95FA-5BAC8E3760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12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CAD8-AA83-4B79-A3CC-3542B5F35E92}" type="datetimeFigureOut">
              <a:rPr lang="ru-RU" smtClean="0"/>
              <a:t>31.10.2021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B36EA8B-C906-46B6-95FA-5BAC8E3760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782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CAD8-AA83-4B79-A3CC-3542B5F35E92}" type="datetimeFigureOut">
              <a:rPr lang="ru-RU" smtClean="0"/>
              <a:t>31.10.2021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B36EA8B-C906-46B6-95FA-5BAC8E3760B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6675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CAD8-AA83-4B79-A3CC-3542B5F35E92}" type="datetimeFigureOut">
              <a:rPr lang="ru-RU" smtClean="0"/>
              <a:t>31.10.2021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B36EA8B-C906-46B6-95FA-5BAC8E3760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682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CAD8-AA83-4B79-A3CC-3542B5F35E92}" type="datetimeFigureOut">
              <a:rPr lang="ru-RU" smtClean="0"/>
              <a:t>31.10.2021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B36EA8B-C906-46B6-95FA-5BAC8E3760B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32743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CAD8-AA83-4B79-A3CC-3542B5F35E92}" type="datetimeFigureOut">
              <a:rPr lang="ru-RU" smtClean="0"/>
              <a:t>31.10.2021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B36EA8B-C906-46B6-95FA-5BAC8E3760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525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CAD8-AA83-4B79-A3CC-3542B5F35E92}" type="datetimeFigureOut">
              <a:rPr lang="ru-RU" smtClean="0"/>
              <a:t>31.10.2021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6EA8B-C906-46B6-95FA-5BAC8E3760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397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CAD8-AA83-4B79-A3CC-3542B5F35E92}" type="datetimeFigureOut">
              <a:rPr lang="ru-RU" smtClean="0"/>
              <a:t>31.10.2021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6EA8B-C906-46B6-95FA-5BAC8E3760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37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CAD8-AA83-4B79-A3CC-3542B5F35E92}" type="datetimeFigureOut">
              <a:rPr lang="ru-RU" smtClean="0"/>
              <a:t>31.10.2021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6EA8B-C906-46B6-95FA-5BAC8E3760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86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CAD8-AA83-4B79-A3CC-3542B5F35E92}" type="datetimeFigureOut">
              <a:rPr lang="ru-RU" smtClean="0"/>
              <a:t>31.10.2021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B36EA8B-C906-46B6-95FA-5BAC8E3760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589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CAD8-AA83-4B79-A3CC-3542B5F35E92}" type="datetimeFigureOut">
              <a:rPr lang="ru-RU" smtClean="0"/>
              <a:t>31.10.2021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B36EA8B-C906-46B6-95FA-5BAC8E3760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265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CAD8-AA83-4B79-A3CC-3542B5F35E92}" type="datetimeFigureOut">
              <a:rPr lang="ru-RU" smtClean="0"/>
              <a:t>31.10.2021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B36EA8B-C906-46B6-95FA-5BAC8E3760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130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CAD8-AA83-4B79-A3CC-3542B5F35E92}" type="datetimeFigureOut">
              <a:rPr lang="ru-RU" smtClean="0"/>
              <a:t>31.10.2021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6EA8B-C906-46B6-95FA-5BAC8E3760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966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CAD8-AA83-4B79-A3CC-3542B5F35E92}" type="datetimeFigureOut">
              <a:rPr lang="ru-RU" smtClean="0"/>
              <a:t>31.10.2021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6EA8B-C906-46B6-95FA-5BAC8E3760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624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CAD8-AA83-4B79-A3CC-3542B5F35E92}" type="datetimeFigureOut">
              <a:rPr lang="ru-RU" smtClean="0"/>
              <a:t>31.10.2021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6EA8B-C906-46B6-95FA-5BAC8E3760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513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CAD8-AA83-4B79-A3CC-3542B5F35E92}" type="datetimeFigureOut">
              <a:rPr lang="ru-RU" smtClean="0"/>
              <a:t>31.10.2021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B36EA8B-C906-46B6-95FA-5BAC8E3760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710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2CAD8-AA83-4B79-A3CC-3542B5F35E92}" type="datetimeFigureOut">
              <a:rPr lang="ru-RU" smtClean="0"/>
              <a:t>31.10.2021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B36EA8B-C906-46B6-95FA-5BAC8E3760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45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78376" y="1443181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/>
              <a:t>Тема:</a:t>
            </a:r>
            <a:r>
              <a:rPr lang="ru-RU" b="1" dirty="0" err="1"/>
              <a:t>Автоматическое</a:t>
            </a:r>
            <a:r>
              <a:rPr lang="ru-RU" b="1" dirty="0"/>
              <a:t> повторное включение </a:t>
            </a:r>
            <a:r>
              <a:rPr lang="ru-RU" b="1" dirty="0" smtClean="0"/>
              <a:t>(АПВ)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/>
          <a:p>
            <a:r>
              <a:rPr lang="ru-RU" dirty="0" smtClean="0"/>
              <a:t>Специальность: 13.02.03 Электрические станции, сети и </a:t>
            </a:r>
            <a:r>
              <a:rPr lang="ru-RU" dirty="0" err="1" smtClean="0"/>
              <a:t>системым</a:t>
            </a:r>
            <a:endParaRPr lang="ru-RU" dirty="0"/>
          </a:p>
          <a:p>
            <a:r>
              <a:rPr lang="ru-RU" dirty="0"/>
              <a:t>МДК 03.01. Автоматизированные системы управления в </a:t>
            </a:r>
            <a:r>
              <a:rPr lang="ru-RU" dirty="0" err="1"/>
              <a:t>электроэнергосистемах</a:t>
            </a:r>
            <a:endParaRPr lang="ru-RU" dirty="0"/>
          </a:p>
          <a:p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898631" y="450142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ГБ ПОУ Троицкий технологический техникум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6132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Автомати́ческое</a:t>
            </a:r>
            <a:r>
              <a:rPr lang="ru-RU" b="1" dirty="0"/>
              <a:t> </a:t>
            </a:r>
            <a:r>
              <a:rPr lang="ru-RU" b="1" dirty="0" err="1"/>
              <a:t>повто́рное</a:t>
            </a:r>
            <a:r>
              <a:rPr lang="ru-RU" b="1" dirty="0"/>
              <a:t> </a:t>
            </a:r>
            <a:r>
              <a:rPr lang="ru-RU" b="1" dirty="0" err="1"/>
              <a:t>включе́ние</a:t>
            </a:r>
            <a:r>
              <a:rPr lang="ru-RU" dirty="0"/>
              <a:t> (АПВ</a:t>
            </a:r>
            <a:r>
              <a:rPr lang="ru-RU" dirty="0" smtClean="0"/>
              <a:t>) это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— </a:t>
            </a:r>
            <a:r>
              <a:rPr lang="ru-RU" sz="3200" b="1" dirty="0"/>
              <a:t>одно из средств </a:t>
            </a:r>
            <a:r>
              <a:rPr lang="ru-RU" sz="3200" b="1" dirty="0" err="1"/>
              <a:t>электроавтоматики</a:t>
            </a:r>
            <a:r>
              <a:rPr lang="ru-RU" sz="3200" b="1" dirty="0"/>
              <a:t>, повторно включающее отключившийся выключатель через определённое </a:t>
            </a:r>
            <a:r>
              <a:rPr lang="ru-RU" sz="3200" b="1" dirty="0" smtClean="0"/>
              <a:t>время.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021303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Назначение и область применения АПВ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/>
              <a:t>Линии электропередач выше 1кВ (воздушные и смешанно-кабельные линии.</a:t>
            </a:r>
          </a:p>
          <a:p>
            <a:r>
              <a:rPr lang="ru-RU" sz="2800" b="1" dirty="0" smtClean="0"/>
              <a:t>Сборные шины.</a:t>
            </a:r>
          </a:p>
          <a:p>
            <a:r>
              <a:rPr lang="ru-RU" sz="2800" b="1" dirty="0" smtClean="0"/>
              <a:t>Трансформаторы понижающие.</a:t>
            </a:r>
          </a:p>
          <a:p>
            <a:r>
              <a:rPr lang="ru-RU" sz="2800" b="1" dirty="0" smtClean="0"/>
              <a:t>Двигатели, отключенные АЧР (автоматической частотной разгрузкой)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420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06254" y="356255"/>
            <a:ext cx="8835303" cy="98301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АПВ – НЕУСПЕШНОЕ </a:t>
            </a:r>
            <a:r>
              <a:rPr lang="ru-RU" b="1" dirty="0"/>
              <a:t>(когда выключатель </a:t>
            </a:r>
            <a:r>
              <a:rPr lang="ru-RU" b="1" dirty="0" smtClean="0"/>
              <a:t>отключается </a:t>
            </a:r>
            <a:r>
              <a:rPr lang="ru-RU" b="1" dirty="0"/>
              <a:t>снова РЗ) </a:t>
            </a:r>
            <a:r>
              <a:rPr lang="ru-RU" b="1" dirty="0" smtClean="0"/>
              <a:t>при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50836" y="1422400"/>
            <a:ext cx="8915400" cy="3777622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УСТОЙЧИВОМ КЗ (не </a:t>
            </a:r>
            <a:r>
              <a:rPr lang="ru-RU" sz="2000" b="1" dirty="0" err="1" smtClean="0"/>
              <a:t>самоустраняемом</a:t>
            </a:r>
            <a:r>
              <a:rPr lang="ru-RU" sz="2000" b="1" dirty="0" smtClean="0"/>
              <a:t>) – 20-30% от общего числа КЗ</a:t>
            </a:r>
          </a:p>
          <a:p>
            <a:pPr>
              <a:buFontTx/>
              <a:buChar char="-"/>
            </a:pPr>
            <a:r>
              <a:rPr lang="ru-RU" sz="2000" b="1" dirty="0"/>
              <a:t>о</a:t>
            </a:r>
            <a:r>
              <a:rPr lang="ru-RU" sz="2000" b="1" dirty="0" smtClean="0"/>
              <a:t>брывы проводов, тросов, гирлянд, пробой изоляторов ВЛ; </a:t>
            </a:r>
          </a:p>
          <a:p>
            <a:pPr>
              <a:buFontTx/>
              <a:buChar char="-"/>
            </a:pPr>
            <a:r>
              <a:rPr lang="ru-RU" sz="2000" b="1" dirty="0"/>
              <a:t>п</a:t>
            </a:r>
            <a:r>
              <a:rPr lang="ru-RU" sz="2000" b="1" dirty="0" smtClean="0"/>
              <a:t>адение опор, поломка траверс опор ВЛ;</a:t>
            </a:r>
          </a:p>
          <a:p>
            <a:pPr>
              <a:buFontTx/>
              <a:buChar char="-"/>
            </a:pPr>
            <a:r>
              <a:rPr lang="ru-RU" sz="2000" b="1" dirty="0"/>
              <a:t>в</a:t>
            </a:r>
            <a:r>
              <a:rPr lang="ru-RU" sz="2000" b="1" dirty="0" smtClean="0"/>
              <a:t>нутренние повреждения силового оборудования;</a:t>
            </a:r>
          </a:p>
          <a:p>
            <a:pPr>
              <a:buFontTx/>
              <a:buChar char="-"/>
            </a:pPr>
            <a:r>
              <a:rPr lang="ru-RU" sz="2000" b="1" dirty="0"/>
              <a:t>в</a:t>
            </a:r>
            <a:r>
              <a:rPr lang="ru-RU" sz="2000" b="1" dirty="0" smtClean="0"/>
              <a:t>ключение напряжения на включенные защемляющие ножи</a:t>
            </a:r>
            <a:endParaRPr lang="ru-RU" sz="2000" b="1" dirty="0"/>
          </a:p>
        </p:txBody>
      </p:sp>
      <p:pic>
        <p:nvPicPr>
          <p:cNvPr id="1028" name="Picture 4" descr="https://doseng.org/uploads/posts/2011-01/1294178679_96d19fa92ae4996ff2c5e82331f160ab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343" b="11174"/>
          <a:stretch/>
        </p:blipFill>
        <p:spPr bwMode="auto">
          <a:xfrm>
            <a:off x="1887248" y="4002352"/>
            <a:ext cx="3768436" cy="2569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i.ytimg.com/vi/67CS1e6v-jE/sddefault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39" r="18454" b="12216"/>
          <a:stretch/>
        </p:blipFill>
        <p:spPr bwMode="auto">
          <a:xfrm>
            <a:off x="6791757" y="3906044"/>
            <a:ext cx="3774643" cy="2587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1347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9870" y="299945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АПВ – </a:t>
            </a:r>
            <a:r>
              <a:rPr lang="ru-RU" b="1" dirty="0" smtClean="0"/>
              <a:t>УСПЕШНОЕ (когда выключатель не отключается снова РЗ) при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73745" y="1376218"/>
            <a:ext cx="8742939" cy="2613891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НЕУСТОЙЧИВОМ КЗ (</a:t>
            </a:r>
            <a:r>
              <a:rPr lang="ru-RU" sz="2000" b="1" dirty="0" err="1" smtClean="0"/>
              <a:t>самоустраняемом</a:t>
            </a:r>
            <a:r>
              <a:rPr lang="ru-RU" sz="2000" b="1" dirty="0" smtClean="0"/>
              <a:t>) – 70-80% от всех КЗ:</a:t>
            </a:r>
          </a:p>
          <a:p>
            <a:pPr>
              <a:buFontTx/>
              <a:buChar char="-"/>
            </a:pPr>
            <a:r>
              <a:rPr lang="ru-RU" sz="2000" b="1" dirty="0" smtClean="0"/>
              <a:t>КЗ на ВЛ при грозе;</a:t>
            </a:r>
          </a:p>
          <a:p>
            <a:pPr>
              <a:buFontTx/>
              <a:buChar char="-"/>
            </a:pPr>
            <a:r>
              <a:rPr lang="ru-RU" sz="2000" b="1" dirty="0" smtClean="0"/>
              <a:t>КЗ на ВЛ при схлестывании проводов, при ветре или гололеде;</a:t>
            </a:r>
          </a:p>
          <a:p>
            <a:pPr>
              <a:buFontTx/>
              <a:buChar char="-"/>
            </a:pPr>
            <a:r>
              <a:rPr lang="ru-RU" sz="2000" b="1" dirty="0" smtClean="0"/>
              <a:t>перекрытие проводов ВЛ движущим транспортом;</a:t>
            </a:r>
          </a:p>
          <a:p>
            <a:pPr>
              <a:buFontTx/>
              <a:buChar char="-"/>
            </a:pPr>
            <a:r>
              <a:rPr lang="ru-RU" sz="2000" b="1" dirty="0"/>
              <a:t>п</a:t>
            </a:r>
            <a:r>
              <a:rPr lang="ru-RU" sz="2000" b="1" dirty="0" smtClean="0"/>
              <a:t>ерекрытие ВЛ на подрастающую поросль деревьев</a:t>
            </a:r>
            <a:r>
              <a:rPr lang="ru-RU" sz="2000" dirty="0" smtClean="0"/>
              <a:t>.</a:t>
            </a:r>
          </a:p>
          <a:p>
            <a:pPr>
              <a:buFontTx/>
              <a:buChar char="-"/>
            </a:pPr>
            <a:endParaRPr lang="ru-RU" sz="2000" dirty="0" smtClean="0"/>
          </a:p>
          <a:p>
            <a:pPr>
              <a:buFontTx/>
              <a:buChar char="-"/>
            </a:pPr>
            <a:endParaRPr lang="ru-RU" sz="2000" dirty="0"/>
          </a:p>
        </p:txBody>
      </p:sp>
      <p:pic>
        <p:nvPicPr>
          <p:cNvPr id="2050" name="Picture 2" descr="https://proza.ru/pics/2020/05/31/37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97" r="23057"/>
          <a:stretch/>
        </p:blipFill>
        <p:spPr bwMode="auto">
          <a:xfrm>
            <a:off x="811973" y="3559337"/>
            <a:ext cx="2963562" cy="3158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i.mycdn.me/i?r=AzEPZsRbOZEKgBhR0XGMT1Rk2hwbd6WDtPPHiBZj1gjkUaaKTM5SRkZCeTgDn6uOy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6581" y="3934118"/>
            <a:ext cx="3583709" cy="2409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i.ytimg.com/vi/CLiTZngVbLc/maxresdefault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92"/>
          <a:stretch/>
        </p:blipFill>
        <p:spPr bwMode="auto">
          <a:xfrm>
            <a:off x="7914858" y="3782677"/>
            <a:ext cx="4277142" cy="2712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911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3" y="624110"/>
            <a:ext cx="8915400" cy="899890"/>
          </a:xfrm>
        </p:spPr>
        <p:txBody>
          <a:bodyPr/>
          <a:lstStyle/>
          <a:p>
            <a:pPr algn="ctr"/>
            <a:r>
              <a:rPr lang="ru-RU" b="1" dirty="0" smtClean="0"/>
              <a:t>Виды АПВ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01455" y="1690255"/>
            <a:ext cx="9103157" cy="4220967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По кратности действия: 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однократные, двукратные</a:t>
            </a:r>
            <a:r>
              <a:rPr lang="ru-RU" sz="2400" b="1" dirty="0" smtClean="0"/>
              <a:t>, трехкратные (очень редко).</a:t>
            </a:r>
          </a:p>
          <a:p>
            <a:r>
              <a:rPr lang="ru-RU" sz="2400" b="1" dirty="0" smtClean="0"/>
              <a:t>По способу воздействия на  привод </a:t>
            </a:r>
            <a:r>
              <a:rPr lang="en-US" sz="2400" b="1" dirty="0" smtClean="0"/>
              <a:t>Q </a:t>
            </a:r>
            <a:r>
              <a:rPr lang="ru-RU" sz="2400" b="1" dirty="0" smtClean="0"/>
              <a:t>(выключателя): 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механические, электрические</a:t>
            </a:r>
            <a:r>
              <a:rPr lang="ru-RU" sz="2400" b="1" dirty="0" smtClean="0"/>
              <a:t>.</a:t>
            </a:r>
          </a:p>
          <a:p>
            <a:r>
              <a:rPr lang="ru-RU" sz="2400" b="1" dirty="0" smtClean="0"/>
              <a:t>По числу фаз: 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трехфазные (ТАПВ), однофазные (ОАПВ)</a:t>
            </a:r>
            <a:r>
              <a:rPr lang="ru-RU" sz="2400" b="1" dirty="0" smtClean="0"/>
              <a:t>.</a:t>
            </a:r>
          </a:p>
          <a:p>
            <a:pPr marL="0" indent="0">
              <a:buNone/>
            </a:pPr>
            <a:r>
              <a:rPr lang="ru-RU" sz="2400" b="1" dirty="0" smtClean="0"/>
              <a:t>	ОАПВ только для ответственных линий 500кВ и выше. Выполняются однократными, комбинируются с ТАПВ. АПВ только для поврежденной фазы.</a:t>
            </a:r>
          </a:p>
          <a:p>
            <a:pPr marL="0" indent="0">
              <a:buNone/>
            </a:pPr>
            <a:r>
              <a:rPr lang="ru-RU" sz="2400" dirty="0" smtClean="0"/>
              <a:t>	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8030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0909" y="624110"/>
            <a:ext cx="8733704" cy="112156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Время срабатывания АПВ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3" y="1745673"/>
            <a:ext cx="8915400" cy="3777622"/>
          </a:xfrm>
        </p:spPr>
        <p:txBody>
          <a:bodyPr/>
          <a:lstStyle/>
          <a:p>
            <a:r>
              <a:rPr lang="ru-RU" b="1" dirty="0" smtClean="0"/>
              <a:t>Для ВЛЭП с односторонним питанием:</a:t>
            </a:r>
          </a:p>
          <a:p>
            <a:pPr>
              <a:buFontTx/>
              <a:buChar char="-"/>
            </a:pPr>
            <a:r>
              <a:rPr lang="ru-RU" b="1" dirty="0"/>
              <a:t>оптимальное время срабатывания однократного АПВ для одиночных воздушных линий 6-110кВ </a:t>
            </a:r>
            <a:r>
              <a:rPr lang="en-US" b="1" dirty="0"/>
              <a:t>t</a:t>
            </a:r>
            <a:r>
              <a:rPr lang="ru-RU" sz="1050" b="1" dirty="0"/>
              <a:t>АПВ1</a:t>
            </a:r>
            <a:r>
              <a:rPr lang="ru-RU" b="1" dirty="0"/>
              <a:t> ≈ 2-3с;</a:t>
            </a:r>
          </a:p>
          <a:p>
            <a:pPr>
              <a:buFontTx/>
              <a:buChar char="-"/>
            </a:pPr>
            <a:r>
              <a:rPr lang="ru-RU" b="1" dirty="0"/>
              <a:t>Время срабатывания второго цикла двукратного АВП </a:t>
            </a:r>
            <a:r>
              <a:rPr lang="en-US" b="1" dirty="0"/>
              <a:t>t</a:t>
            </a:r>
            <a:r>
              <a:rPr lang="ru-RU" sz="1050" b="1" dirty="0"/>
              <a:t>АПВ2</a:t>
            </a:r>
            <a:r>
              <a:rPr lang="ru-RU" b="1" dirty="0"/>
              <a:t> ≈ </a:t>
            </a:r>
            <a:r>
              <a:rPr lang="ru-RU" b="1" dirty="0" smtClean="0"/>
              <a:t>15-20с</a:t>
            </a:r>
          </a:p>
          <a:p>
            <a:r>
              <a:rPr lang="ru-RU" b="1" dirty="0"/>
              <a:t>Для ВЛЭП с </a:t>
            </a:r>
            <a:r>
              <a:rPr lang="ru-RU" b="1" dirty="0" smtClean="0"/>
              <a:t>двусторонним питанием существуют особенности:</a:t>
            </a:r>
          </a:p>
          <a:p>
            <a:pPr>
              <a:buFontTx/>
              <a:buChar char="-"/>
            </a:pPr>
            <a:r>
              <a:rPr lang="ru-RU" b="1" dirty="0" smtClean="0"/>
              <a:t>при </a:t>
            </a:r>
            <a:r>
              <a:rPr lang="ru-RU" b="1" dirty="0"/>
              <a:t>повреждении </a:t>
            </a:r>
            <a:r>
              <a:rPr lang="ru-RU" b="1" dirty="0" smtClean="0"/>
              <a:t>линия должна </a:t>
            </a:r>
            <a:r>
              <a:rPr lang="ru-RU" b="1" dirty="0"/>
              <a:t>отключаться защитой с обеих сторон, следовательно, устройства АПВ должны устанавливаться с двух концов защищаемой линии и их работа должна быть </a:t>
            </a:r>
            <a:r>
              <a:rPr lang="ru-RU" b="1" dirty="0" smtClean="0"/>
              <a:t>согласована.</a:t>
            </a:r>
          </a:p>
          <a:p>
            <a:pPr>
              <a:buFontTx/>
              <a:buChar char="-"/>
            </a:pPr>
            <a:r>
              <a:rPr lang="ru-RU" b="1" dirty="0"/>
              <a:t> успешное включение линии может сопровождаться большими толчками тока и активной мощности, если напряжения по концам линии окажутся несинхронными</a:t>
            </a:r>
            <a:r>
              <a:rPr lang="ru-RU" dirty="0"/>
              <a:t>.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9806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Контрольные вопросы: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ru-RU" b="1" dirty="0" smtClean="0"/>
              <a:t>Расшифруйте и дайте определение АПВ. </a:t>
            </a:r>
            <a:endParaRPr lang="ru-RU" b="1" dirty="0"/>
          </a:p>
          <a:p>
            <a:pPr>
              <a:buAutoNum type="arabicPeriod"/>
            </a:pPr>
            <a:r>
              <a:rPr lang="ru-RU" b="1" dirty="0" smtClean="0"/>
              <a:t>При каком КЗ АПВ успешное?</a:t>
            </a:r>
          </a:p>
          <a:p>
            <a:pPr>
              <a:buAutoNum type="arabicPeriod"/>
            </a:pPr>
            <a:r>
              <a:rPr lang="ru-RU" b="1" dirty="0" smtClean="0"/>
              <a:t>При каком КЗ АПВ неуспешное?</a:t>
            </a:r>
          </a:p>
          <a:p>
            <a:pPr>
              <a:buAutoNum type="arabicPeriod"/>
            </a:pPr>
            <a:r>
              <a:rPr lang="ru-RU" b="1" dirty="0" smtClean="0"/>
              <a:t>Каким бывает АПВ по кратности действия?</a:t>
            </a:r>
          </a:p>
          <a:p>
            <a:pPr>
              <a:buAutoNum type="arabicPeriod"/>
            </a:pPr>
            <a:r>
              <a:rPr lang="ru-RU" b="1" dirty="0" smtClean="0"/>
              <a:t> Где устанавливается ОАПВ и при каких условиях?</a:t>
            </a:r>
          </a:p>
          <a:p>
            <a:pPr>
              <a:buAutoNum type="arabicPeriod"/>
            </a:pPr>
            <a:r>
              <a:rPr lang="ru-RU" b="1" dirty="0" smtClean="0"/>
              <a:t>Укажите время срабатывания однократного АПВ для ВЛЭП с односторонним питанием?</a:t>
            </a:r>
          </a:p>
          <a:p>
            <a:pPr>
              <a:buAutoNum type="arabicPeriod"/>
            </a:pPr>
            <a:r>
              <a:rPr lang="ru-RU" b="1" dirty="0" smtClean="0"/>
              <a:t>Посмотрите видео </a:t>
            </a:r>
            <a:r>
              <a:rPr lang="en-US" b="1" dirty="0"/>
              <a:t>https://youtu.be/_sxhzNwLpDo</a:t>
            </a:r>
            <a:endParaRPr lang="ru-RU" b="1" dirty="0" smtClean="0"/>
          </a:p>
          <a:p>
            <a:pPr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306270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892</TotalTime>
  <Words>370</Words>
  <Application>Microsoft Office PowerPoint</Application>
  <PresentationFormat>Широкоэкранный</PresentationFormat>
  <Paragraphs>45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Легкий дым</vt:lpstr>
      <vt:lpstr>Тема:Автоматическое повторное включение (АПВ)</vt:lpstr>
      <vt:lpstr>Автомати́ческое повто́рное включе́ние (АПВ) это</vt:lpstr>
      <vt:lpstr>Назначение и область применения АПВ</vt:lpstr>
      <vt:lpstr>АПВ – НЕУСПЕШНОЕ (когда выключатель отключается снова РЗ) при</vt:lpstr>
      <vt:lpstr>АПВ – УСПЕШНОЕ (когда выключатель не отключается снова РЗ) при</vt:lpstr>
      <vt:lpstr>Виды АПВ</vt:lpstr>
      <vt:lpstr>Время срабатывания АПВ</vt:lpstr>
      <vt:lpstr>Контрольные вопросы: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Тема:Автоматическое повторное включение </dc:title>
  <dc:creator>1</dc:creator>
  <cp:lastModifiedBy>1</cp:lastModifiedBy>
  <cp:revision>23</cp:revision>
  <dcterms:created xsi:type="dcterms:W3CDTF">2021-10-31T12:18:50Z</dcterms:created>
  <dcterms:modified xsi:type="dcterms:W3CDTF">2021-11-01T03:11:03Z</dcterms:modified>
</cp:coreProperties>
</file>