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0" r:id="rId2"/>
    <p:sldId id="29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97"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8" r:id="rId45"/>
    <p:sldId id="301"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0FF9C4C-D468-46BB-B21C-AC77A2089D65}" type="datetimeFigureOut">
              <a:rPr lang="ru-RU" smtClean="0"/>
              <a:pPr/>
              <a:t>02.11.2021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E3B1293-F510-459D-9BF3-6AA7DEDD9D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E3B1293-F510-459D-9BF3-6AA7DEDD9D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E3B1293-F510-459D-9BF3-6AA7DEDD9D9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E3B1293-F510-459D-9BF3-6AA7DEDD9D9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E3B1293-F510-459D-9BF3-6AA7DEDD9D9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E3B1293-F510-459D-9BF3-6AA7DEDD9D9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E3B1293-F510-459D-9BF3-6AA7DEDD9D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E3B1293-F510-459D-9BF3-6AA7DEDD9D9A}"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0FF9C4C-D468-46BB-B21C-AC77A2089D65}" type="datetimeFigureOut">
              <a:rPr lang="ru-RU" smtClean="0"/>
              <a:pPr/>
              <a:t>02.11.2021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E3B1293-F510-459D-9BF3-6AA7DEDD9D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80FF9C4C-D468-46BB-B21C-AC77A2089D65}" type="datetimeFigureOut">
              <a:rPr lang="ru-RU" smtClean="0"/>
              <a:pPr/>
              <a:t>02.11.2021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E3B1293-F510-459D-9BF3-6AA7DEDD9D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80FF9C4C-D468-46BB-B21C-AC77A2089D65}" type="datetimeFigureOut">
              <a:rPr lang="ru-RU" smtClean="0"/>
              <a:pPr/>
              <a:t>02.11.2021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E3B1293-F510-459D-9BF3-6AA7DEDD9D9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FF9C4C-D468-46BB-B21C-AC77A2089D65}" type="datetimeFigureOut">
              <a:rPr lang="ru-RU" smtClean="0"/>
              <a:pPr/>
              <a:t>02.11.2021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3B1293-F510-459D-9BF3-6AA7DEDD9D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628800"/>
            <a:ext cx="7531200" cy="3231654"/>
          </a:xfrm>
          <a:prstGeom prst="rect">
            <a:avLst/>
          </a:prstGeom>
        </p:spPr>
        <p:txBody>
          <a:bodyPr wrap="square">
            <a:spAutoFit/>
          </a:bodyPr>
          <a:lstStyle/>
          <a:p>
            <a:pPr algn="ctr"/>
            <a:r>
              <a:rPr lang="ru-RU" sz="2000" b="1" dirty="0" smtClean="0">
                <a:latin typeface="Times New Roman" pitchFamily="18" charset="0"/>
                <a:cs typeface="Times New Roman" pitchFamily="18" charset="0"/>
              </a:rPr>
              <a:t>ПМ.02 Выполнение технологических процессов  на объекте капитального строительства</a:t>
            </a:r>
            <a:endParaRPr lang="ru-RU" sz="2000" dirty="0" smtClean="0">
              <a:latin typeface="Times New Roman" pitchFamily="18" charset="0"/>
              <a:cs typeface="Times New Roman" pitchFamily="18" charset="0"/>
            </a:endParaRPr>
          </a:p>
          <a:p>
            <a:pPr algn="ctr"/>
            <a:r>
              <a:rPr lang="ru-RU" sz="2000" b="1" cap="all"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МДК. 02.01 Организация технологических процессов на объекте капитального строительства</a:t>
            </a:r>
            <a:endParaRPr lang="ru-RU" sz="2000" dirty="0">
              <a:latin typeface="Times New Roman" pitchFamily="18" charset="0"/>
              <a:cs typeface="Times New Roman" pitchFamily="18" charset="0"/>
            </a:endParaRPr>
          </a:p>
          <a:p>
            <a:pPr algn="ctr"/>
            <a:endParaRPr lang="ru-RU" sz="20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Тема урока:</a:t>
            </a:r>
          </a:p>
          <a:p>
            <a:pPr algn="ct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«Виды каменной кладки. Инструменты, приспособления».</a:t>
            </a:r>
            <a:endParaRPr lang="ru-RU" sz="2800" b="1" dirty="0">
              <a:latin typeface="Times New Roman" pitchFamily="18" charset="0"/>
              <a:cs typeface="Times New Roman" pitchFamily="18" charset="0"/>
            </a:endParaRPr>
          </a:p>
        </p:txBody>
      </p:sp>
      <p:sp>
        <p:nvSpPr>
          <p:cNvPr id="3" name="TextBox 2"/>
          <p:cNvSpPr txBox="1"/>
          <p:nvPr/>
        </p:nvSpPr>
        <p:spPr>
          <a:xfrm>
            <a:off x="611560" y="332656"/>
            <a:ext cx="8064896" cy="369332"/>
          </a:xfrm>
          <a:prstGeom prst="rect">
            <a:avLst/>
          </a:prstGeom>
          <a:noFill/>
        </p:spPr>
        <p:txBody>
          <a:bodyPr wrap="square" rtlCol="0">
            <a:spAutoFit/>
          </a:bodyPr>
          <a:lstStyle/>
          <a:p>
            <a:pPr lvl="0" algn="ctr">
              <a:tabLst>
                <a:tab pos="1257300" algn="l"/>
                <a:tab pos="1485900" algn="l"/>
                <a:tab pos="5143500" algn="l"/>
              </a:tabLst>
            </a:pPr>
            <a:r>
              <a:rPr lang="ru-RU" b="1" dirty="0" smtClean="0">
                <a:solidFill>
                  <a:prstClr val="black"/>
                </a:solidFill>
                <a:latin typeface="Times New Roman"/>
                <a:ea typeface="Times New Roman"/>
              </a:rPr>
              <a:t>ГБПОУ Троицкий технологический техникум</a:t>
            </a:r>
            <a:endParaRPr lang="ru-RU" dirty="0">
              <a:solidFill>
                <a:prstClr val="black"/>
              </a:solidFill>
            </a:endParaRPr>
          </a:p>
        </p:txBody>
      </p:sp>
      <p:sp>
        <p:nvSpPr>
          <p:cNvPr id="4" name="TextBox 3"/>
          <p:cNvSpPr txBox="1"/>
          <p:nvPr/>
        </p:nvSpPr>
        <p:spPr>
          <a:xfrm>
            <a:off x="5076056" y="5949280"/>
            <a:ext cx="3484993" cy="369332"/>
          </a:xfrm>
          <a:prstGeom prst="rect">
            <a:avLst/>
          </a:prstGeom>
          <a:noFill/>
        </p:spPr>
        <p:txBody>
          <a:bodyPr wrap="none" rtlCol="0">
            <a:spAutoFit/>
          </a:bodyPr>
          <a:lstStyle/>
          <a:p>
            <a:pPr lvl="0"/>
            <a:r>
              <a:rPr lang="ru-RU" b="1" dirty="0">
                <a:solidFill>
                  <a:prstClr val="black"/>
                </a:solidFill>
                <a:latin typeface="Times New Roman"/>
                <a:ea typeface="Times New Roman"/>
              </a:rPr>
              <a:t>Преподаватель: </a:t>
            </a:r>
            <a:r>
              <a:rPr lang="ru-RU" b="1" dirty="0" smtClean="0">
                <a:solidFill>
                  <a:prstClr val="black"/>
                </a:solidFill>
                <a:latin typeface="Times New Roman"/>
                <a:ea typeface="Times New Roman"/>
              </a:rPr>
              <a:t>Т.А. Бочкарева</a:t>
            </a:r>
            <a:endParaRPr lang="ru-RU" sz="1400" dirty="0">
              <a:solidFill>
                <a:prstClr val="black"/>
              </a:solidFill>
              <a:latin typeface="Times New Roman"/>
              <a:ea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357166"/>
            <a:ext cx="7929618" cy="830997"/>
          </a:xfrm>
          <a:prstGeom prst="rect">
            <a:avLst/>
          </a:prstGeom>
        </p:spPr>
        <p:txBody>
          <a:bodyPr wrap="square">
            <a:spAutoFit/>
          </a:bodyPr>
          <a:lstStyle/>
          <a:p>
            <a:pPr fontAlgn="base"/>
            <a:r>
              <a:rPr lang="ru-RU" sz="2400" b="1" dirty="0">
                <a:latin typeface="Times New Roman" pitchFamily="18" charset="0"/>
                <a:cs typeface="Times New Roman" pitchFamily="18" charset="0"/>
              </a:rPr>
              <a:t>Кладка в полтора кирпича (1,5) – 380мм (250+10+120мм)</a:t>
            </a:r>
          </a:p>
        </p:txBody>
      </p:sp>
      <p:pic>
        <p:nvPicPr>
          <p:cNvPr id="20482" name="Picture 2" descr="Кладка в полтора кирпича (1,5) &amp;ndash; 380мм"/>
          <p:cNvPicPr>
            <a:picLocks noChangeAspect="1" noChangeArrowheads="1"/>
          </p:cNvPicPr>
          <p:nvPr/>
        </p:nvPicPr>
        <p:blipFill>
          <a:blip r:embed="rId2"/>
          <a:srcRect/>
          <a:stretch>
            <a:fillRect/>
          </a:stretch>
        </p:blipFill>
        <p:spPr bwMode="auto">
          <a:xfrm>
            <a:off x="928662" y="1142984"/>
            <a:ext cx="7143800" cy="36433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85729"/>
            <a:ext cx="8072494" cy="461665"/>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Кладка в два кирпича – 510 мм (250+10+250мм)</a:t>
            </a:r>
          </a:p>
        </p:txBody>
      </p:sp>
      <p:pic>
        <p:nvPicPr>
          <p:cNvPr id="21506" name="Picture 2" descr="Кладка в два кирпича &amp;ndash; 510 мм"/>
          <p:cNvPicPr>
            <a:picLocks noChangeAspect="1" noChangeArrowheads="1"/>
          </p:cNvPicPr>
          <p:nvPr/>
        </p:nvPicPr>
        <p:blipFill>
          <a:blip r:embed="rId2"/>
          <a:srcRect/>
          <a:stretch>
            <a:fillRect/>
          </a:stretch>
        </p:blipFill>
        <p:spPr bwMode="auto">
          <a:xfrm>
            <a:off x="642910" y="857232"/>
            <a:ext cx="8001056" cy="500066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14357"/>
            <a:ext cx="8072494" cy="830997"/>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Кладка в два с половиной кирпича (2,5) – 640 мм (250+10+250+10+120мм)</a:t>
            </a:r>
          </a:p>
        </p:txBody>
      </p:sp>
      <p:pic>
        <p:nvPicPr>
          <p:cNvPr id="22530" name="Picture 2" descr="Кладка в два с половиной кирпича (2,5) &amp;ndash; 640 мм"/>
          <p:cNvPicPr>
            <a:picLocks noChangeAspect="1" noChangeArrowheads="1"/>
          </p:cNvPicPr>
          <p:nvPr/>
        </p:nvPicPr>
        <p:blipFill>
          <a:blip r:embed="rId2"/>
          <a:srcRect/>
          <a:stretch>
            <a:fillRect/>
          </a:stretch>
        </p:blipFill>
        <p:spPr bwMode="auto">
          <a:xfrm>
            <a:off x="428596" y="1428736"/>
            <a:ext cx="8143932" cy="54292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74345"/>
            <a:ext cx="8429684" cy="5632311"/>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Высота кирпичной кладки</a:t>
            </a:r>
          </a:p>
          <a:p>
            <a:pPr algn="ctr" fontAlgn="base"/>
            <a:r>
              <a:rPr lang="ru-RU" sz="2400" dirty="0">
                <a:latin typeface="Times New Roman" pitchFamily="18" charset="0"/>
                <a:cs typeface="Times New Roman" pitchFamily="18" charset="0"/>
              </a:rPr>
              <a:t>В строительстве чаще всего используют:</a:t>
            </a:r>
          </a:p>
          <a:p>
            <a:pPr algn="ctr" fontAlgn="base"/>
            <a:r>
              <a:rPr lang="ru-RU" sz="2400" dirty="0">
                <a:latin typeface="Times New Roman" pitchFamily="18" charset="0"/>
                <a:cs typeface="Times New Roman" pitchFamily="18" charset="0"/>
              </a:rPr>
              <a:t>одинарный (обычный, стандартный) кирпич, который имеет высоту равную 65 мм;</a:t>
            </a:r>
          </a:p>
          <a:p>
            <a:pPr algn="ctr" fontAlgn="base"/>
            <a:r>
              <a:rPr lang="ru-RU" sz="2400" dirty="0">
                <a:latin typeface="Times New Roman" pitchFamily="18" charset="0"/>
                <a:cs typeface="Times New Roman" pitchFamily="18" charset="0"/>
              </a:rPr>
              <a:t>утолщенный кирпич с высотой равной 88 мм.</a:t>
            </a:r>
          </a:p>
          <a:p>
            <a:pPr algn="ctr" fontAlgn="base"/>
            <a:r>
              <a:rPr lang="ru-RU" sz="2400" dirty="0">
                <a:latin typeface="Times New Roman" pitchFamily="18" charset="0"/>
                <a:cs typeface="Times New Roman" pitchFamily="18" charset="0"/>
              </a:rPr>
              <a:t>Высоту горизонтального шва в кирпичной кладке при планировании размеров строения принято считать равной 12 мм, но на практике это число варьируется от 10 до 15 мм.</a:t>
            </a:r>
          </a:p>
          <a:p>
            <a:pPr algn="ctr" fontAlgn="base"/>
            <a:r>
              <a:rPr lang="ru-RU" sz="2400" dirty="0">
                <a:latin typeface="Times New Roman" pitchFamily="18" charset="0"/>
                <a:cs typeface="Times New Roman" pitchFamily="18" charset="0"/>
              </a:rPr>
              <a:t>При </a:t>
            </a:r>
            <a:r>
              <a:rPr lang="ru-RU" sz="2400" dirty="0" err="1">
                <a:latin typeface="Times New Roman" pitchFamily="18" charset="0"/>
                <a:cs typeface="Times New Roman" pitchFamily="18" charset="0"/>
              </a:rPr>
              <a:t>электропрогреве</a:t>
            </a:r>
            <a:r>
              <a:rPr lang="ru-RU" sz="2400" dirty="0">
                <a:latin typeface="Times New Roman" pitchFamily="18" charset="0"/>
                <a:cs typeface="Times New Roman" pitchFamily="18" charset="0"/>
              </a:rPr>
              <a:t> кирпичной кладки или ее армировании в горизонтальные швы кладут соответственно электроды или металлическую сетку. В данном случае, размер шва не должен быть меньше 12 мм.</a:t>
            </a:r>
          </a:p>
          <a:p>
            <a:pPr algn="ctr" fontAlgn="base"/>
            <a:r>
              <a:rPr lang="ru-RU" sz="2400" dirty="0">
                <a:latin typeface="Times New Roman" pitchFamily="18" charset="0"/>
                <a:cs typeface="Times New Roman" pitchFamily="18" charset="0"/>
              </a:rPr>
              <a:t>Зная, из какого кирпича (одинарного или утолщенного) планируется возведение конструкции можно с легкостью рассчитать высоту будущего строения: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357168"/>
          <a:ext cx="8715435" cy="6241202"/>
        </p:xfrm>
        <a:graphic>
          <a:graphicData uri="http://schemas.openxmlformats.org/drawingml/2006/table">
            <a:tbl>
              <a:tblPr/>
              <a:tblGrid>
                <a:gridCol w="2905145"/>
                <a:gridCol w="2905145"/>
                <a:gridCol w="2905145"/>
              </a:tblGrid>
              <a:tr h="320964">
                <a:tc rowSpan="2">
                  <a:txBody>
                    <a:bodyPr/>
                    <a:lstStyle/>
                    <a:p>
                      <a:pPr algn="ctr" fontAlgn="base"/>
                      <a:r>
                        <a:rPr lang="ru-RU" sz="1600" b="1" dirty="0">
                          <a:latin typeface="Times New Roman" pitchFamily="18" charset="0"/>
                          <a:cs typeface="Times New Roman" pitchFamily="18" charset="0"/>
                        </a:rPr>
                        <a:t>Количество рядов кладки</a:t>
                      </a:r>
                    </a:p>
                  </a:txBody>
                  <a:tcPr marL="20792" marR="20792" marT="51611" marB="51611"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gridSpan="2">
                  <a:txBody>
                    <a:bodyPr/>
                    <a:lstStyle/>
                    <a:p>
                      <a:pPr algn="ctr" fontAlgn="base"/>
                      <a:r>
                        <a:rPr lang="ru-RU" sz="1600" b="1" dirty="0">
                          <a:latin typeface="Times New Roman" pitchFamily="18" charset="0"/>
                          <a:cs typeface="Times New Roman" pitchFamily="18" charset="0"/>
                        </a:rPr>
                        <a:t>Высота конструкции, мм</a:t>
                      </a:r>
                    </a:p>
                  </a:txBody>
                  <a:tcPr marL="20792" marR="20792" marT="51611" marB="51611"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hMerge="1">
                  <a:txBody>
                    <a:bodyPr/>
                    <a:lstStyle/>
                    <a:p>
                      <a:endParaRPr lang="ru-RU"/>
                    </a:p>
                  </a:txBody>
                  <a:tcPr/>
                </a:tc>
              </a:tr>
              <a:tr h="482536">
                <a:tc vMerge="1">
                  <a:txBody>
                    <a:bodyPr/>
                    <a:lstStyle/>
                    <a:p>
                      <a:endParaRPr lang="ru-RU"/>
                    </a:p>
                  </a:txBody>
                  <a:tcPr/>
                </a:tc>
                <a:tc>
                  <a:txBody>
                    <a:bodyPr/>
                    <a:lstStyle/>
                    <a:p>
                      <a:pPr algn="ctr" fontAlgn="base"/>
                      <a:r>
                        <a:rPr lang="ru-RU" sz="1600" b="1" dirty="0">
                          <a:latin typeface="Times New Roman" pitchFamily="18" charset="0"/>
                          <a:cs typeface="Times New Roman" pitchFamily="18" charset="0"/>
                        </a:rPr>
                        <a:t>из одинарного кирпича</a:t>
                      </a:r>
                    </a:p>
                  </a:txBody>
                  <a:tcPr marL="20792" marR="20792" marT="51611" marB="51611"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b="1" dirty="0">
                          <a:latin typeface="Times New Roman" pitchFamily="18" charset="0"/>
                          <a:cs typeface="Times New Roman" pitchFamily="18" charset="0"/>
                        </a:rPr>
                        <a:t>из утолщенного кирпича</a:t>
                      </a:r>
                    </a:p>
                  </a:txBody>
                  <a:tcPr marL="20792" marR="20792" marT="51611" marB="51611"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901934">
                <a:tc>
                  <a:txBody>
                    <a:bodyPr/>
                    <a:lstStyle/>
                    <a:p>
                      <a:pPr algn="l" fontAlgn="base"/>
                      <a:r>
                        <a:rPr lang="ru-RU" sz="1600">
                          <a:latin typeface="Times New Roman" pitchFamily="18" charset="0"/>
                          <a:cs typeface="Times New Roman" pitchFamily="18" charset="0"/>
                        </a:rPr>
                        <a:t>1 ряд (высота 1 кирпича +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высота 1 горизонтального шва)</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a:latin typeface="Times New Roman" pitchFamily="18" charset="0"/>
                          <a:cs typeface="Times New Roman" pitchFamily="18" charset="0"/>
                        </a:rPr>
                        <a:t>77 (65+12)</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dirty="0">
                          <a:latin typeface="Times New Roman" pitchFamily="18" charset="0"/>
                          <a:cs typeface="Times New Roman" pitchFamily="18" charset="0"/>
                        </a:rPr>
                        <a:t>100 (88+12)</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901934">
                <a:tc>
                  <a:txBody>
                    <a:bodyPr/>
                    <a:lstStyle/>
                    <a:p>
                      <a:pPr algn="l" fontAlgn="base"/>
                      <a:r>
                        <a:rPr lang="ru-RU" sz="1600">
                          <a:latin typeface="Times New Roman" pitchFamily="18" charset="0"/>
                          <a:cs typeface="Times New Roman" pitchFamily="18" charset="0"/>
                        </a:rPr>
                        <a:t>2 ряда (высота 2 кирпичей +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высота 2 горизонтальных швов)</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a:latin typeface="Times New Roman" pitchFamily="18" charset="0"/>
                          <a:cs typeface="Times New Roman" pitchFamily="18" charset="0"/>
                        </a:rPr>
                        <a:t>154 (65+12+65+12)</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dirty="0">
                          <a:latin typeface="Times New Roman" pitchFamily="18" charset="0"/>
                          <a:cs typeface="Times New Roman" pitchFamily="18" charset="0"/>
                        </a:rPr>
                        <a:t>200 (88+12+88+12)</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901934">
                <a:tc>
                  <a:txBody>
                    <a:bodyPr/>
                    <a:lstStyle/>
                    <a:p>
                      <a:pPr algn="l" fontAlgn="base"/>
                      <a:r>
                        <a:rPr lang="ru-RU" sz="1600">
                          <a:latin typeface="Times New Roman" pitchFamily="18" charset="0"/>
                          <a:cs typeface="Times New Roman" pitchFamily="18" charset="0"/>
                        </a:rPr>
                        <a:t>3 ряда (высота 3 кирпичей +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высота 3 горизонтальных швов)</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a:latin typeface="Times New Roman" pitchFamily="18" charset="0"/>
                          <a:cs typeface="Times New Roman" pitchFamily="18" charset="0"/>
                        </a:rPr>
                        <a:t>231 (65+12+65+12+65+12)</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dirty="0">
                          <a:latin typeface="Times New Roman" pitchFamily="18" charset="0"/>
                          <a:cs typeface="Times New Roman" pitchFamily="18" charset="0"/>
                        </a:rPr>
                        <a:t>300 (88+12+88+12+88+12)</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901934">
                <a:tc>
                  <a:txBody>
                    <a:bodyPr/>
                    <a:lstStyle/>
                    <a:p>
                      <a:pPr algn="l" fontAlgn="base"/>
                      <a:r>
                        <a:rPr lang="ru-RU" sz="1600">
                          <a:latin typeface="Times New Roman" pitchFamily="18" charset="0"/>
                          <a:cs typeface="Times New Roman" pitchFamily="18" charset="0"/>
                        </a:rPr>
                        <a:t>4 ряда (высота 4 кирпичей +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высота 4 горизонтальных швов)</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a:latin typeface="Times New Roman" pitchFamily="18" charset="0"/>
                          <a:cs typeface="Times New Roman" pitchFamily="18" charset="0"/>
                        </a:rPr>
                        <a:t>308</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dirty="0">
                          <a:latin typeface="Times New Roman" pitchFamily="18" charset="0"/>
                          <a:cs typeface="Times New Roman" pitchFamily="18" charset="0"/>
                        </a:rPr>
                        <a:t>400</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901934">
                <a:tc>
                  <a:txBody>
                    <a:bodyPr/>
                    <a:lstStyle/>
                    <a:p>
                      <a:pPr algn="l" fontAlgn="base"/>
                      <a:r>
                        <a:rPr lang="ru-RU" sz="1600">
                          <a:latin typeface="Times New Roman" pitchFamily="18" charset="0"/>
                          <a:cs typeface="Times New Roman" pitchFamily="18" charset="0"/>
                        </a:rPr>
                        <a:t>5 рядов (высота 5 кирпичей +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высота 5 горизонтальных швов)</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a:latin typeface="Times New Roman" pitchFamily="18" charset="0"/>
                          <a:cs typeface="Times New Roman" pitchFamily="18" charset="0"/>
                        </a:rPr>
                        <a:t>385</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dirty="0">
                          <a:latin typeface="Times New Roman" pitchFamily="18" charset="0"/>
                          <a:cs typeface="Times New Roman" pitchFamily="18" charset="0"/>
                        </a:rPr>
                        <a:t>500</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901934">
                <a:tc>
                  <a:txBody>
                    <a:bodyPr/>
                    <a:lstStyle/>
                    <a:p>
                      <a:pPr algn="l" fontAlgn="base"/>
                      <a:r>
                        <a:rPr lang="ru-RU" sz="1600">
                          <a:latin typeface="Times New Roman" pitchFamily="18" charset="0"/>
                          <a:cs typeface="Times New Roman" pitchFamily="18" charset="0"/>
                        </a:rPr>
                        <a:t>6 рядов (высота 6 кирпичей +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высота 6 горизонтальных швов)</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a:latin typeface="Times New Roman" pitchFamily="18" charset="0"/>
                          <a:cs typeface="Times New Roman" pitchFamily="18" charset="0"/>
                        </a:rPr>
                        <a:t>462 и далее через 77 мм</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600" dirty="0">
                          <a:latin typeface="Times New Roman" pitchFamily="18" charset="0"/>
                          <a:cs typeface="Times New Roman" pitchFamily="18" charset="0"/>
                        </a:rPr>
                        <a:t>600 и далее через 100 мм</a:t>
                      </a:r>
                    </a:p>
                  </a:txBody>
                  <a:tcPr marL="20792" marR="20792" marT="29492" marB="2949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286808" cy="830997"/>
          </a:xfrm>
          <a:prstGeom prst="rect">
            <a:avLst/>
          </a:prstGeom>
        </p:spPr>
        <p:txBody>
          <a:bodyPr wrap="square">
            <a:spAutoFit/>
          </a:bodyPr>
          <a:lstStyle/>
          <a:p>
            <a:pPr algn="ctr"/>
            <a:r>
              <a:rPr lang="ru-RU" sz="2400" dirty="0">
                <a:latin typeface="Times New Roman" pitchFamily="18" charset="0"/>
                <a:cs typeface="Times New Roman" pitchFamily="18" charset="0"/>
              </a:rPr>
              <a:t>Высота 10 рядов утолщенного кирпича = Высоте 13 рядов одинарного кирпича = 1000 мм</a:t>
            </a:r>
          </a:p>
        </p:txBody>
      </p:sp>
      <p:pic>
        <p:nvPicPr>
          <p:cNvPr id="25602" name="Picture 2" descr="Высота кирпичной кладки "/>
          <p:cNvPicPr>
            <a:picLocks noChangeAspect="1" noChangeArrowheads="1"/>
          </p:cNvPicPr>
          <p:nvPr/>
        </p:nvPicPr>
        <p:blipFill>
          <a:blip r:embed="rId2"/>
          <a:srcRect/>
          <a:stretch>
            <a:fillRect/>
          </a:stretch>
        </p:blipFill>
        <p:spPr bwMode="auto">
          <a:xfrm>
            <a:off x="428596" y="1571612"/>
            <a:ext cx="8429684" cy="464347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429684" cy="2246769"/>
          </a:xfrm>
          <a:prstGeom prst="rect">
            <a:avLst/>
          </a:prstGeom>
        </p:spPr>
        <p:txBody>
          <a:bodyPr wrap="square">
            <a:spAutoFit/>
          </a:bodyPr>
          <a:lstStyle/>
          <a:p>
            <a:pPr algn="ctr" fontAlgn="base"/>
            <a:r>
              <a:rPr lang="ru-RU" sz="2000" b="1" dirty="0">
                <a:latin typeface="Times New Roman" pitchFamily="18" charset="0"/>
                <a:cs typeface="Times New Roman" pitchFamily="18" charset="0"/>
              </a:rPr>
              <a:t>Системы перевязки</a:t>
            </a:r>
          </a:p>
          <a:p>
            <a:pPr fontAlgn="base"/>
            <a:r>
              <a:rPr lang="ru-RU" sz="2000" dirty="0">
                <a:latin typeface="Times New Roman" pitchFamily="18" charset="0"/>
                <a:cs typeface="Times New Roman" pitchFamily="18" charset="0"/>
              </a:rPr>
              <a:t>Для того чтобы ряды кирпичной кладки объединить в единую прочную монолитную конструкцию применяют системы перевязки швов. Для теории предлагаем ознакомиться с базовыми правилами кирпичной </a:t>
            </a:r>
            <a:r>
              <a:rPr lang="ru-RU" sz="2000" dirty="0" err="1" smtClean="0">
                <a:latin typeface="Times New Roman" pitchFamily="18" charset="0"/>
                <a:cs typeface="Times New Roman" pitchFamily="18" charset="0"/>
              </a:rPr>
              <a:t>кладки.Различают</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перевязку следующих вертикальных швов:</a:t>
            </a:r>
          </a:p>
          <a:p>
            <a:pPr fontAlgn="base"/>
            <a:r>
              <a:rPr lang="ru-RU" sz="2000" dirty="0">
                <a:latin typeface="Times New Roman" pitchFamily="18" charset="0"/>
                <a:cs typeface="Times New Roman" pitchFamily="18" charset="0"/>
              </a:rPr>
              <a:t>поперечных,</a:t>
            </a:r>
          </a:p>
          <a:p>
            <a:pPr fontAlgn="base"/>
            <a:r>
              <a:rPr lang="ru-RU" sz="2000" dirty="0">
                <a:latin typeface="Times New Roman" pitchFamily="18" charset="0"/>
                <a:cs typeface="Times New Roman" pitchFamily="18" charset="0"/>
              </a:rPr>
              <a:t>продольных.</a:t>
            </a:r>
          </a:p>
        </p:txBody>
      </p:sp>
      <p:pic>
        <p:nvPicPr>
          <p:cNvPr id="26626" name="Picture 2" descr="Виды швов кирпичной кладки (вертикальные, продольные, поперечные)"/>
          <p:cNvPicPr>
            <a:picLocks noChangeAspect="1" noChangeArrowheads="1"/>
          </p:cNvPicPr>
          <p:nvPr/>
        </p:nvPicPr>
        <p:blipFill>
          <a:blip r:embed="rId2"/>
          <a:srcRect/>
          <a:stretch>
            <a:fillRect/>
          </a:stretch>
        </p:blipFill>
        <p:spPr bwMode="auto">
          <a:xfrm>
            <a:off x="1142976" y="2571744"/>
            <a:ext cx="6572256" cy="3919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612845"/>
            <a:ext cx="8001056" cy="5632311"/>
          </a:xfrm>
          <a:prstGeom prst="rect">
            <a:avLst/>
          </a:prstGeom>
        </p:spPr>
        <p:txBody>
          <a:bodyPr wrap="square">
            <a:spAutoFit/>
          </a:bodyPr>
          <a:lstStyle/>
          <a:p>
            <a:pPr fontAlgn="base"/>
            <a:r>
              <a:rPr lang="ru-RU" sz="2400" dirty="0">
                <a:latin typeface="Times New Roman" pitchFamily="18" charset="0"/>
                <a:cs typeface="Times New Roman" pitchFamily="18" charset="0"/>
              </a:rPr>
              <a:t>Прочность и надежность кирпичной кладки в большей степени зависит от качества перевязки вертикальных продольных и поперечных швов.</a:t>
            </a:r>
          </a:p>
          <a:p>
            <a:pPr fontAlgn="base"/>
            <a:r>
              <a:rPr lang="ru-RU" sz="2400" dirty="0">
                <a:latin typeface="Times New Roman" pitchFamily="18" charset="0"/>
                <a:cs typeface="Times New Roman" pitchFamily="18" charset="0"/>
              </a:rPr>
              <a:t>Перевязка вертикальных продольных швов осуществляется укладкой тычковых рядов и помогает избежать продольного разрушения кладки.</a:t>
            </a:r>
          </a:p>
          <a:p>
            <a:pPr fontAlgn="base"/>
            <a:r>
              <a:rPr lang="ru-RU" sz="2400" dirty="0">
                <a:latin typeface="Times New Roman" pitchFamily="18" charset="0"/>
                <a:cs typeface="Times New Roman" pitchFamily="18" charset="0"/>
              </a:rPr>
              <a:t>Перевязка вертикальных поперечных швов выполняется чередованием </a:t>
            </a:r>
            <a:r>
              <a:rPr lang="ru-RU" sz="2400" dirty="0" err="1">
                <a:latin typeface="Times New Roman" pitchFamily="18" charset="0"/>
                <a:cs typeface="Times New Roman" pitchFamily="18" charset="0"/>
              </a:rPr>
              <a:t>ложковых</a:t>
            </a:r>
            <a:r>
              <a:rPr lang="ru-RU" sz="2400" dirty="0">
                <a:latin typeface="Times New Roman" pitchFamily="18" charset="0"/>
                <a:cs typeface="Times New Roman" pitchFamily="18" charset="0"/>
              </a:rPr>
              <a:t>  и тычковых рядов, причем в смежных рядах нужно сдвигать кирпичи на четверть или половину. Данная перевязка обеспечивает: равномерное распределение нагрузки на ближайшие участки кладки и продольную взаимосвязь смежных кирпичей, что в свою очередь придает кирпичной кладке монолитность и прочность при неравномерных температурных деформациях и осадках.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501122" cy="2246769"/>
          </a:xfrm>
          <a:prstGeom prst="rect">
            <a:avLst/>
          </a:prstGeom>
        </p:spPr>
        <p:txBody>
          <a:bodyPr wrap="square">
            <a:spAutoFit/>
          </a:bodyPr>
          <a:lstStyle/>
          <a:p>
            <a:pPr fontAlgn="base"/>
            <a:r>
              <a:rPr lang="ru-RU" sz="2000" b="1" dirty="0">
                <a:latin typeface="Times New Roman" pitchFamily="18" charset="0"/>
                <a:cs typeface="Times New Roman" pitchFamily="18" charset="0"/>
              </a:rPr>
              <a:t>Системы перевязки швов</a:t>
            </a:r>
          </a:p>
          <a:p>
            <a:pPr fontAlgn="base"/>
            <a:r>
              <a:rPr lang="ru-RU" sz="2000" dirty="0">
                <a:latin typeface="Times New Roman" pitchFamily="18" charset="0"/>
                <a:cs typeface="Times New Roman" pitchFamily="18" charset="0"/>
              </a:rPr>
              <a:t>В строительстве чаще всего используются следующие системы перевязки швов:</a:t>
            </a:r>
          </a:p>
          <a:p>
            <a:pPr fontAlgn="base"/>
            <a:r>
              <a:rPr lang="ru-RU" sz="2000" dirty="0">
                <a:latin typeface="Times New Roman" pitchFamily="18" charset="0"/>
                <a:cs typeface="Times New Roman" pitchFamily="18" charset="0"/>
              </a:rPr>
              <a:t>однорядная или цепная;</a:t>
            </a:r>
          </a:p>
          <a:p>
            <a:pPr fontAlgn="base"/>
            <a:r>
              <a:rPr lang="ru-RU" sz="2000" dirty="0">
                <a:latin typeface="Times New Roman" pitchFamily="18" charset="0"/>
                <a:cs typeface="Times New Roman" pitchFamily="18" charset="0"/>
              </a:rPr>
              <a:t>многорядная;</a:t>
            </a:r>
          </a:p>
          <a:p>
            <a:pPr fontAlgn="base"/>
            <a:r>
              <a:rPr lang="ru-RU" sz="2000" dirty="0">
                <a:latin typeface="Times New Roman" pitchFamily="18" charset="0"/>
                <a:cs typeface="Times New Roman" pitchFamily="18" charset="0"/>
              </a:rPr>
              <a:t>трехрядная.</a:t>
            </a:r>
          </a:p>
          <a:p>
            <a:pPr fontAlgn="base"/>
            <a:r>
              <a:rPr lang="ru-RU" sz="2000" b="1" dirty="0">
                <a:latin typeface="Times New Roman" pitchFamily="18" charset="0"/>
                <a:cs typeface="Times New Roman" pitchFamily="18" charset="0"/>
              </a:rPr>
              <a:t>Однорядная система (цепная)</a:t>
            </a:r>
          </a:p>
        </p:txBody>
      </p:sp>
      <p:pic>
        <p:nvPicPr>
          <p:cNvPr id="28674" name="Picture 2" descr="Однорядная кирпичная кладка"/>
          <p:cNvPicPr>
            <a:picLocks noChangeAspect="1" noChangeArrowheads="1"/>
          </p:cNvPicPr>
          <p:nvPr/>
        </p:nvPicPr>
        <p:blipFill>
          <a:blip r:embed="rId2"/>
          <a:srcRect/>
          <a:stretch>
            <a:fillRect/>
          </a:stretch>
        </p:blipFill>
        <p:spPr bwMode="auto">
          <a:xfrm>
            <a:off x="500034" y="2786058"/>
            <a:ext cx="8215370" cy="378621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3"/>
            <a:ext cx="8786874" cy="6370975"/>
          </a:xfrm>
          <a:prstGeom prst="rect">
            <a:avLst/>
          </a:prstGeom>
        </p:spPr>
        <p:txBody>
          <a:bodyPr wrap="square">
            <a:spAutoFit/>
          </a:bodyPr>
          <a:lstStyle/>
          <a:p>
            <a:pPr fontAlgn="base"/>
            <a:r>
              <a:rPr lang="ru-RU" sz="2400" dirty="0">
                <a:latin typeface="Times New Roman" pitchFamily="18" charset="0"/>
                <a:cs typeface="Times New Roman" pitchFamily="18" charset="0"/>
              </a:rPr>
              <a:t>Однорядная перевязка швов выполняется последовательным чередованием тычковых и </a:t>
            </a:r>
            <a:r>
              <a:rPr lang="ru-RU" sz="2400" dirty="0" err="1">
                <a:latin typeface="Times New Roman" pitchFamily="18" charset="0"/>
                <a:cs typeface="Times New Roman" pitchFamily="18" charset="0"/>
              </a:rPr>
              <a:t>ложковых</a:t>
            </a:r>
            <a:r>
              <a:rPr lang="ru-RU" sz="2400" dirty="0">
                <a:latin typeface="Times New Roman" pitchFamily="18" charset="0"/>
                <a:cs typeface="Times New Roman" pitchFamily="18" charset="0"/>
              </a:rPr>
              <a:t> рядов с соблюдением следующих правил:</a:t>
            </a:r>
          </a:p>
          <a:p>
            <a:pPr fontAlgn="base"/>
            <a:r>
              <a:rPr lang="ru-RU" sz="2400" dirty="0">
                <a:latin typeface="Times New Roman" pitchFamily="18" charset="0"/>
                <a:cs typeface="Times New Roman" pitchFamily="18" charset="0"/>
              </a:rPr>
              <a:t>Первый (нижний) и последний (верхний) ряды укладывают тычками.</a:t>
            </a:r>
          </a:p>
          <a:p>
            <a:pPr fontAlgn="base"/>
            <a:r>
              <a:rPr lang="ru-RU" sz="2400" dirty="0">
                <a:latin typeface="Times New Roman" pitchFamily="18" charset="0"/>
                <a:cs typeface="Times New Roman" pitchFamily="18" charset="0"/>
              </a:rPr>
              <a:t>Продольные швы в смежных рядах сдвинуты на 1/2 (полкирпича) относительно друг друга, поперечные – на 1/4 (четверть кирпича).</a:t>
            </a:r>
          </a:p>
          <a:p>
            <a:pPr fontAlgn="base"/>
            <a:r>
              <a:rPr lang="ru-RU" sz="2400" dirty="0">
                <a:latin typeface="Times New Roman" pitchFamily="18" charset="0"/>
                <a:cs typeface="Times New Roman" pitchFamily="18" charset="0"/>
              </a:rPr>
              <a:t>Кирпичи вышележащего ряда обязательно должны перекрывать вертикальные швы нижележащего ряда.</a:t>
            </a:r>
          </a:p>
          <a:p>
            <a:pPr fontAlgn="base"/>
            <a:r>
              <a:rPr lang="ru-RU" sz="2400" dirty="0">
                <a:latin typeface="Times New Roman" pitchFamily="18" charset="0"/>
                <a:cs typeface="Times New Roman" pitchFamily="18" charset="0"/>
              </a:rPr>
              <a:t>При однорядной перевязке в процессе кладки понадобится большое число неполномерных кирпичей (чаще всего 3/4), рубка которых повлечет не только затраты труда, но и серьезные потери кирпича, что в итоге приведет к значительным финансовым вложениям.</a:t>
            </a:r>
          </a:p>
          <a:p>
            <a:pPr fontAlgn="base"/>
            <a:r>
              <a:rPr lang="ru-RU" sz="2400" dirty="0" smtClean="0">
                <a:latin typeface="Times New Roman" pitchFamily="18" charset="0"/>
                <a:cs typeface="Times New Roman" pitchFamily="18" charset="0"/>
              </a:rPr>
              <a:t>цепная </a:t>
            </a:r>
            <a:r>
              <a:rPr lang="ru-RU" sz="2400" dirty="0">
                <a:latin typeface="Times New Roman" pitchFamily="18" charset="0"/>
                <a:cs typeface="Times New Roman" pitchFamily="18" charset="0"/>
              </a:rPr>
              <a:t>система перевязки наиболее </a:t>
            </a:r>
            <a:r>
              <a:rPr lang="ru-RU" sz="2400" dirty="0" err="1">
                <a:latin typeface="Times New Roman" pitchFamily="18" charset="0"/>
                <a:cs typeface="Times New Roman" pitchFamily="18" charset="0"/>
              </a:rPr>
              <a:t>трудозатратная</a:t>
            </a:r>
            <a:r>
              <a:rPr lang="ru-RU" sz="2400" dirty="0">
                <a:latin typeface="Times New Roman" pitchFamily="18" charset="0"/>
                <a:cs typeface="Times New Roman" pitchFamily="18" charset="0"/>
              </a:rPr>
              <a:t>, но, несмотря на это, она и более прочная и надежная</a:t>
            </a:r>
            <a:r>
              <a:rPr lang="ru-RU" sz="20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571480"/>
            <a:ext cx="8715404" cy="4893647"/>
          </a:xfrm>
          <a:prstGeom prst="rect">
            <a:avLst/>
          </a:prstGeom>
        </p:spPr>
        <p:txBody>
          <a:bodyPr wrap="square">
            <a:spAutoFit/>
          </a:bodyPr>
          <a:lstStyle/>
          <a:p>
            <a:r>
              <a:rPr lang="ru-RU" sz="2400" b="1" i="1" dirty="0">
                <a:latin typeface="Times New Roman" pitchFamily="18" charset="0"/>
                <a:cs typeface="Times New Roman" pitchFamily="18" charset="0"/>
              </a:rPr>
              <a:t>Виды кладки в зависимости от применяемых камней:</a:t>
            </a:r>
            <a:endParaRPr lang="ru-RU" sz="2400" b="1" dirty="0">
              <a:latin typeface="Times New Roman" pitchFamily="18" charset="0"/>
              <a:cs typeface="Times New Roman" pitchFamily="18" charset="0"/>
            </a:endParaRPr>
          </a:p>
          <a:p>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кирпичная </a:t>
            </a:r>
            <a:r>
              <a:rPr lang="ru-RU" sz="2400" dirty="0">
                <a:latin typeface="Times New Roman" pitchFamily="18" charset="0"/>
                <a:cs typeface="Times New Roman" pitchFamily="18" charset="0"/>
              </a:rPr>
              <a:t>- из глиняного и силикатного сплошного и пустотелого кирпича;</a:t>
            </a:r>
          </a:p>
          <a:p>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кирпичная с облицовкой — </a:t>
            </a:r>
            <a:r>
              <a:rPr lang="ru-RU" sz="2400" dirty="0">
                <a:latin typeface="Times New Roman" pitchFamily="18" charset="0"/>
                <a:cs typeface="Times New Roman" pitchFamily="18" charset="0"/>
              </a:rPr>
              <a:t>из искусственных и естественных камней и блоков;</a:t>
            </a:r>
          </a:p>
          <a:p>
            <a:r>
              <a:rPr lang="ru-RU" sz="2400"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мелкоблочная</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 из природных (ракушечники, пористые туфы) или искусственных, бетонных и керамических                камней, укладываемых вручную;</a:t>
            </a:r>
          </a:p>
          <a:p>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тесовая — </a:t>
            </a:r>
            <a:r>
              <a:rPr lang="ru-RU" sz="2400" dirty="0">
                <a:latin typeface="Times New Roman" pitchFamily="18" charset="0"/>
                <a:cs typeface="Times New Roman" pitchFamily="18" charset="0"/>
              </a:rPr>
              <a:t>из природных обработанных камней правильной формы, укладываемых вручную или краном;</a:t>
            </a:r>
          </a:p>
          <a:p>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бутовая </a:t>
            </a:r>
            <a:r>
              <a:rPr lang="ru-RU" sz="2400" dirty="0">
                <a:latin typeface="Times New Roman" pitchFamily="18" charset="0"/>
                <a:cs typeface="Times New Roman" pitchFamily="18" charset="0"/>
              </a:rPr>
              <a:t>- из природных камней неправильной формы;</a:t>
            </a:r>
          </a:p>
          <a:p>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бутобетонная — </a:t>
            </a:r>
            <a:r>
              <a:rPr lang="ru-RU" sz="2400" dirty="0">
                <a:latin typeface="Times New Roman" pitchFamily="18" charset="0"/>
                <a:cs typeface="Times New Roman" pitchFamily="18" charset="0"/>
              </a:rPr>
              <a:t>из бута и бетонной смеси, обычно в опалубке</a:t>
            </a:r>
            <a:r>
              <a:rPr lang="ru-RU"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1" y="285728"/>
            <a:ext cx="3712168" cy="461665"/>
          </a:xfrm>
          <a:prstGeom prst="rect">
            <a:avLst/>
          </a:prstGeom>
        </p:spPr>
        <p:txBody>
          <a:bodyPr wrap="square">
            <a:spAutoFit/>
          </a:bodyPr>
          <a:lstStyle/>
          <a:p>
            <a:pPr fontAlgn="base"/>
            <a:r>
              <a:rPr lang="ru-RU" sz="2400" b="1" dirty="0">
                <a:latin typeface="Times New Roman" pitchFamily="18" charset="0"/>
                <a:cs typeface="Times New Roman" pitchFamily="18" charset="0"/>
              </a:rPr>
              <a:t>Многорядная система</a:t>
            </a:r>
          </a:p>
        </p:txBody>
      </p:sp>
      <p:pic>
        <p:nvPicPr>
          <p:cNvPr id="29698" name="Picture 2" descr="Многорядная кирпичная кладка"/>
          <p:cNvPicPr>
            <a:picLocks noChangeAspect="1" noChangeArrowheads="1"/>
          </p:cNvPicPr>
          <p:nvPr/>
        </p:nvPicPr>
        <p:blipFill>
          <a:blip r:embed="rId2"/>
          <a:srcRect/>
          <a:stretch>
            <a:fillRect/>
          </a:stretch>
        </p:blipFill>
        <p:spPr bwMode="auto">
          <a:xfrm>
            <a:off x="357158" y="1000108"/>
            <a:ext cx="8001056" cy="492922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751344"/>
            <a:ext cx="8429684" cy="5262979"/>
          </a:xfrm>
          <a:prstGeom prst="rect">
            <a:avLst/>
          </a:prstGeom>
        </p:spPr>
        <p:txBody>
          <a:bodyPr wrap="square">
            <a:spAutoFit/>
          </a:bodyPr>
          <a:lstStyle/>
          <a:p>
            <a:pPr fontAlgn="base"/>
            <a:r>
              <a:rPr lang="ru-RU" sz="2400" dirty="0">
                <a:latin typeface="Times New Roman" pitchFamily="18" charset="0"/>
                <a:cs typeface="Times New Roman" pitchFamily="18" charset="0"/>
              </a:rPr>
              <a:t>Многорядная перевязка швов представляет собой кирпичную кладку, выложенную </a:t>
            </a:r>
            <a:r>
              <a:rPr lang="ru-RU" sz="2400" dirty="0" err="1">
                <a:latin typeface="Times New Roman" pitchFamily="18" charset="0"/>
                <a:cs typeface="Times New Roman" pitchFamily="18" charset="0"/>
              </a:rPr>
              <a:t>ложковыми</a:t>
            </a:r>
            <a:r>
              <a:rPr lang="ru-RU" sz="2400" dirty="0">
                <a:latin typeface="Times New Roman" pitchFamily="18" charset="0"/>
                <a:cs typeface="Times New Roman" pitchFamily="18" charset="0"/>
              </a:rPr>
              <a:t> рядами, которые по высоте через каждые 5-6 рядов перевязываются одним тычковым рядом. При данной системе перевязки необходимо соблюдать следующие правила:</a:t>
            </a:r>
          </a:p>
          <a:p>
            <a:pPr fontAlgn="base"/>
            <a:r>
              <a:rPr lang="ru-RU" sz="2400" dirty="0">
                <a:latin typeface="Times New Roman" pitchFamily="18" charset="0"/>
                <a:cs typeface="Times New Roman" pitchFamily="18" charset="0"/>
              </a:rPr>
              <a:t>Первый, он же нижний ряд кладут тычками.</a:t>
            </a:r>
          </a:p>
          <a:p>
            <a:pPr fontAlgn="base"/>
            <a:r>
              <a:rPr lang="ru-RU" sz="2400" dirty="0">
                <a:latin typeface="Times New Roman" pitchFamily="18" charset="0"/>
                <a:cs typeface="Times New Roman" pitchFamily="18" charset="0"/>
              </a:rPr>
              <a:t>Второй ряд – ложками.</a:t>
            </a:r>
          </a:p>
          <a:p>
            <a:pPr fontAlgn="base"/>
            <a:r>
              <a:rPr lang="ru-RU" sz="2400" dirty="0">
                <a:latin typeface="Times New Roman" pitchFamily="18" charset="0"/>
                <a:cs typeface="Times New Roman" pitchFamily="18" charset="0"/>
              </a:rPr>
              <a:t>Третий, четвертый, пятый и шестой – ложками с перевязкой швов в 1/2 (полкирпича). Делают это вне зависимости от толщины стены.</a:t>
            </a:r>
          </a:p>
          <a:p>
            <a:pPr fontAlgn="base"/>
            <a:r>
              <a:rPr lang="ru-RU" sz="2400" dirty="0">
                <a:latin typeface="Times New Roman" pitchFamily="18" charset="0"/>
                <a:cs typeface="Times New Roman" pitchFamily="18" charset="0"/>
              </a:rPr>
              <a:t>По ширине стены вертикальные продольные швы кладки пяти рядов перевязывать не нужно.</a:t>
            </a:r>
          </a:p>
          <a:p>
            <a:pPr fontAlgn="base"/>
            <a:r>
              <a:rPr lang="ru-RU" sz="2400" dirty="0">
                <a:latin typeface="Times New Roman" pitchFamily="18" charset="0"/>
                <a:cs typeface="Times New Roman" pitchFamily="18" charset="0"/>
              </a:rPr>
              <a:t>Тычки седьмого ряда перекрывают швы шестого </a:t>
            </a:r>
            <a:r>
              <a:rPr lang="ru-RU" sz="2400" dirty="0" err="1">
                <a:latin typeface="Times New Roman" pitchFamily="18" charset="0"/>
                <a:cs typeface="Times New Roman" pitchFamily="18" charset="0"/>
              </a:rPr>
              <a:t>ложкового</a:t>
            </a:r>
            <a:r>
              <a:rPr lang="ru-RU" sz="2400" dirty="0">
                <a:latin typeface="Times New Roman" pitchFamily="18" charset="0"/>
                <a:cs typeface="Times New Roman" pitchFamily="18" charset="0"/>
              </a:rPr>
              <a:t> ряда на 1/4 (четверть кирпича).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428604"/>
            <a:ext cx="7143800" cy="830997"/>
          </a:xfrm>
          <a:prstGeom prst="rect">
            <a:avLst/>
          </a:prstGeom>
        </p:spPr>
        <p:txBody>
          <a:bodyPr wrap="square">
            <a:spAutoFit/>
          </a:bodyPr>
          <a:lstStyle/>
          <a:p>
            <a:pPr fontAlgn="base"/>
            <a:r>
              <a:rPr lang="ru-RU" sz="2400" b="1" dirty="0">
                <a:latin typeface="Times New Roman" pitchFamily="18" charset="0"/>
                <a:cs typeface="Times New Roman" pitchFamily="18" charset="0"/>
              </a:rPr>
              <a:t>Основные виды перевязки швов</a:t>
            </a:r>
          </a:p>
          <a:p>
            <a:pPr fontAlgn="base"/>
            <a:r>
              <a:rPr lang="ru-RU" sz="2400" b="1" dirty="0">
                <a:latin typeface="Times New Roman" pitchFamily="18" charset="0"/>
                <a:cs typeface="Times New Roman" pitchFamily="18" charset="0"/>
              </a:rPr>
              <a:t>Кирпичная кладка в 1/2 кирпича (</a:t>
            </a:r>
            <a:r>
              <a:rPr lang="ru-RU" sz="2400" b="1" dirty="0" err="1">
                <a:latin typeface="Times New Roman" pitchFamily="18" charset="0"/>
                <a:cs typeface="Times New Roman" pitchFamily="18" charset="0"/>
              </a:rPr>
              <a:t>ложковая</a:t>
            </a:r>
            <a:r>
              <a:rPr lang="ru-RU" sz="2400" b="1" dirty="0">
                <a:latin typeface="Times New Roman" pitchFamily="18" charset="0"/>
                <a:cs typeface="Times New Roman" pitchFamily="18" charset="0"/>
              </a:rPr>
              <a:t>)</a:t>
            </a:r>
          </a:p>
        </p:txBody>
      </p:sp>
      <p:pic>
        <p:nvPicPr>
          <p:cNvPr id="31746" name="Picture 2" descr="Кирпичная кладка в 1/2 кирпича (ложковая)"/>
          <p:cNvPicPr>
            <a:picLocks noChangeAspect="1" noChangeArrowheads="1"/>
          </p:cNvPicPr>
          <p:nvPr/>
        </p:nvPicPr>
        <p:blipFill>
          <a:blip r:embed="rId2"/>
          <a:srcRect/>
          <a:stretch>
            <a:fillRect/>
          </a:stretch>
        </p:blipFill>
        <p:spPr bwMode="auto">
          <a:xfrm>
            <a:off x="571472" y="1428736"/>
            <a:ext cx="8215370" cy="507209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323" y="357166"/>
            <a:ext cx="4429354" cy="707886"/>
          </a:xfrm>
          <a:prstGeom prst="rect">
            <a:avLst/>
          </a:prstGeom>
        </p:spPr>
        <p:txBody>
          <a:bodyPr wrap="square">
            <a:spAutoFit/>
          </a:bodyPr>
          <a:lstStyle/>
          <a:p>
            <a:pPr algn="ctr" fontAlgn="base"/>
            <a:r>
              <a:rPr lang="ru-RU" sz="2000" b="1" dirty="0">
                <a:latin typeface="Times New Roman" pitchFamily="18" charset="0"/>
                <a:cs typeface="Times New Roman" pitchFamily="18" charset="0"/>
              </a:rPr>
              <a:t>Кладка в 1 кирпич (крестовая) – вариант 1</a:t>
            </a:r>
          </a:p>
        </p:txBody>
      </p:sp>
      <p:pic>
        <p:nvPicPr>
          <p:cNvPr id="33794" name="Picture 2" descr="Кладка в 1 кирпич - вид с фасада"/>
          <p:cNvPicPr>
            <a:picLocks noChangeAspect="1" noChangeArrowheads="1"/>
          </p:cNvPicPr>
          <p:nvPr/>
        </p:nvPicPr>
        <p:blipFill>
          <a:blip r:embed="rId2"/>
          <a:srcRect/>
          <a:stretch>
            <a:fillRect/>
          </a:stretch>
        </p:blipFill>
        <p:spPr bwMode="auto">
          <a:xfrm>
            <a:off x="428596" y="1643050"/>
            <a:ext cx="3810000" cy="2800351"/>
          </a:xfrm>
          <a:prstGeom prst="rect">
            <a:avLst/>
          </a:prstGeom>
          <a:noFill/>
        </p:spPr>
      </p:pic>
      <p:pic>
        <p:nvPicPr>
          <p:cNvPr id="33796" name="Picture 4" descr="Кладка в 1 кирпич - перевязка швов"/>
          <p:cNvPicPr>
            <a:picLocks noChangeAspect="1" noChangeArrowheads="1"/>
          </p:cNvPicPr>
          <p:nvPr/>
        </p:nvPicPr>
        <p:blipFill>
          <a:blip r:embed="rId3"/>
          <a:srcRect/>
          <a:stretch>
            <a:fillRect/>
          </a:stretch>
        </p:blipFill>
        <p:spPr bwMode="auto">
          <a:xfrm>
            <a:off x="4929190" y="1785926"/>
            <a:ext cx="3810000" cy="2286016"/>
          </a:xfrm>
          <a:prstGeom prst="rect">
            <a:avLst/>
          </a:prstGeom>
          <a:noFill/>
        </p:spPr>
      </p:pic>
      <p:pic>
        <p:nvPicPr>
          <p:cNvPr id="33798" name="Picture 6" descr="Кладка в 1 кирпич - перевязка рядов кладки. Вид с фасада"/>
          <p:cNvPicPr>
            <a:picLocks noChangeAspect="1" noChangeArrowheads="1"/>
          </p:cNvPicPr>
          <p:nvPr/>
        </p:nvPicPr>
        <p:blipFill>
          <a:blip r:embed="rId4"/>
          <a:srcRect/>
          <a:stretch>
            <a:fillRect/>
          </a:stretch>
        </p:blipFill>
        <p:spPr bwMode="auto">
          <a:xfrm>
            <a:off x="928662" y="4572008"/>
            <a:ext cx="3810000" cy="2109787"/>
          </a:xfrm>
          <a:prstGeom prst="rect">
            <a:avLst/>
          </a:prstGeom>
          <a:noFill/>
        </p:spPr>
      </p:pic>
      <p:pic>
        <p:nvPicPr>
          <p:cNvPr id="33800" name="Picture 8" descr="Кладка в 1 кирпич - перевязка рядов кладки. Вид изнутри"/>
          <p:cNvPicPr>
            <a:picLocks noChangeAspect="1" noChangeArrowheads="1"/>
          </p:cNvPicPr>
          <p:nvPr/>
        </p:nvPicPr>
        <p:blipFill>
          <a:blip r:embed="rId5"/>
          <a:srcRect/>
          <a:stretch>
            <a:fillRect/>
          </a:stretch>
        </p:blipFill>
        <p:spPr bwMode="auto">
          <a:xfrm>
            <a:off x="4786314" y="4572008"/>
            <a:ext cx="4357686" cy="2028823"/>
          </a:xfrm>
          <a:prstGeom prst="rect">
            <a:avLst/>
          </a:prstGeom>
          <a:noFill/>
        </p:spPr>
      </p:pic>
      <p:sp>
        <p:nvSpPr>
          <p:cNvPr id="7" name="TextBox 6"/>
          <p:cNvSpPr txBox="1"/>
          <p:nvPr/>
        </p:nvSpPr>
        <p:spPr>
          <a:xfrm>
            <a:off x="1071538" y="1428736"/>
            <a:ext cx="1521570" cy="369332"/>
          </a:xfrm>
          <a:prstGeom prst="rect">
            <a:avLst/>
          </a:prstGeom>
          <a:noFill/>
        </p:spPr>
        <p:txBody>
          <a:bodyPr wrap="none" rtlCol="0">
            <a:spAutoFit/>
          </a:bodyPr>
          <a:lstStyle/>
          <a:p>
            <a:r>
              <a:rPr lang="ru-RU" dirty="0">
                <a:latin typeface="Times New Roman" pitchFamily="18" charset="0"/>
                <a:cs typeface="Times New Roman" pitchFamily="18" charset="0"/>
              </a:rPr>
              <a:t>Вид с фасада </a:t>
            </a:r>
          </a:p>
        </p:txBody>
      </p:sp>
      <p:sp>
        <p:nvSpPr>
          <p:cNvPr id="8" name="TextBox 7"/>
          <p:cNvSpPr txBox="1"/>
          <p:nvPr/>
        </p:nvSpPr>
        <p:spPr>
          <a:xfrm>
            <a:off x="6500826" y="1428736"/>
            <a:ext cx="1828962" cy="369332"/>
          </a:xfrm>
          <a:prstGeom prst="rect">
            <a:avLst/>
          </a:prstGeom>
          <a:noFill/>
        </p:spPr>
        <p:txBody>
          <a:bodyPr wrap="none" rtlCol="0">
            <a:spAutoFit/>
          </a:bodyPr>
          <a:lstStyle/>
          <a:p>
            <a:r>
              <a:rPr lang="ru-RU" dirty="0">
                <a:latin typeface="Times New Roman" pitchFamily="18" charset="0"/>
                <a:cs typeface="Times New Roman" pitchFamily="18" charset="0"/>
              </a:rPr>
              <a:t>Перевязка швов </a:t>
            </a:r>
          </a:p>
        </p:txBody>
      </p:sp>
      <p:sp>
        <p:nvSpPr>
          <p:cNvPr id="9" name="TextBox 8"/>
          <p:cNvSpPr txBox="1"/>
          <p:nvPr/>
        </p:nvSpPr>
        <p:spPr>
          <a:xfrm>
            <a:off x="428596" y="4214818"/>
            <a:ext cx="5321347" cy="646331"/>
          </a:xfrm>
          <a:prstGeom prst="rect">
            <a:avLst/>
          </a:prstGeom>
          <a:noFill/>
        </p:spPr>
        <p:txBody>
          <a:bodyPr wrap="square" rtlCol="0">
            <a:spAutoFit/>
          </a:bodyPr>
          <a:lstStyle/>
          <a:p>
            <a:r>
              <a:rPr lang="ru-RU" dirty="0">
                <a:latin typeface="Times New Roman" pitchFamily="18" charset="0"/>
                <a:cs typeface="Times New Roman" pitchFamily="18" charset="0"/>
              </a:rPr>
              <a:t>Вид с фасада. Перевязка 2 и 3 ряда кладки  </a:t>
            </a:r>
            <a:r>
              <a:rPr lang="ru-RU" dirty="0"/>
              <a:t>  </a:t>
            </a:r>
            <a:r>
              <a:rPr lang="ru-RU" dirty="0" smtClean="0"/>
              <a:t/>
            </a:r>
            <a:br>
              <a:rPr lang="ru-RU" dirty="0" smtClean="0"/>
            </a:br>
            <a:endParaRPr lang="ru-RU" dirty="0"/>
          </a:p>
        </p:txBody>
      </p:sp>
      <p:sp>
        <p:nvSpPr>
          <p:cNvPr id="10" name="TextBox 9"/>
          <p:cNvSpPr txBox="1"/>
          <p:nvPr/>
        </p:nvSpPr>
        <p:spPr>
          <a:xfrm>
            <a:off x="4786314" y="4071942"/>
            <a:ext cx="5382678" cy="369332"/>
          </a:xfrm>
          <a:prstGeom prst="rect">
            <a:avLst/>
          </a:prstGeom>
          <a:noFill/>
        </p:spPr>
        <p:txBody>
          <a:bodyPr wrap="square" rtlCol="0">
            <a:spAutoFit/>
          </a:bodyPr>
          <a:lstStyle/>
          <a:p>
            <a:r>
              <a:rPr lang="ru-RU" dirty="0">
                <a:latin typeface="Times New Roman" pitchFamily="18" charset="0"/>
                <a:cs typeface="Times New Roman" pitchFamily="18" charset="0"/>
              </a:rPr>
              <a:t>Вид изнутри. Перевязка 2 и 3 ряда кладки</a:t>
            </a:r>
            <a:r>
              <a:rPr lang="ru-RU"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428604"/>
            <a:ext cx="6643734" cy="461665"/>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Кладка в 1 кирпич (крестовая) – вариант 2</a:t>
            </a:r>
          </a:p>
        </p:txBody>
      </p:sp>
      <p:pic>
        <p:nvPicPr>
          <p:cNvPr id="34820" name="Picture 4" descr="Крестовая кладка в 1 кирпич - перевязка швов"/>
          <p:cNvPicPr>
            <a:picLocks noChangeAspect="1" noChangeArrowheads="1"/>
          </p:cNvPicPr>
          <p:nvPr/>
        </p:nvPicPr>
        <p:blipFill>
          <a:blip r:embed="rId2"/>
          <a:srcRect/>
          <a:stretch>
            <a:fillRect/>
          </a:stretch>
        </p:blipFill>
        <p:spPr bwMode="auto">
          <a:xfrm>
            <a:off x="4929190" y="1071546"/>
            <a:ext cx="3810000" cy="2390775"/>
          </a:xfrm>
          <a:prstGeom prst="rect">
            <a:avLst/>
          </a:prstGeom>
          <a:noFill/>
        </p:spPr>
      </p:pic>
      <p:pic>
        <p:nvPicPr>
          <p:cNvPr id="34824" name="Picture 8" descr="Крестовая кладка в один кирпич. Вид с фасада"/>
          <p:cNvPicPr>
            <a:picLocks noChangeAspect="1" noChangeArrowheads="1"/>
          </p:cNvPicPr>
          <p:nvPr/>
        </p:nvPicPr>
        <p:blipFill>
          <a:blip r:embed="rId3"/>
          <a:srcRect/>
          <a:stretch>
            <a:fillRect/>
          </a:stretch>
        </p:blipFill>
        <p:spPr bwMode="auto">
          <a:xfrm>
            <a:off x="428596" y="4152900"/>
            <a:ext cx="3810000" cy="2705100"/>
          </a:xfrm>
          <a:prstGeom prst="rect">
            <a:avLst/>
          </a:prstGeom>
          <a:noFill/>
        </p:spPr>
      </p:pic>
      <p:pic>
        <p:nvPicPr>
          <p:cNvPr id="34826" name="Picture 10" descr="Крестовая кладка в один кирпич. Вид изнутри"/>
          <p:cNvPicPr>
            <a:picLocks noChangeAspect="1" noChangeArrowheads="1"/>
          </p:cNvPicPr>
          <p:nvPr/>
        </p:nvPicPr>
        <p:blipFill>
          <a:blip r:embed="rId4"/>
          <a:srcRect/>
          <a:stretch>
            <a:fillRect/>
          </a:stretch>
        </p:blipFill>
        <p:spPr bwMode="auto">
          <a:xfrm>
            <a:off x="4786314" y="4286256"/>
            <a:ext cx="3810000" cy="2219326"/>
          </a:xfrm>
          <a:prstGeom prst="rect">
            <a:avLst/>
          </a:prstGeom>
          <a:noFill/>
        </p:spPr>
      </p:pic>
      <p:pic>
        <p:nvPicPr>
          <p:cNvPr id="34828" name="Picture 12" descr="Крестовая кладка в 1 кирпич - вид с фасада"/>
          <p:cNvPicPr>
            <a:picLocks noChangeAspect="1" noChangeArrowheads="1"/>
          </p:cNvPicPr>
          <p:nvPr/>
        </p:nvPicPr>
        <p:blipFill>
          <a:blip r:embed="rId5"/>
          <a:srcRect/>
          <a:stretch>
            <a:fillRect/>
          </a:stretch>
        </p:blipFill>
        <p:spPr bwMode="auto">
          <a:xfrm>
            <a:off x="357158" y="1285860"/>
            <a:ext cx="3810000" cy="2609851"/>
          </a:xfrm>
          <a:prstGeom prst="rect">
            <a:avLst/>
          </a:prstGeom>
          <a:noFill/>
        </p:spPr>
      </p:pic>
      <p:sp>
        <p:nvSpPr>
          <p:cNvPr id="9" name="TextBox 8"/>
          <p:cNvSpPr txBox="1"/>
          <p:nvPr/>
        </p:nvSpPr>
        <p:spPr>
          <a:xfrm>
            <a:off x="357158" y="3714752"/>
            <a:ext cx="5911389" cy="646331"/>
          </a:xfrm>
          <a:prstGeom prst="rect">
            <a:avLst/>
          </a:prstGeom>
          <a:noFill/>
        </p:spPr>
        <p:txBody>
          <a:bodyPr wrap="square" rtlCol="0">
            <a:spAutoFit/>
          </a:bodyPr>
          <a:lstStyle/>
          <a:p>
            <a:r>
              <a:rPr lang="ru-RU" dirty="0">
                <a:latin typeface="Times New Roman" pitchFamily="18" charset="0"/>
                <a:cs typeface="Times New Roman" pitchFamily="18" charset="0"/>
              </a:rPr>
              <a:t>Вид с фасада. Перевязка 2 и 3 ряда кладки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85729"/>
            <a:ext cx="7929618" cy="5262979"/>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Способы </a:t>
            </a:r>
            <a:r>
              <a:rPr lang="ru-RU" sz="2400" b="1" dirty="0" smtClean="0">
                <a:latin typeface="Times New Roman" pitchFamily="18" charset="0"/>
                <a:cs typeface="Times New Roman" pitchFamily="18" charset="0"/>
              </a:rPr>
              <a:t>кладки</a:t>
            </a:r>
          </a:p>
          <a:p>
            <a:pPr algn="ctr" fontAlgn="base"/>
            <a:endParaRPr lang="ru-RU" sz="2400" b="1" dirty="0">
              <a:latin typeface="Times New Roman" pitchFamily="18" charset="0"/>
              <a:cs typeface="Times New Roman" pitchFamily="18" charset="0"/>
            </a:endParaRPr>
          </a:p>
          <a:p>
            <a:pPr fontAlgn="base"/>
            <a:r>
              <a:rPr lang="ru-RU" sz="2400" dirty="0">
                <a:latin typeface="Times New Roman" pitchFamily="18" charset="0"/>
                <a:cs typeface="Times New Roman" pitchFamily="18" charset="0"/>
              </a:rPr>
              <a:t>Внутренние и наружные версты кладут следующими способами:</a:t>
            </a:r>
          </a:p>
          <a:p>
            <a:pPr fontAlgn="base"/>
            <a:r>
              <a:rPr lang="ru-RU" sz="2400" dirty="0" err="1">
                <a:latin typeface="Times New Roman" pitchFamily="18" charset="0"/>
                <a:cs typeface="Times New Roman" pitchFamily="18" charset="0"/>
              </a:rPr>
              <a:t>вприсык</a:t>
            </a:r>
            <a:r>
              <a:rPr lang="ru-RU" sz="2400" dirty="0">
                <a:latin typeface="Times New Roman" pitchFamily="18" charset="0"/>
                <a:cs typeface="Times New Roman" pitchFamily="18" charset="0"/>
              </a:rPr>
              <a:t>,</a:t>
            </a:r>
          </a:p>
          <a:p>
            <a:pPr fontAlgn="base"/>
            <a:r>
              <a:rPr lang="ru-RU" sz="2400" dirty="0" err="1">
                <a:latin typeface="Times New Roman" pitchFamily="18" charset="0"/>
                <a:cs typeface="Times New Roman" pitchFamily="18" charset="0"/>
              </a:rPr>
              <a:t>вприсык</a:t>
            </a:r>
            <a:r>
              <a:rPr lang="ru-RU" sz="2400" dirty="0">
                <a:latin typeface="Times New Roman" pitchFamily="18" charset="0"/>
                <a:cs typeface="Times New Roman" pitchFamily="18" charset="0"/>
              </a:rPr>
              <a:t> с подрезкой раствора,</a:t>
            </a:r>
          </a:p>
          <a:p>
            <a:pPr fontAlgn="base"/>
            <a:r>
              <a:rPr lang="ru-RU" sz="2400" dirty="0" err="1">
                <a:latin typeface="Times New Roman" pitchFamily="18" charset="0"/>
                <a:cs typeface="Times New Roman" pitchFamily="18" charset="0"/>
              </a:rPr>
              <a:t>вприжим</a:t>
            </a:r>
            <a:r>
              <a:rPr lang="ru-RU" sz="2400" dirty="0">
                <a:latin typeface="Times New Roman" pitchFamily="18" charset="0"/>
                <a:cs typeface="Times New Roman" pitchFamily="18" charset="0"/>
              </a:rPr>
              <a:t>.</a:t>
            </a:r>
          </a:p>
          <a:p>
            <a:pPr fontAlgn="base"/>
            <a:r>
              <a:rPr lang="ru-RU" sz="2400" dirty="0">
                <a:latin typeface="Times New Roman" pitchFamily="18" charset="0"/>
                <a:cs typeface="Times New Roman" pitchFamily="18" charset="0"/>
              </a:rPr>
              <a:t>Забутку кладут способом в </a:t>
            </a:r>
            <a:r>
              <a:rPr lang="ru-RU" sz="2400" dirty="0" err="1">
                <a:latin typeface="Times New Roman" pitchFamily="18" charset="0"/>
                <a:cs typeface="Times New Roman" pitchFamily="18" charset="0"/>
              </a:rPr>
              <a:t>полуприсык</a:t>
            </a:r>
            <a:r>
              <a:rPr lang="ru-RU" sz="2400" dirty="0">
                <a:latin typeface="Times New Roman" pitchFamily="18" charset="0"/>
                <a:cs typeface="Times New Roman" pitchFamily="18" charset="0"/>
              </a:rPr>
              <a:t>.</a:t>
            </a:r>
          </a:p>
          <a:p>
            <a:pPr fontAlgn="base"/>
            <a:r>
              <a:rPr lang="ru-RU" sz="2400" dirty="0">
                <a:latin typeface="Times New Roman" pitchFamily="18" charset="0"/>
                <a:cs typeface="Times New Roman" pitchFamily="18" charset="0"/>
              </a:rPr>
              <a:t>Выбор конкретного метода зависит от:</a:t>
            </a:r>
          </a:p>
          <a:p>
            <a:pPr fontAlgn="base"/>
            <a:r>
              <a:rPr lang="ru-RU" sz="2400" dirty="0">
                <a:latin typeface="Times New Roman" pitchFamily="18" charset="0"/>
                <a:cs typeface="Times New Roman" pitchFamily="18" charset="0"/>
              </a:rPr>
              <a:t>времени года,</a:t>
            </a:r>
          </a:p>
          <a:p>
            <a:pPr fontAlgn="base"/>
            <a:r>
              <a:rPr lang="ru-RU" sz="2400" dirty="0">
                <a:latin typeface="Times New Roman" pitchFamily="18" charset="0"/>
                <a:cs typeface="Times New Roman" pitchFamily="18" charset="0"/>
              </a:rPr>
              <a:t>требований, предъявляемых к чистоте наружной поверхности кладки,</a:t>
            </a:r>
          </a:p>
          <a:p>
            <a:pPr fontAlgn="base"/>
            <a:r>
              <a:rPr lang="ru-RU" sz="2400" dirty="0">
                <a:latin typeface="Times New Roman" pitchFamily="18" charset="0"/>
                <a:cs typeface="Times New Roman" pitchFamily="18" charset="0"/>
              </a:rPr>
              <a:t>состояния самого кирпича (влажный или сухой),</a:t>
            </a:r>
          </a:p>
          <a:p>
            <a:pPr fontAlgn="base"/>
            <a:r>
              <a:rPr lang="ru-RU" sz="2400" dirty="0">
                <a:latin typeface="Times New Roman" pitchFamily="18" charset="0"/>
                <a:cs typeface="Times New Roman" pitchFamily="18" charset="0"/>
              </a:rPr>
              <a:t>пластичности раствора.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8847"/>
            <a:ext cx="8786874" cy="6370975"/>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Технология </a:t>
            </a:r>
            <a:r>
              <a:rPr lang="ru-RU" sz="2400" b="1" dirty="0" smtClean="0">
                <a:latin typeface="Times New Roman" pitchFamily="18" charset="0"/>
                <a:cs typeface="Times New Roman" pitchFamily="18" charset="0"/>
              </a:rPr>
              <a:t>кладки</a:t>
            </a:r>
          </a:p>
          <a:p>
            <a:pPr algn="ctr" fontAlgn="base"/>
            <a:endParaRPr lang="ru-RU" sz="2400" b="1" dirty="0">
              <a:latin typeface="Times New Roman" pitchFamily="18" charset="0"/>
              <a:cs typeface="Times New Roman" pitchFamily="18" charset="0"/>
            </a:endParaRPr>
          </a:p>
          <a:p>
            <a:pPr fontAlgn="base"/>
            <a:r>
              <a:rPr lang="ru-RU" sz="2400" dirty="0">
                <a:latin typeface="Times New Roman" pitchFamily="18" charset="0"/>
                <a:cs typeface="Times New Roman" pitchFamily="18" charset="0"/>
              </a:rPr>
              <a:t>Перед тем, как начать кирпичную кладку по цоколю необходимо провести изоляцию. Для этого по периметру кладки под кирпич укладывают слой рубероида или другого изолирующего материала.</a:t>
            </a:r>
          </a:p>
          <a:p>
            <a:pPr fontAlgn="base"/>
            <a:r>
              <a:rPr lang="ru-RU" sz="2400" dirty="0">
                <a:latin typeface="Times New Roman" pitchFamily="18" charset="0"/>
                <a:cs typeface="Times New Roman" pitchFamily="18" charset="0"/>
              </a:rPr>
              <a:t>При помощи уровня по углам цоколя кладут несколько рядов кирпича. На углы крепят порядовки с помощью скоб. Расстояние между делениями на порядовке составляет 77 мм (65 мм высота одинарного кирпича+12 мм высота раствора). По установленным порядовкам натягивают шнуры-причалки, которые помогают соблюсти прямолинейность и горизонтальность возводимых рядов кирпичной кладки. Шнур, желательно размещать через каждые 5 м, чтобы не допустить его провисания (если причалка натянута на 10 м, то через 5 м делают маяк в виде кирпичей для натяжения шнура). Шнур-причалка для внешних стены крепится по порядовкам, а для внутренней при помощи скоб.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Порядовки и шнур причалка"/>
          <p:cNvPicPr>
            <a:picLocks noChangeAspect="1" noChangeArrowheads="1"/>
          </p:cNvPicPr>
          <p:nvPr/>
        </p:nvPicPr>
        <p:blipFill>
          <a:blip r:embed="rId2"/>
          <a:srcRect/>
          <a:stretch>
            <a:fillRect/>
          </a:stretch>
        </p:blipFill>
        <p:spPr bwMode="auto">
          <a:xfrm>
            <a:off x="500034" y="500042"/>
            <a:ext cx="8429684" cy="5643602"/>
          </a:xfrm>
          <a:prstGeom prst="rect">
            <a:avLst/>
          </a:prstGeom>
          <a:noFill/>
        </p:spPr>
      </p:pic>
      <p:sp>
        <p:nvSpPr>
          <p:cNvPr id="3" name="TextBox 2"/>
          <p:cNvSpPr txBox="1"/>
          <p:nvPr/>
        </p:nvSpPr>
        <p:spPr>
          <a:xfrm>
            <a:off x="214282" y="5572140"/>
            <a:ext cx="8572560" cy="1015663"/>
          </a:xfrm>
          <a:prstGeom prst="rect">
            <a:avLst/>
          </a:prstGeom>
          <a:noFill/>
        </p:spPr>
        <p:txBody>
          <a:bodyPr wrap="square" rtlCol="0">
            <a:spAutoFit/>
          </a:bodyPr>
          <a:lstStyle/>
          <a:p>
            <a:r>
              <a:rPr lang="ru-RU" sz="2000" dirty="0">
                <a:latin typeface="Times New Roman" pitchFamily="18" charset="0"/>
                <a:cs typeface="Times New Roman" pitchFamily="18" charset="0"/>
              </a:rPr>
              <a:t>На кирпич, используя мастерок, кладут раствор, толщина в 30 мм и отступом от наружной части стены – 20 мм. Первый ряд кирпичной кладки – тычковый. Кирпич кладут способом «</a:t>
            </a:r>
            <a:r>
              <a:rPr lang="ru-RU" sz="2000" dirty="0" err="1">
                <a:latin typeface="Times New Roman" pitchFamily="18" charset="0"/>
                <a:cs typeface="Times New Roman" pitchFamily="18" charset="0"/>
              </a:rPr>
              <a:t>вприжим</a:t>
            </a:r>
            <a:r>
              <a:rPr lang="ru-RU" sz="2000" dirty="0">
                <a:latin typeface="Times New Roman" pitchFamily="18" charset="0"/>
                <a:cs typeface="Times New Roman" pitchFamily="18" charset="0"/>
              </a:rPr>
              <a:t>» или «</a:t>
            </a:r>
            <a:r>
              <a:rPr lang="ru-RU" sz="2000" dirty="0" err="1">
                <a:latin typeface="Times New Roman" pitchFamily="18" charset="0"/>
                <a:cs typeface="Times New Roman" pitchFamily="18" charset="0"/>
              </a:rPr>
              <a:t>вприсык</a:t>
            </a:r>
            <a:r>
              <a:rPr lang="ru-RU" sz="20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7"/>
            <a:ext cx="8143932" cy="3170099"/>
          </a:xfrm>
          <a:prstGeom prst="rect">
            <a:avLst/>
          </a:prstGeom>
        </p:spPr>
        <p:txBody>
          <a:bodyPr wrap="square">
            <a:spAutoFit/>
          </a:bodyPr>
          <a:lstStyle/>
          <a:p>
            <a:pPr algn="ctr" fontAlgn="base"/>
            <a:r>
              <a:rPr lang="ru-RU" sz="2000" b="1" dirty="0">
                <a:latin typeface="Times New Roman" pitchFamily="18" charset="0"/>
                <a:cs typeface="Times New Roman" pitchFamily="18" charset="0"/>
              </a:rPr>
              <a:t>Способ </a:t>
            </a:r>
            <a:r>
              <a:rPr lang="ru-RU" sz="2000" b="1" dirty="0" err="1">
                <a:latin typeface="Times New Roman" pitchFamily="18" charset="0"/>
                <a:cs typeface="Times New Roman" pitchFamily="18" charset="0"/>
              </a:rPr>
              <a:t>вприсык</a:t>
            </a:r>
            <a:endParaRPr lang="ru-RU" sz="2000" b="1" dirty="0">
              <a:latin typeface="Times New Roman" pitchFamily="18" charset="0"/>
              <a:cs typeface="Times New Roman" pitchFamily="18" charset="0"/>
            </a:endParaRPr>
          </a:p>
          <a:p>
            <a:pPr fontAlgn="base"/>
            <a:r>
              <a:rPr lang="ru-RU" dirty="0">
                <a:latin typeface="Times New Roman" pitchFamily="18" charset="0"/>
                <a:cs typeface="Times New Roman" pitchFamily="18" charset="0"/>
              </a:rPr>
              <a:t>Способом «</a:t>
            </a:r>
            <a:r>
              <a:rPr lang="ru-RU" dirty="0" err="1">
                <a:latin typeface="Times New Roman" pitchFamily="18" charset="0"/>
                <a:cs typeface="Times New Roman" pitchFamily="18" charset="0"/>
              </a:rPr>
              <a:t>вприсык</a:t>
            </a:r>
            <a:r>
              <a:rPr lang="ru-RU" dirty="0">
                <a:latin typeface="Times New Roman" pitchFamily="18" charset="0"/>
                <a:cs typeface="Times New Roman" pitchFamily="18" charset="0"/>
              </a:rPr>
              <a:t>» кирпич укладывают на пластичный раствор (осадка конуса 12-13 см).</a:t>
            </a:r>
          </a:p>
          <a:p>
            <a:pPr fontAlgn="base"/>
            <a:r>
              <a:rPr lang="ru-RU" dirty="0">
                <a:latin typeface="Times New Roman" pitchFamily="18" charset="0"/>
                <a:cs typeface="Times New Roman" pitchFamily="18" charset="0"/>
              </a:rPr>
              <a:t>Очередность действий при кладке кирпича «</a:t>
            </a:r>
            <a:r>
              <a:rPr lang="ru-RU" dirty="0" err="1">
                <a:latin typeface="Times New Roman" pitchFamily="18" charset="0"/>
                <a:cs typeface="Times New Roman" pitchFamily="18" charset="0"/>
              </a:rPr>
              <a:t>вприсык</a:t>
            </a:r>
            <a:r>
              <a:rPr lang="ru-RU" dirty="0">
                <a:latin typeface="Times New Roman" pitchFamily="18" charset="0"/>
                <a:cs typeface="Times New Roman" pitchFamily="18" charset="0"/>
              </a:rPr>
              <a:t>»:</a:t>
            </a:r>
          </a:p>
          <a:p>
            <a:pPr fontAlgn="base"/>
            <a:r>
              <a:rPr lang="ru-RU" dirty="0">
                <a:latin typeface="Times New Roman" pitchFamily="18" charset="0"/>
                <a:cs typeface="Times New Roman" pitchFamily="18" charset="0"/>
              </a:rPr>
              <a:t>Сначала:</a:t>
            </a:r>
          </a:p>
          <a:p>
            <a:pPr lvl="1" fontAlgn="base"/>
            <a:r>
              <a:rPr lang="ru-RU" dirty="0">
                <a:latin typeface="Times New Roman" pitchFamily="18" charset="0"/>
                <a:cs typeface="Times New Roman" pitchFamily="18" charset="0"/>
              </a:rPr>
              <a:t>берут кирпич в руки и немного его наклоняют,</a:t>
            </a:r>
          </a:p>
          <a:p>
            <a:pPr lvl="1" fontAlgn="base"/>
            <a:r>
              <a:rPr lang="ru-RU" dirty="0">
                <a:latin typeface="Times New Roman" pitchFamily="18" charset="0"/>
                <a:cs typeface="Times New Roman" pitchFamily="18" charset="0"/>
              </a:rPr>
              <a:t>загребают гранью (ложком – для тычкового ряда, тычком – для </a:t>
            </a:r>
            <a:r>
              <a:rPr lang="ru-RU" dirty="0" err="1">
                <a:latin typeface="Times New Roman" pitchFamily="18" charset="0"/>
                <a:cs typeface="Times New Roman" pitchFamily="18" charset="0"/>
              </a:rPr>
              <a:t>ложкового</a:t>
            </a:r>
            <a:r>
              <a:rPr lang="ru-RU" dirty="0">
                <a:latin typeface="Times New Roman" pitchFamily="18" charset="0"/>
                <a:cs typeface="Times New Roman" pitchFamily="18" charset="0"/>
              </a:rPr>
              <a:t> ряда) на кирпич немного разостланного раствора,</a:t>
            </a:r>
          </a:p>
          <a:p>
            <a:pPr lvl="1" fontAlgn="base"/>
            <a:r>
              <a:rPr lang="ru-RU" dirty="0">
                <a:latin typeface="Times New Roman" pitchFamily="18" charset="0"/>
                <a:cs typeface="Times New Roman" pitchFamily="18" charset="0"/>
              </a:rPr>
              <a:t>придвигают кирпич с </a:t>
            </a:r>
            <a:r>
              <a:rPr lang="ru-RU" dirty="0" err="1">
                <a:latin typeface="Times New Roman" pitchFamily="18" charset="0"/>
                <a:cs typeface="Times New Roman" pitchFamily="18" charset="0"/>
              </a:rPr>
              <a:t>загребенным</a:t>
            </a:r>
            <a:r>
              <a:rPr lang="ru-RU" dirty="0">
                <a:latin typeface="Times New Roman" pitchFamily="18" charset="0"/>
                <a:cs typeface="Times New Roman" pitchFamily="18" charset="0"/>
              </a:rPr>
              <a:t> раствором к кирпичу, который был уложен ранее.</a:t>
            </a:r>
          </a:p>
          <a:p>
            <a:pPr fontAlgn="base"/>
            <a:r>
              <a:rPr lang="ru-RU" dirty="0">
                <a:latin typeface="Times New Roman" pitchFamily="18" charset="0"/>
                <a:cs typeface="Times New Roman" pitchFamily="18" charset="0"/>
              </a:rPr>
              <a:t>Затем осаживают кирпич на раствор.</a:t>
            </a:r>
          </a:p>
        </p:txBody>
      </p:sp>
      <p:pic>
        <p:nvPicPr>
          <p:cNvPr id="38914" name="Picture 2" descr="Кладка кирпича вприсык"/>
          <p:cNvPicPr>
            <a:picLocks noChangeAspect="1" noChangeArrowheads="1"/>
          </p:cNvPicPr>
          <p:nvPr/>
        </p:nvPicPr>
        <p:blipFill>
          <a:blip r:embed="rId2"/>
          <a:srcRect/>
          <a:stretch>
            <a:fillRect/>
          </a:stretch>
        </p:blipFill>
        <p:spPr bwMode="auto">
          <a:xfrm>
            <a:off x="1714480" y="3500438"/>
            <a:ext cx="6786610" cy="29670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215370" cy="2677656"/>
          </a:xfrm>
          <a:prstGeom prst="rect">
            <a:avLst/>
          </a:prstGeom>
        </p:spPr>
        <p:txBody>
          <a:bodyPr wrap="square">
            <a:spAutoFit/>
          </a:bodyPr>
          <a:lstStyle/>
          <a:p>
            <a:pPr algn="ctr" fontAlgn="base"/>
            <a:r>
              <a:rPr lang="ru-RU" sz="2400" b="1" dirty="0">
                <a:latin typeface="Times New Roman" pitchFamily="18" charset="0"/>
                <a:cs typeface="Times New Roman" pitchFamily="18" charset="0"/>
              </a:rPr>
              <a:t>Способ </a:t>
            </a:r>
            <a:r>
              <a:rPr lang="ru-RU" sz="2400" b="1" dirty="0" err="1">
                <a:latin typeface="Times New Roman" pitchFamily="18" charset="0"/>
                <a:cs typeface="Times New Roman" pitchFamily="18" charset="0"/>
              </a:rPr>
              <a:t>вприжим</a:t>
            </a:r>
            <a:endParaRPr lang="ru-RU" sz="2400" b="1" dirty="0">
              <a:latin typeface="Times New Roman" pitchFamily="18" charset="0"/>
              <a:cs typeface="Times New Roman" pitchFamily="18" charset="0"/>
            </a:endParaRPr>
          </a:p>
          <a:p>
            <a:pPr fontAlgn="base"/>
            <a:r>
              <a:rPr lang="ru-RU" dirty="0">
                <a:latin typeface="Times New Roman" pitchFamily="18" charset="0"/>
                <a:cs typeface="Times New Roman" pitchFamily="18" charset="0"/>
              </a:rPr>
              <a:t>Способом «</a:t>
            </a:r>
            <a:r>
              <a:rPr lang="ru-RU" dirty="0" err="1">
                <a:latin typeface="Times New Roman" pitchFamily="18" charset="0"/>
                <a:cs typeface="Times New Roman" pitchFamily="18" charset="0"/>
              </a:rPr>
              <a:t>вприжим</a:t>
            </a:r>
            <a:r>
              <a:rPr lang="ru-RU" dirty="0">
                <a:latin typeface="Times New Roman" pitchFamily="18" charset="0"/>
                <a:cs typeface="Times New Roman" pitchFamily="18" charset="0"/>
              </a:rPr>
              <a:t>» кирпич укладывают на жесткий раствор (осадка конуса 7...9 см) с обязательной расшивкой и полным заполнением швов.</a:t>
            </a:r>
          </a:p>
          <a:p>
            <a:pPr fontAlgn="base"/>
            <a:r>
              <a:rPr lang="ru-RU" dirty="0">
                <a:latin typeface="Times New Roman" pitchFamily="18" charset="0"/>
                <a:cs typeface="Times New Roman" pitchFamily="18" charset="0"/>
              </a:rPr>
              <a:t>Очередность действий при кладке кирпича «</a:t>
            </a:r>
            <a:r>
              <a:rPr lang="ru-RU" dirty="0" err="1">
                <a:latin typeface="Times New Roman" pitchFamily="18" charset="0"/>
                <a:cs typeface="Times New Roman" pitchFamily="18" charset="0"/>
              </a:rPr>
              <a:t>вприжим</a:t>
            </a:r>
            <a:r>
              <a:rPr lang="ru-RU" dirty="0">
                <a:latin typeface="Times New Roman" pitchFamily="18" charset="0"/>
                <a:cs typeface="Times New Roman" pitchFamily="18" charset="0"/>
              </a:rPr>
              <a:t>»:</a:t>
            </a:r>
          </a:p>
          <a:p>
            <a:pPr fontAlgn="base"/>
            <a:r>
              <a:rPr lang="ru-RU" dirty="0">
                <a:latin typeface="Times New Roman" pitchFamily="18" charset="0"/>
                <a:cs typeface="Times New Roman" pitchFamily="18" charset="0"/>
              </a:rPr>
              <a:t>К вертикальной грани ранее уложенного кирпича мастерком подгребают и прижимают часть раствора.</a:t>
            </a:r>
          </a:p>
          <a:p>
            <a:pPr fontAlgn="base"/>
            <a:r>
              <a:rPr lang="ru-RU" dirty="0">
                <a:latin typeface="Times New Roman" pitchFamily="18" charset="0"/>
                <a:cs typeface="Times New Roman" pitchFamily="18" charset="0"/>
              </a:rPr>
              <a:t>Затем кладут новый кирпич, обязательно прижимая его к мастерку.</a:t>
            </a:r>
          </a:p>
          <a:p>
            <a:pPr fontAlgn="base"/>
            <a:r>
              <a:rPr lang="ru-RU" dirty="0">
                <a:latin typeface="Times New Roman" pitchFamily="18" charset="0"/>
                <a:cs typeface="Times New Roman" pitchFamily="18" charset="0"/>
              </a:rPr>
              <a:t>Резким движением вверх вынимают мастерок.</a:t>
            </a:r>
          </a:p>
          <a:p>
            <a:pPr fontAlgn="base"/>
            <a:r>
              <a:rPr lang="ru-RU" dirty="0">
                <a:latin typeface="Times New Roman" pitchFamily="18" charset="0"/>
                <a:cs typeface="Times New Roman" pitchFamily="18" charset="0"/>
              </a:rPr>
              <a:t>Осаживают кирпич. </a:t>
            </a:r>
          </a:p>
        </p:txBody>
      </p:sp>
      <p:pic>
        <p:nvPicPr>
          <p:cNvPr id="39938" name="Picture 2" descr="Кладка кирпича вприжим"/>
          <p:cNvPicPr>
            <a:picLocks noChangeAspect="1" noChangeArrowheads="1"/>
          </p:cNvPicPr>
          <p:nvPr/>
        </p:nvPicPr>
        <p:blipFill>
          <a:blip r:embed="rId2"/>
          <a:srcRect/>
          <a:stretch>
            <a:fillRect/>
          </a:stretch>
        </p:blipFill>
        <p:spPr bwMode="auto">
          <a:xfrm>
            <a:off x="1643042" y="2857496"/>
            <a:ext cx="6500858" cy="378621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57224" y="428604"/>
            <a:ext cx="7643866" cy="1015663"/>
          </a:xfrm>
          <a:prstGeom prst="rect">
            <a:avLst/>
          </a:prstGeom>
        </p:spPr>
        <p:txBody>
          <a:bodyPr wrap="square">
            <a:spAutoFit/>
          </a:bodyPr>
          <a:lstStyle/>
          <a:p>
            <a:pPr algn="ctr" fontAlgn="base"/>
            <a:r>
              <a:rPr lang="ru-RU" sz="2000" b="1" dirty="0">
                <a:latin typeface="Times New Roman" pitchFamily="18" charset="0"/>
                <a:cs typeface="Times New Roman" pitchFamily="18" charset="0"/>
              </a:rPr>
              <a:t>Стандартные размеры кирпича</a:t>
            </a:r>
          </a:p>
          <a:p>
            <a:pPr algn="ctr" fontAlgn="base"/>
            <a:r>
              <a:rPr lang="ru-RU" sz="2000" dirty="0">
                <a:latin typeface="Times New Roman" pitchFamily="18" charset="0"/>
                <a:cs typeface="Times New Roman" pitchFamily="18" charset="0"/>
              </a:rPr>
              <a:t>Кирпич изготавливают в форме прямоугольного параллелепипеда со следующими размерами:</a:t>
            </a:r>
          </a:p>
        </p:txBody>
      </p:sp>
      <p:graphicFrame>
        <p:nvGraphicFramePr>
          <p:cNvPr id="8" name="Таблица 7"/>
          <p:cNvGraphicFramePr>
            <a:graphicFrameLocks noGrp="1"/>
          </p:cNvGraphicFramePr>
          <p:nvPr/>
        </p:nvGraphicFramePr>
        <p:xfrm>
          <a:off x="285720" y="1598229"/>
          <a:ext cx="8572560" cy="4815538"/>
        </p:xfrm>
        <a:graphic>
          <a:graphicData uri="http://schemas.openxmlformats.org/drawingml/2006/table">
            <a:tbl>
              <a:tblPr/>
              <a:tblGrid>
                <a:gridCol w="2143140"/>
                <a:gridCol w="2143140"/>
                <a:gridCol w="2143140"/>
                <a:gridCol w="2143140"/>
              </a:tblGrid>
              <a:tr h="406235">
                <a:tc rowSpan="2">
                  <a:txBody>
                    <a:bodyPr/>
                    <a:lstStyle/>
                    <a:p>
                      <a:pPr algn="ctr" fontAlgn="base"/>
                      <a:r>
                        <a:rPr lang="ru-RU" sz="1800" b="1" dirty="0">
                          <a:latin typeface="Times New Roman" pitchFamily="18" charset="0"/>
                          <a:cs typeface="Times New Roman" pitchFamily="18" charset="0"/>
                        </a:rPr>
                        <a:t>Вид кирпича</a:t>
                      </a:r>
                    </a:p>
                  </a:txBody>
                  <a:tcPr marL="32192" marR="32192" marT="79910" marB="79910"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gridSpan="3">
                  <a:txBody>
                    <a:bodyPr/>
                    <a:lstStyle/>
                    <a:p>
                      <a:pPr algn="ctr" fontAlgn="base"/>
                      <a:r>
                        <a:rPr lang="ru-RU" sz="1800" b="1">
                          <a:latin typeface="Times New Roman" pitchFamily="18" charset="0"/>
                          <a:cs typeface="Times New Roman" pitchFamily="18" charset="0"/>
                        </a:rPr>
                        <a:t>Размеры, мм</a:t>
                      </a:r>
                    </a:p>
                  </a:txBody>
                  <a:tcPr marL="32192" marR="32192" marT="79910" marB="79910"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hMerge="1">
                  <a:txBody>
                    <a:bodyPr/>
                    <a:lstStyle/>
                    <a:p>
                      <a:endParaRPr lang="ru-RU"/>
                    </a:p>
                  </a:txBody>
                  <a:tcPr/>
                </a:tc>
                <a:tc hMerge="1">
                  <a:txBody>
                    <a:bodyPr/>
                    <a:lstStyle/>
                    <a:p>
                      <a:endParaRPr lang="ru-RU"/>
                    </a:p>
                  </a:txBody>
                  <a:tcPr/>
                </a:tc>
              </a:tr>
              <a:tr h="406235">
                <a:tc vMerge="1">
                  <a:txBody>
                    <a:bodyPr/>
                    <a:lstStyle/>
                    <a:p>
                      <a:endParaRPr lang="ru-RU"/>
                    </a:p>
                  </a:txBody>
                  <a:tcPr/>
                </a:tc>
                <a:tc>
                  <a:txBody>
                    <a:bodyPr/>
                    <a:lstStyle/>
                    <a:p>
                      <a:pPr algn="ctr" fontAlgn="base"/>
                      <a:r>
                        <a:rPr lang="ru-RU" sz="1800" b="1" dirty="0">
                          <a:latin typeface="Times New Roman" pitchFamily="18" charset="0"/>
                          <a:cs typeface="Times New Roman" pitchFamily="18" charset="0"/>
                        </a:rPr>
                        <a:t>длина</a:t>
                      </a:r>
                    </a:p>
                  </a:txBody>
                  <a:tcPr marL="32192" marR="32192" marT="79910" marB="79910"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b="1" dirty="0">
                          <a:latin typeface="Times New Roman" pitchFamily="18" charset="0"/>
                          <a:cs typeface="Times New Roman" pitchFamily="18" charset="0"/>
                        </a:rPr>
                        <a:t>ширина</a:t>
                      </a:r>
                    </a:p>
                  </a:txBody>
                  <a:tcPr marL="32192" marR="32192" marT="79910" marB="79910"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b="1">
                          <a:latin typeface="Times New Roman" pitchFamily="18" charset="0"/>
                          <a:cs typeface="Times New Roman" pitchFamily="18" charset="0"/>
                        </a:rPr>
                        <a:t>толщина</a:t>
                      </a:r>
                    </a:p>
                  </a:txBody>
                  <a:tcPr marL="32192" marR="32192" marT="79910" marB="79910"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485491">
                <a:tc>
                  <a:txBody>
                    <a:bodyPr/>
                    <a:lstStyle/>
                    <a:p>
                      <a:pPr algn="l" fontAlgn="base"/>
                      <a:r>
                        <a:rPr lang="ru-RU" sz="1800">
                          <a:latin typeface="Times New Roman" pitchFamily="18" charset="0"/>
                          <a:cs typeface="Times New Roman" pitchFamily="18" charset="0"/>
                        </a:rPr>
                        <a:t>Одинарный кирпич</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250</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dirty="0">
                          <a:latin typeface="Times New Roman" pitchFamily="18" charset="0"/>
                          <a:cs typeface="Times New Roman" pitchFamily="18" charset="0"/>
                        </a:rPr>
                        <a:t>120</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65</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485491">
                <a:tc>
                  <a:txBody>
                    <a:bodyPr/>
                    <a:lstStyle/>
                    <a:p>
                      <a:pPr algn="l" fontAlgn="base"/>
                      <a:r>
                        <a:rPr lang="ru-RU" sz="1800">
                          <a:latin typeface="Times New Roman" pitchFamily="18" charset="0"/>
                          <a:cs typeface="Times New Roman" pitchFamily="18" charset="0"/>
                        </a:rPr>
                        <a:t>Утолщенный кирпич</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250</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dirty="0">
                          <a:latin typeface="Times New Roman" pitchFamily="18" charset="0"/>
                          <a:cs typeface="Times New Roman" pitchFamily="18" charset="0"/>
                        </a:rPr>
                        <a:t>120</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88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865442">
                <a:tc>
                  <a:txBody>
                    <a:bodyPr/>
                    <a:lstStyle/>
                    <a:p>
                      <a:pPr algn="l" fontAlgn="base"/>
                      <a:r>
                        <a:rPr lang="ru-RU" sz="1800">
                          <a:latin typeface="Times New Roman" pitchFamily="18" charset="0"/>
                          <a:cs typeface="Times New Roman" pitchFamily="18" charset="0"/>
                        </a:rPr>
                        <a:t>Одинарный кирпич модульных размеров</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288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dirty="0">
                          <a:latin typeface="Times New Roman" pitchFamily="18" charset="0"/>
                          <a:cs typeface="Times New Roman" pitchFamily="18" charset="0"/>
                        </a:rPr>
                        <a:t>138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63</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865442">
                <a:tc>
                  <a:txBody>
                    <a:bodyPr/>
                    <a:lstStyle/>
                    <a:p>
                      <a:pPr algn="l" fontAlgn="base"/>
                      <a:r>
                        <a:rPr lang="ru-RU" sz="1800">
                          <a:latin typeface="Times New Roman" pitchFamily="18" charset="0"/>
                          <a:cs typeface="Times New Roman" pitchFamily="18" charset="0"/>
                        </a:rPr>
                        <a:t>Утолщенный кирпич модульных размеров</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288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dirty="0">
                          <a:latin typeface="Times New Roman" pitchFamily="18" charset="0"/>
                          <a:cs typeface="Times New Roman" pitchFamily="18" charset="0"/>
                        </a:rPr>
                        <a:t>138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dirty="0">
                          <a:latin typeface="Times New Roman" pitchFamily="18" charset="0"/>
                          <a:cs typeface="Times New Roman" pitchFamily="18" charset="0"/>
                        </a:rPr>
                        <a:t>88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1245392">
                <a:tc>
                  <a:txBody>
                    <a:bodyPr/>
                    <a:lstStyle/>
                    <a:p>
                      <a:pPr algn="l" fontAlgn="base"/>
                      <a:r>
                        <a:rPr lang="ru-RU" sz="1800">
                          <a:latin typeface="Times New Roman" pitchFamily="18" charset="0"/>
                          <a:cs typeface="Times New Roman" pitchFamily="18" charset="0"/>
                        </a:rPr>
                        <a:t>Утолщенный кирпич с горизонтальным расположением пустот</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250</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a:latin typeface="Times New Roman" pitchFamily="18" charset="0"/>
                          <a:cs typeface="Times New Roman" pitchFamily="18" charset="0"/>
                        </a:rPr>
                        <a:t>120</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1800" dirty="0">
                          <a:latin typeface="Times New Roman" pitchFamily="18" charset="0"/>
                          <a:cs typeface="Times New Roman" pitchFamily="18" charset="0"/>
                        </a:rPr>
                        <a:t>88</a:t>
                      </a:r>
                    </a:p>
                  </a:txBody>
                  <a:tcPr marL="32192" marR="32192" marT="45663" marB="4566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7"/>
            <a:ext cx="8143932" cy="6370975"/>
          </a:xfrm>
          <a:prstGeom prst="rect">
            <a:avLst/>
          </a:prstGeom>
        </p:spPr>
        <p:txBody>
          <a:bodyPr wrap="square">
            <a:spAutoFit/>
          </a:bodyPr>
          <a:lstStyle/>
          <a:p>
            <a:pPr algn="ctr" fontAlgn="base"/>
            <a:r>
              <a:rPr lang="ru-RU" sz="2800" b="1" dirty="0" smtClean="0">
                <a:latin typeface="Times New Roman" pitchFamily="18" charset="0"/>
                <a:cs typeface="Times New Roman" pitchFamily="18" charset="0"/>
              </a:rPr>
              <a:t>Расшивка </a:t>
            </a:r>
            <a:r>
              <a:rPr lang="ru-RU" sz="2800" b="1" dirty="0">
                <a:latin typeface="Times New Roman" pitchFamily="18" charset="0"/>
                <a:cs typeface="Times New Roman" pitchFamily="18" charset="0"/>
              </a:rPr>
              <a:t>швов</a:t>
            </a:r>
          </a:p>
          <a:p>
            <a:pPr algn="ctr" fontAlgn="base"/>
            <a:r>
              <a:rPr lang="ru-RU" sz="2000" dirty="0">
                <a:latin typeface="Times New Roman" pitchFamily="18" charset="0"/>
                <a:cs typeface="Times New Roman" pitchFamily="18" charset="0"/>
              </a:rPr>
              <a:t>Чтобы получить достаточное уплотнение раствора в швах, а также придать кирпичной кладке четкий рисунок с наружной стороны – применяется расшивка швов. В данном случае кладку кирпича выполняют с подрезкой раствора. Швам при расшивке придают следующие формы:</a:t>
            </a:r>
          </a:p>
          <a:p>
            <a:pPr fontAlgn="base"/>
            <a:r>
              <a:rPr lang="ru-RU" sz="2000" dirty="0">
                <a:latin typeface="Times New Roman" pitchFamily="18" charset="0"/>
                <a:cs typeface="Times New Roman" pitchFamily="18" charset="0"/>
              </a:rPr>
              <a:t>треугольную,</a:t>
            </a:r>
          </a:p>
          <a:p>
            <a:pPr fontAlgn="base"/>
            <a:r>
              <a:rPr lang="ru-RU" sz="2000" dirty="0">
                <a:latin typeface="Times New Roman" pitchFamily="18" charset="0"/>
                <a:cs typeface="Times New Roman" pitchFamily="18" charset="0"/>
              </a:rPr>
              <a:t>вогнутую,</a:t>
            </a:r>
          </a:p>
          <a:p>
            <a:pPr fontAlgn="base"/>
            <a:r>
              <a:rPr lang="ru-RU" sz="2000" dirty="0">
                <a:latin typeface="Times New Roman" pitchFamily="18" charset="0"/>
                <a:cs typeface="Times New Roman" pitchFamily="18" charset="0"/>
              </a:rPr>
              <a:t>выпуклую,</a:t>
            </a:r>
          </a:p>
          <a:p>
            <a:pPr fontAlgn="base"/>
            <a:r>
              <a:rPr lang="ru-RU" sz="2000" dirty="0">
                <a:latin typeface="Times New Roman" pitchFamily="18" charset="0"/>
                <a:cs typeface="Times New Roman" pitchFamily="18" charset="0"/>
              </a:rPr>
              <a:t>прямоугольную,</a:t>
            </a:r>
          </a:p>
          <a:p>
            <a:pPr fontAlgn="base"/>
            <a:r>
              <a:rPr lang="ru-RU" sz="2000" dirty="0">
                <a:latin typeface="Times New Roman" pitchFamily="18" charset="0"/>
                <a:cs typeface="Times New Roman" pitchFamily="18" charset="0"/>
              </a:rPr>
              <a:t>закругленную.</a:t>
            </a:r>
          </a:p>
          <a:p>
            <a:pPr fontAlgn="base"/>
            <a:r>
              <a:rPr lang="ru-RU" sz="2000" dirty="0">
                <a:latin typeface="Times New Roman" pitchFamily="18" charset="0"/>
                <a:cs typeface="Times New Roman" pitchFamily="18" charset="0"/>
              </a:rPr>
              <a:t>Так, например, для получения выпуклых швов используют расшивки вогнутой формы.</a:t>
            </a:r>
          </a:p>
          <a:p>
            <a:pPr fontAlgn="base"/>
            <a:r>
              <a:rPr lang="ru-RU" sz="2000" dirty="0">
                <a:latin typeface="Times New Roman" pitchFamily="18" charset="0"/>
                <a:cs typeface="Times New Roman" pitchFamily="18" charset="0"/>
              </a:rPr>
              <a:t>Для получения более качественных швов и сокращения трудовых затрат швы кирпичной кладки расшивают до момента схватывания раствора, соблюдая следующую последовательность:</a:t>
            </a:r>
          </a:p>
          <a:p>
            <a:pPr fontAlgn="base"/>
            <a:r>
              <a:rPr lang="ru-RU" sz="2000" dirty="0">
                <a:latin typeface="Times New Roman" pitchFamily="18" charset="0"/>
                <a:cs typeface="Times New Roman" pitchFamily="18" charset="0"/>
              </a:rPr>
              <a:t>щеткой или ветошью вытирают поверхность кирпичной кладки от растворных брызг, налипших на нее;</a:t>
            </a:r>
          </a:p>
          <a:p>
            <a:pPr fontAlgn="base"/>
            <a:r>
              <a:rPr lang="ru-RU" sz="2000" dirty="0">
                <a:latin typeface="Times New Roman" pitchFamily="18" charset="0"/>
                <a:cs typeface="Times New Roman" pitchFamily="18" charset="0"/>
              </a:rPr>
              <a:t>расшивают вертикальные швы (3-4 ложка или 6-8 тычков);</a:t>
            </a:r>
          </a:p>
          <a:p>
            <a:pPr fontAlgn="base"/>
            <a:r>
              <a:rPr lang="ru-RU" sz="2000" dirty="0">
                <a:latin typeface="Times New Roman" pitchFamily="18" charset="0"/>
                <a:cs typeface="Times New Roman" pitchFamily="18" charset="0"/>
              </a:rPr>
              <a:t>расшивают горизонтальные швы.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postroy-dom.com/uploads/posts/2012-08/1345294617_rasshivka-kirpichnoy-kladki.jpg"/>
          <p:cNvPicPr>
            <a:picLocks noChangeAspect="1" noChangeArrowheads="1"/>
          </p:cNvPicPr>
          <p:nvPr/>
        </p:nvPicPr>
        <p:blipFill>
          <a:blip r:embed="rId2"/>
          <a:srcRect/>
          <a:stretch>
            <a:fillRect/>
          </a:stretch>
        </p:blipFill>
        <p:spPr bwMode="auto">
          <a:xfrm>
            <a:off x="571472" y="428604"/>
            <a:ext cx="8215370" cy="614366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0"/>
            <a:ext cx="8215370" cy="6863417"/>
          </a:xfrm>
          <a:prstGeom prst="rect">
            <a:avLst/>
          </a:prstGeom>
        </p:spPr>
        <p:txBody>
          <a:bodyPr wrap="square">
            <a:spAutoFit/>
          </a:bodyPr>
          <a:lstStyle/>
          <a:p>
            <a:pPr algn="ctr"/>
            <a:r>
              <a:rPr lang="ru-RU" sz="2000" b="1" dirty="0">
                <a:latin typeface="Times New Roman" pitchFamily="18" charset="0"/>
                <a:cs typeface="Times New Roman" pitchFamily="18" charset="0"/>
              </a:rPr>
              <a:t>Раствор для укладки кирпичной </a:t>
            </a:r>
            <a:r>
              <a:rPr lang="ru-RU" sz="2000" b="1" dirty="0" smtClean="0">
                <a:latin typeface="Times New Roman" pitchFamily="18" charset="0"/>
                <a:cs typeface="Times New Roman" pitchFamily="18" charset="0"/>
              </a:rPr>
              <a:t>стены</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Выделяется три </a:t>
            </a:r>
            <a:r>
              <a:rPr lang="ru-RU" sz="2000" b="1" dirty="0">
                <a:latin typeface="Times New Roman" pitchFamily="18" charset="0"/>
                <a:cs typeface="Times New Roman" pitchFamily="18" charset="0"/>
              </a:rPr>
              <a:t>вида растворов для кирпичной кладки</a:t>
            </a:r>
            <a:r>
              <a:rPr lang="ru-RU" sz="2000" dirty="0">
                <a:latin typeface="Times New Roman" pitchFamily="18" charset="0"/>
                <a:cs typeface="Times New Roman" pitchFamily="18" charset="0"/>
              </a:rPr>
              <a:t>:</a:t>
            </a:r>
          </a:p>
          <a:p>
            <a:r>
              <a:rPr lang="ru-RU" sz="2000" b="1" dirty="0" smtClean="0">
                <a:latin typeface="Times New Roman" pitchFamily="18" charset="0"/>
                <a:cs typeface="Times New Roman" pitchFamily="18" charset="0"/>
              </a:rPr>
              <a:t>Раствор </a:t>
            </a:r>
            <a:r>
              <a:rPr lang="ru-RU" sz="2000" b="1" dirty="0">
                <a:latin typeface="Times New Roman" pitchFamily="18" charset="0"/>
                <a:cs typeface="Times New Roman" pitchFamily="18" charset="0"/>
              </a:rPr>
              <a:t>на цементной основе</a:t>
            </a:r>
            <a:r>
              <a:rPr lang="ru-RU" sz="2000" dirty="0">
                <a:latin typeface="Times New Roman" pitchFamily="18" charset="0"/>
                <a:cs typeface="Times New Roman" pitchFamily="18" charset="0"/>
              </a:rPr>
              <a:t>. Такой раствор готовят из смеси цемента и песка в соотношении 1:3 или 1:6. Сухая смесь замешивается в нужном соотношении, после чего ее нужно перемешать и добавить в нее воду. Далее смесь мешается специальной бетономешалкой. Стоит учитывать, что кирпичная кладка на основе цементного раствора является холодной и жесткой.</a:t>
            </a:r>
          </a:p>
          <a:p>
            <a:r>
              <a:rPr lang="ru-RU" sz="2000" b="1" dirty="0">
                <a:latin typeface="Times New Roman" pitchFamily="18" charset="0"/>
                <a:cs typeface="Times New Roman" pitchFamily="18" charset="0"/>
              </a:rPr>
              <a:t>Раствор на основе извести</a:t>
            </a:r>
            <a:r>
              <a:rPr lang="ru-RU" sz="2000" dirty="0">
                <a:latin typeface="Times New Roman" pitchFamily="18" charset="0"/>
                <a:cs typeface="Times New Roman" pitchFamily="18" charset="0"/>
              </a:rPr>
              <a:t>. Теплый раствор по сравнению с цементным раствором. Однако в сравнении с тем же раствором на основе цемента известковый раствор очень мягкий и непрочный. Для приготовления раствора известковое молоко процеживается через строительное сито и туда добавляется мелкий песок. Далее смесь перемешивается, после чего небольшими частями наливается вода. Необходимо помнить, что на 1 часть извести добавляется 2 части песка. Для увеличения прочности известкового раствора можно также добавить небольшое количество цемента или же глины. Из-за непрочности раствора его редко применяют в строительстве наружных стен.</a:t>
            </a:r>
          </a:p>
          <a:p>
            <a:r>
              <a:rPr lang="ru-RU" sz="2000" b="1" dirty="0">
                <a:latin typeface="Times New Roman" pitchFamily="18" charset="0"/>
                <a:cs typeface="Times New Roman" pitchFamily="18" charset="0"/>
              </a:rPr>
              <a:t>Раствор на основе цементно-известковой смеси</a:t>
            </a:r>
            <a:r>
              <a:rPr lang="ru-RU" sz="2000" dirty="0">
                <a:latin typeface="Times New Roman" pitchFamily="18" charset="0"/>
                <a:cs typeface="Times New Roman" pitchFamily="18" charset="0"/>
              </a:rPr>
              <a:t>. Раствор замешивается по тому же принципу, что и предыдущий, однако вместо песка кладется смесь цемента и песка. Цементно-известковый раствор обладает пластичностью и прочностью.</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474345"/>
            <a:ext cx="7715304" cy="5262979"/>
          </a:xfrm>
          <a:prstGeom prst="rect">
            <a:avLst/>
          </a:prstGeom>
        </p:spPr>
        <p:txBody>
          <a:bodyPr wrap="square">
            <a:spAutoFit/>
          </a:bodyPr>
          <a:lstStyle/>
          <a:p>
            <a:r>
              <a:rPr lang="ru-RU" b="1" dirty="0"/>
              <a:t> </a:t>
            </a:r>
            <a:r>
              <a:rPr lang="ru-RU" sz="2800" b="1" dirty="0">
                <a:latin typeface="Times New Roman" pitchFamily="18" charset="0"/>
                <a:cs typeface="Times New Roman" pitchFamily="18" charset="0"/>
              </a:rPr>
              <a:t>Технология и инструменты, необходимые для укладки</a:t>
            </a:r>
          </a:p>
          <a:p>
            <a:r>
              <a:rPr lang="ru-RU" sz="2000" dirty="0">
                <a:latin typeface="Times New Roman" pitchFamily="18" charset="0"/>
                <a:cs typeface="Times New Roman" pitchFamily="18" charset="0"/>
              </a:rPr>
              <a:t> </a:t>
            </a:r>
          </a:p>
          <a:p>
            <a:r>
              <a:rPr lang="ru-RU" sz="2000" dirty="0">
                <a:latin typeface="Times New Roman" pitchFamily="18" charset="0"/>
                <a:cs typeface="Times New Roman" pitchFamily="18" charset="0"/>
              </a:rPr>
              <a:t>Кирпичная стена, толщина которой начинается от 300 мм, укладывается с помощью следующих инструментов:</a:t>
            </a:r>
          </a:p>
          <a:p>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уровень</a:t>
            </a:r>
          </a:p>
          <a:p>
            <a:r>
              <a:rPr lang="ru-RU" sz="2000" dirty="0">
                <a:latin typeface="Times New Roman" pitchFamily="18" charset="0"/>
                <a:cs typeface="Times New Roman" pitchFamily="18" charset="0"/>
              </a:rPr>
              <a:t>отвес, необходимый для проверки стен</a:t>
            </a:r>
          </a:p>
          <a:p>
            <a:r>
              <a:rPr lang="ru-RU" sz="2000" dirty="0" smtClean="0">
                <a:latin typeface="Times New Roman" pitchFamily="18" charset="0"/>
                <a:cs typeface="Times New Roman" pitchFamily="18" charset="0"/>
              </a:rPr>
              <a:t>шнурок</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расшивка, необходимая для кладочных швов</a:t>
            </a:r>
          </a:p>
          <a:p>
            <a:r>
              <a:rPr lang="ru-RU" sz="2000" dirty="0">
                <a:latin typeface="Times New Roman" pitchFamily="18" charset="0"/>
                <a:cs typeface="Times New Roman" pitchFamily="18" charset="0"/>
              </a:rPr>
              <a:t>молоток-кирка</a:t>
            </a:r>
          </a:p>
          <a:p>
            <a:r>
              <a:rPr lang="ru-RU" sz="2000" dirty="0" smtClean="0">
                <a:latin typeface="Times New Roman" pitchFamily="18" charset="0"/>
                <a:cs typeface="Times New Roman" pitchFamily="18" charset="0"/>
              </a:rPr>
              <a:t>кельма</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Кроме того, нужны следующие </a:t>
            </a:r>
            <a:r>
              <a:rPr lang="ru-RU" sz="2000" dirty="0" smtClean="0">
                <a:latin typeface="Times New Roman" pitchFamily="18" charset="0"/>
                <a:cs typeface="Times New Roman" pitchFamily="18" charset="0"/>
              </a:rPr>
              <a:t>материалы</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собственно кирпич</a:t>
            </a:r>
          </a:p>
          <a:p>
            <a:r>
              <a:rPr lang="ru-RU" sz="2000" dirty="0">
                <a:latin typeface="Times New Roman" pitchFamily="18" charset="0"/>
                <a:cs typeface="Times New Roman" pitchFamily="18" charset="0"/>
              </a:rPr>
              <a:t>раствор для скрепления кирпичей</a:t>
            </a:r>
          </a:p>
          <a:p>
            <a:r>
              <a:rPr lang="ru-RU" sz="2000" dirty="0">
                <a:latin typeface="Times New Roman" pitchFamily="18" charset="0"/>
                <a:cs typeface="Times New Roman" pitchFamily="18" charset="0"/>
              </a:rPr>
              <a:t>укладочная сетка</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7715304" cy="5940088"/>
          </a:xfrm>
          <a:prstGeom prst="rect">
            <a:avLst/>
          </a:prstGeom>
        </p:spPr>
        <p:txBody>
          <a:bodyPr wrap="square">
            <a:spAutoFit/>
          </a:bodyPr>
          <a:lstStyle/>
          <a:p>
            <a:r>
              <a:rPr lang="ru-RU" sz="2000" dirty="0">
                <a:latin typeface="Times New Roman" pitchFamily="18" charset="0"/>
                <a:cs typeface="Times New Roman" pitchFamily="18" charset="0"/>
              </a:rPr>
              <a:t>Кирпич начинают укладывать от угла дома и до конца стены. Вначале на раствор укладываются направляющие (крайние) кирпичи. Они соединяются </a:t>
            </a:r>
            <a:r>
              <a:rPr lang="ru-RU" sz="2000" dirty="0" err="1">
                <a:latin typeface="Times New Roman" pitchFamily="18" charset="0"/>
                <a:cs typeface="Times New Roman" pitchFamily="18" charset="0"/>
              </a:rPr>
              <a:t>шнуркой</a:t>
            </a:r>
            <a:r>
              <a:rPr lang="ru-RU" sz="2000" dirty="0">
                <a:latin typeface="Times New Roman" pitchFamily="18" charset="0"/>
                <a:cs typeface="Times New Roman" pitchFamily="18" charset="0"/>
              </a:rPr>
              <a:t>, и по ней далее укладывают весь ряд. С помощью шнурки определяется высота ряда кирпичей, а их правильное расположение. Когда укладывается кирпичная стена, толщина которой составляет меньше 30 см, шнурка натягивается с одной стороне. Если же толщина кирпичных наружных стен составляет больше 30 см, то шнурка натягивается с обеих сторон.</a:t>
            </a:r>
          </a:p>
          <a:p>
            <a:r>
              <a:rPr lang="ru-RU" sz="2000" dirty="0" smtClean="0">
                <a:latin typeface="Times New Roman" pitchFamily="18" charset="0"/>
                <a:cs typeface="Times New Roman" pitchFamily="18" charset="0"/>
              </a:rPr>
              <a:t>На </a:t>
            </a:r>
            <a:r>
              <a:rPr lang="ru-RU" sz="2000" dirty="0">
                <a:latin typeface="Times New Roman" pitchFamily="18" charset="0"/>
                <a:cs typeface="Times New Roman" pitchFamily="18" charset="0"/>
              </a:rPr>
              <a:t>натянутую шнурку мастерком укладывается смесь цемента. Необходимо укладывать смесь так, чтобы ее толщина была равномерной (от 1,5 до 2 см). Раствор нужно выкладывать от лицевой поверхности, на расстоянии 2 см от нее. Если соблюдать данную </a:t>
            </a:r>
            <a:r>
              <a:rPr lang="ru-RU" sz="2000" b="1" dirty="0">
                <a:latin typeface="Times New Roman" pitchFamily="18" charset="0"/>
                <a:cs typeface="Times New Roman" pitchFamily="18" charset="0"/>
              </a:rPr>
              <a:t>технологию кирпичной кладки</a:t>
            </a:r>
            <a:r>
              <a:rPr lang="ru-RU" sz="2000" dirty="0">
                <a:latin typeface="Times New Roman" pitchFamily="18" charset="0"/>
                <a:cs typeface="Times New Roman" pitchFamily="18" charset="0"/>
              </a:rPr>
              <a:t>, то раствор не будет вытекать из швов и, следовательно, для очистки кирпичной кладки не нужно будет применять серьезных усилий. Первый ряд рекомендуется укладывать наиболее качественно, так как во многом от первого ряда зависит то, какой получится кирпичная стена.</a:t>
            </a:r>
          </a:p>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8072494" cy="5324535"/>
          </a:xfrm>
          <a:prstGeom prst="rect">
            <a:avLst/>
          </a:prstGeom>
        </p:spPr>
        <p:txBody>
          <a:bodyPr wrap="square">
            <a:spAutoFit/>
          </a:bodyPr>
          <a:lstStyle/>
          <a:p>
            <a:r>
              <a:rPr lang="ru-RU" sz="2000" dirty="0">
                <a:latin typeface="Times New Roman" pitchFamily="18" charset="0"/>
                <a:cs typeface="Times New Roman" pitchFamily="18" charset="0"/>
              </a:rPr>
              <a:t>При укладке </a:t>
            </a:r>
            <a:r>
              <a:rPr lang="ru-RU" sz="2000" dirty="0" smtClean="0">
                <a:latin typeface="Times New Roman" pitchFamily="18" charset="0"/>
                <a:cs typeface="Times New Roman" pitchFamily="18" charset="0"/>
              </a:rPr>
              <a:t>ряда </a:t>
            </a:r>
            <a:r>
              <a:rPr lang="ru-RU" sz="2000" b="1" dirty="0" smtClean="0">
                <a:latin typeface="Times New Roman" pitchFamily="18" charset="0"/>
                <a:cs typeface="Times New Roman" pitchFamily="18" charset="0"/>
              </a:rPr>
              <a:t>кирпичной </a:t>
            </a:r>
            <a:r>
              <a:rPr lang="ru-RU" sz="2000" b="1" dirty="0">
                <a:latin typeface="Times New Roman" pitchFamily="18" charset="0"/>
                <a:cs typeface="Times New Roman" pitchFamily="18" charset="0"/>
              </a:rPr>
              <a:t>кладки</a:t>
            </a:r>
            <a:r>
              <a:rPr lang="ru-RU" sz="2000" dirty="0">
                <a:latin typeface="Times New Roman" pitchFamily="18" charset="0"/>
                <a:cs typeface="Times New Roman" pitchFamily="18" charset="0"/>
              </a:rPr>
              <a:t> его нужно вести слева направо. При укладке каждого нового ряда на раствор укладывается кирпич таким образом, чтобы соединительные швы предыдущего слоя перекрывались. Для этого на кирпич нужно нажать и постучать рукояткой мастерка. Излишки раствора, вытекшего из швов, снимаются. После укладки каждого нового ряда необходимо проверять, ровно ли укладывается кирпичная стена. Толщина стены иногда затрудняет проверку, но все-таки рекомендуется осматривать то, как кладется кирпич.</a:t>
            </a:r>
          </a:p>
          <a:p>
            <a:r>
              <a:rPr lang="ru-RU" sz="2000" b="1" dirty="0">
                <a:latin typeface="Times New Roman" pitchFamily="18" charset="0"/>
                <a:cs typeface="Times New Roman" pitchFamily="18" charset="0"/>
              </a:rPr>
              <a:t> Раскладка кирпича</a:t>
            </a:r>
          </a:p>
          <a:p>
            <a:r>
              <a:rPr lang="ru-RU" sz="2000" dirty="0" smtClean="0">
                <a:latin typeface="Times New Roman" pitchFamily="18" charset="0"/>
                <a:cs typeface="Times New Roman" pitchFamily="18" charset="0"/>
              </a:rPr>
              <a:t>Кирпич </a:t>
            </a:r>
            <a:r>
              <a:rPr lang="ru-RU" sz="2000" dirty="0">
                <a:latin typeface="Times New Roman" pitchFamily="18" charset="0"/>
                <a:cs typeface="Times New Roman" pitchFamily="18" charset="0"/>
              </a:rPr>
              <a:t>размещается на сооружаемой стене на максимально близком расстоянии к месту укладки. Необходимо размещать кирпич в следующем порядке: параллельно стене (или же под маленьким углом к стене) – для </a:t>
            </a:r>
            <a:r>
              <a:rPr lang="ru-RU" sz="2000" dirty="0" err="1">
                <a:latin typeface="Times New Roman" pitchFamily="18" charset="0"/>
                <a:cs typeface="Times New Roman" pitchFamily="18" charset="0"/>
              </a:rPr>
              <a:t>ложковых</a:t>
            </a:r>
            <a:r>
              <a:rPr lang="ru-RU" sz="2000" dirty="0">
                <a:latin typeface="Times New Roman" pitchFamily="18" charset="0"/>
                <a:cs typeface="Times New Roman" pitchFamily="18" charset="0"/>
              </a:rPr>
              <a:t> рядов, а для тычковых рядов – перпендикулярно стенной оси. Кирпич для наружной версты раскладывается на внутренней части стены, а для внутренней версты – на наружной половине стены.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1938992"/>
          </a:xfrm>
          <a:prstGeom prst="rect">
            <a:avLst/>
          </a:prstGeom>
        </p:spPr>
        <p:txBody>
          <a:bodyPr wrap="square">
            <a:spAutoFit/>
          </a:bodyPr>
          <a:lstStyle/>
          <a:p>
            <a:r>
              <a:rPr lang="ru-RU" sz="2000" dirty="0">
                <a:latin typeface="Times New Roman" pitchFamily="18" charset="0"/>
                <a:cs typeface="Times New Roman" pitchFamily="18" charset="0"/>
              </a:rPr>
              <a:t>Кирпичная стена, толщина которой будет составлять больше 2 кирпичей, требует особого размещения материала. Так, материал для тычковой наружной версты размещается стопками на внутренней половине стены. Необходимо укладывать стопками из двух кирпичей перпендикулярно стенной оси. Расстояние между каждой стопкой должно составлять половину кирпича.</a:t>
            </a:r>
          </a:p>
        </p:txBody>
      </p:sp>
      <p:pic>
        <p:nvPicPr>
          <p:cNvPr id="43010" name="Picture 2" descr="http://ostroymaterialah.ru/wp-content/uploads/2014/12/instrumenty-dla-kladki-kirpicha-1.jpg"/>
          <p:cNvPicPr>
            <a:picLocks noChangeAspect="1" noChangeArrowheads="1"/>
          </p:cNvPicPr>
          <p:nvPr/>
        </p:nvPicPr>
        <p:blipFill>
          <a:blip r:embed="rId2"/>
          <a:srcRect/>
          <a:stretch>
            <a:fillRect/>
          </a:stretch>
        </p:blipFill>
        <p:spPr bwMode="auto">
          <a:xfrm>
            <a:off x="785786" y="2285992"/>
            <a:ext cx="7643866" cy="424815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ostroymaterialah.ru/wp-content/uploads/2014/12/Shema-dopolnitelnyh-instrumentov-dlja-kladki-kirpicha.jpg"/>
          <p:cNvPicPr>
            <a:picLocks noChangeAspect="1" noChangeArrowheads="1"/>
          </p:cNvPicPr>
          <p:nvPr/>
        </p:nvPicPr>
        <p:blipFill>
          <a:blip r:embed="rId2"/>
          <a:srcRect/>
          <a:stretch>
            <a:fillRect/>
          </a:stretch>
        </p:blipFill>
        <p:spPr bwMode="auto">
          <a:xfrm>
            <a:off x="928662" y="500042"/>
            <a:ext cx="7215238" cy="590073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ostroymaterialah.ru/wp-content/uploads/2014/12/shema4.png"/>
          <p:cNvPicPr>
            <a:picLocks noChangeAspect="1" noChangeArrowheads="1"/>
          </p:cNvPicPr>
          <p:nvPr/>
        </p:nvPicPr>
        <p:blipFill>
          <a:blip r:embed="rId2"/>
          <a:srcRect/>
          <a:stretch>
            <a:fillRect/>
          </a:stretch>
        </p:blipFill>
        <p:spPr bwMode="auto">
          <a:xfrm>
            <a:off x="285720" y="785794"/>
            <a:ext cx="8358246" cy="564360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troimzauralom.ru/images/stories/SZnewFOTO/stena_matirial/1.jpg"/>
          <p:cNvPicPr>
            <a:picLocks noChangeAspect="1" noChangeArrowheads="1"/>
          </p:cNvPicPr>
          <p:nvPr/>
        </p:nvPicPr>
        <p:blipFill>
          <a:blip r:embed="rId2"/>
          <a:srcRect/>
          <a:stretch>
            <a:fillRect/>
          </a:stretch>
        </p:blipFill>
        <p:spPr bwMode="auto">
          <a:xfrm>
            <a:off x="714316" y="357166"/>
            <a:ext cx="7960702" cy="60626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Одинарный кирпич 65мм"/>
          <p:cNvPicPr>
            <a:picLocks noChangeAspect="1" noChangeArrowheads="1"/>
          </p:cNvPicPr>
          <p:nvPr/>
        </p:nvPicPr>
        <p:blipFill>
          <a:blip r:embed="rId2"/>
          <a:srcRect/>
          <a:stretch>
            <a:fillRect/>
          </a:stretch>
        </p:blipFill>
        <p:spPr bwMode="auto">
          <a:xfrm>
            <a:off x="857224" y="285728"/>
            <a:ext cx="3810000" cy="2143125"/>
          </a:xfrm>
          <a:prstGeom prst="rect">
            <a:avLst/>
          </a:prstGeom>
          <a:noFill/>
        </p:spPr>
      </p:pic>
      <p:pic>
        <p:nvPicPr>
          <p:cNvPr id="10244" name="Picture 4" descr="Утолщенный кирпич 88мм"/>
          <p:cNvPicPr>
            <a:picLocks noChangeAspect="1" noChangeArrowheads="1"/>
          </p:cNvPicPr>
          <p:nvPr/>
        </p:nvPicPr>
        <p:blipFill>
          <a:blip r:embed="rId3"/>
          <a:srcRect/>
          <a:stretch>
            <a:fillRect/>
          </a:stretch>
        </p:blipFill>
        <p:spPr bwMode="auto">
          <a:xfrm>
            <a:off x="4643438" y="642918"/>
            <a:ext cx="3810000" cy="2257426"/>
          </a:xfrm>
          <a:prstGeom prst="rect">
            <a:avLst/>
          </a:prstGeom>
          <a:noFill/>
        </p:spPr>
      </p:pic>
      <p:pic>
        <p:nvPicPr>
          <p:cNvPr id="10246" name="Picture 6" descr="Обозначение граней кирпича"/>
          <p:cNvPicPr>
            <a:picLocks noChangeAspect="1" noChangeArrowheads="1"/>
          </p:cNvPicPr>
          <p:nvPr/>
        </p:nvPicPr>
        <p:blipFill>
          <a:blip r:embed="rId4"/>
          <a:srcRect/>
          <a:stretch>
            <a:fillRect/>
          </a:stretch>
        </p:blipFill>
        <p:spPr bwMode="auto">
          <a:xfrm>
            <a:off x="2285984" y="3000372"/>
            <a:ext cx="3810000" cy="2352675"/>
          </a:xfrm>
          <a:prstGeom prst="rect">
            <a:avLst/>
          </a:prstGeom>
          <a:noFill/>
        </p:spPr>
      </p:pic>
      <p:sp>
        <p:nvSpPr>
          <p:cNvPr id="7" name="TextBox 6"/>
          <p:cNvSpPr txBox="1"/>
          <p:nvPr/>
        </p:nvSpPr>
        <p:spPr>
          <a:xfrm>
            <a:off x="857224" y="5786454"/>
            <a:ext cx="6847067" cy="400110"/>
          </a:xfrm>
          <a:prstGeom prst="rect">
            <a:avLst/>
          </a:prstGeom>
          <a:noFill/>
        </p:spPr>
        <p:txBody>
          <a:bodyPr wrap="none" rtlCol="0">
            <a:spAutoFit/>
          </a:bodyPr>
          <a:lstStyle/>
          <a:p>
            <a:r>
              <a:rPr lang="ru-RU" sz="2000" dirty="0">
                <a:latin typeface="Times New Roman" pitchFamily="18" charset="0"/>
                <a:cs typeface="Times New Roman" pitchFamily="18" charset="0"/>
              </a:rPr>
              <a:t>Кирпич имеет 6 поверхностей: 2 тычка, 2 ложка и 2 постели</a:t>
            </a:r>
            <a:r>
              <a:rPr lang="ru-RU"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td-perel.ru/sites/img/formamix/fm.jpg"/>
          <p:cNvPicPr>
            <a:picLocks noChangeAspect="1" noChangeArrowheads="1"/>
          </p:cNvPicPr>
          <p:nvPr/>
        </p:nvPicPr>
        <p:blipFill>
          <a:blip r:embed="rId2"/>
          <a:srcRect/>
          <a:stretch>
            <a:fillRect/>
          </a:stretch>
        </p:blipFill>
        <p:spPr bwMode="auto">
          <a:xfrm>
            <a:off x="642910" y="1428736"/>
            <a:ext cx="8096272" cy="464347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cs628425.vk.me/v628425348/2012/33DFKGM-vEs.jpg"/>
          <p:cNvPicPr>
            <a:picLocks noChangeAspect="1" noChangeArrowheads="1"/>
          </p:cNvPicPr>
          <p:nvPr/>
        </p:nvPicPr>
        <p:blipFill>
          <a:blip r:embed="rId2"/>
          <a:srcRect b="7317"/>
          <a:stretch>
            <a:fillRect/>
          </a:stretch>
        </p:blipFill>
        <p:spPr bwMode="auto">
          <a:xfrm>
            <a:off x="428596" y="500042"/>
            <a:ext cx="8286808" cy="60722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domechti.ru/wp-content/uploads/2013/12/kladka-kirpicha-zimoj-08.jpg"/>
          <p:cNvPicPr>
            <a:picLocks noChangeAspect="1" noChangeArrowheads="1"/>
          </p:cNvPicPr>
          <p:nvPr/>
        </p:nvPicPr>
        <p:blipFill>
          <a:blip r:embed="rId2"/>
          <a:srcRect/>
          <a:stretch>
            <a:fillRect/>
          </a:stretch>
        </p:blipFill>
        <p:spPr bwMode="auto">
          <a:xfrm>
            <a:off x="285720" y="285728"/>
            <a:ext cx="8358246" cy="607223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myvideosait.ru/wp-content/uploads/2015/12/testiruem-nabor-kamenshhik-8212-1.jpg"/>
          <p:cNvPicPr>
            <a:picLocks noChangeAspect="1" noChangeArrowheads="1"/>
          </p:cNvPicPr>
          <p:nvPr/>
        </p:nvPicPr>
        <p:blipFill>
          <a:blip r:embed="rId2"/>
          <a:srcRect l="12698" t="14815" b="22222"/>
          <a:stretch>
            <a:fillRect/>
          </a:stretch>
        </p:blipFill>
        <p:spPr bwMode="auto">
          <a:xfrm>
            <a:off x="357158" y="214290"/>
            <a:ext cx="8501122" cy="614366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pic.rutube.ru/video/b9/37/b93700d0acee0941c974a21f1a6ade6c.jpg"/>
          <p:cNvPicPr>
            <a:picLocks noChangeAspect="1" noChangeArrowheads="1"/>
          </p:cNvPicPr>
          <p:nvPr/>
        </p:nvPicPr>
        <p:blipFill>
          <a:blip r:embed="rId2"/>
          <a:srcRect/>
          <a:stretch>
            <a:fillRect/>
          </a:stretch>
        </p:blipFill>
        <p:spPr bwMode="auto">
          <a:xfrm>
            <a:off x="571472" y="428604"/>
            <a:ext cx="8143932" cy="600079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85728"/>
            <a:ext cx="8143932" cy="1231106"/>
          </a:xfrm>
          <a:prstGeom prst="rect">
            <a:avLst/>
          </a:prstGeom>
          <a:noFill/>
        </p:spPr>
        <p:txBody>
          <a:bodyPr wrap="square" rtlCol="0">
            <a:spAutoFit/>
          </a:bodyPr>
          <a:lstStyle/>
          <a:p>
            <a:r>
              <a:rPr lang="ru-RU" sz="2800" dirty="0" smtClean="0">
                <a:latin typeface="Times New Roman" pitchFamily="18" charset="0"/>
                <a:cs typeface="Times New Roman" pitchFamily="18" charset="0"/>
              </a:rPr>
              <a:t>Домашнее задание: </a:t>
            </a:r>
          </a:p>
          <a:p>
            <a:r>
              <a:rPr lang="ru-RU" sz="2800" dirty="0" smtClean="0">
                <a:latin typeface="Times New Roman" pitchFamily="18" charset="0"/>
                <a:cs typeface="Times New Roman" pitchFamily="18" charset="0"/>
              </a:rPr>
              <a:t> подготовить ответы на вопросы:</a:t>
            </a:r>
          </a:p>
          <a:p>
            <a:endParaRPr lang="ru-RU" dirty="0"/>
          </a:p>
        </p:txBody>
      </p:sp>
      <p:sp>
        <p:nvSpPr>
          <p:cNvPr id="3" name="Прямоугольник 2"/>
          <p:cNvSpPr/>
          <p:nvPr/>
        </p:nvSpPr>
        <p:spPr>
          <a:xfrm>
            <a:off x="214282" y="1214422"/>
            <a:ext cx="8715436" cy="5078313"/>
          </a:xfrm>
          <a:prstGeom prst="rect">
            <a:avLst/>
          </a:prstGeom>
        </p:spPr>
        <p:txBody>
          <a:bodyPr wrap="square">
            <a:spAutoFit/>
          </a:bodyPr>
          <a:lstStyle/>
          <a:p>
            <a:r>
              <a:rPr lang="ru-RU" dirty="0" smtClean="0">
                <a:latin typeface="Times New Roman" pitchFamily="18" charset="0"/>
                <a:cs typeface="Times New Roman" pitchFamily="18" charset="0"/>
              </a:rPr>
              <a:t>Что называется каменной кладкой?</a:t>
            </a:r>
          </a:p>
          <a:p>
            <a:r>
              <a:rPr lang="ru-RU" dirty="0" smtClean="0">
                <a:latin typeface="Times New Roman" pitchFamily="18" charset="0"/>
                <a:cs typeface="Times New Roman" pitchFamily="18" charset="0"/>
              </a:rPr>
              <a:t>Назовите основные виды кладок.</a:t>
            </a:r>
          </a:p>
          <a:p>
            <a:r>
              <a:rPr lang="ru-RU" dirty="0" smtClean="0">
                <a:latin typeface="Times New Roman" pitchFamily="18" charset="0"/>
                <a:cs typeface="Times New Roman" pitchFamily="18" charset="0"/>
              </a:rPr>
              <a:t>Какие правила резки кладки Вы знаете?</a:t>
            </a:r>
          </a:p>
          <a:p>
            <a:r>
              <a:rPr lang="ru-RU" dirty="0" smtClean="0">
                <a:latin typeface="Times New Roman" pitchFamily="18" charset="0"/>
                <a:cs typeface="Times New Roman" pitchFamily="18" charset="0"/>
              </a:rPr>
              <a:t>При устройстве каких конструктивных элементов зданий не допускается применение силикатного кирпича?</a:t>
            </a:r>
          </a:p>
          <a:p>
            <a:r>
              <a:rPr lang="ru-RU" dirty="0" smtClean="0">
                <a:latin typeface="Times New Roman" pitchFamily="18" charset="0"/>
                <a:cs typeface="Times New Roman" pitchFamily="18" charset="0"/>
              </a:rPr>
              <a:t>Что такое версты, их виды.</a:t>
            </a:r>
          </a:p>
          <a:p>
            <a:r>
              <a:rPr lang="ru-RU" dirty="0" smtClean="0">
                <a:latin typeface="Times New Roman" pitchFamily="18" charset="0"/>
                <a:cs typeface="Times New Roman" pitchFamily="18" charset="0"/>
              </a:rPr>
              <a:t>Что такое </a:t>
            </a:r>
            <a:r>
              <a:rPr lang="ru-RU" dirty="0" err="1" smtClean="0">
                <a:latin typeface="Times New Roman" pitchFamily="18" charset="0"/>
                <a:cs typeface="Times New Roman" pitchFamily="18" charset="0"/>
              </a:rPr>
              <a:t>штрабы</a:t>
            </a:r>
            <a:r>
              <a:rPr lang="ru-RU" dirty="0" smtClean="0">
                <a:latin typeface="Times New Roman" pitchFamily="18" charset="0"/>
                <a:cs typeface="Times New Roman" pitchFamily="18" charset="0"/>
              </a:rPr>
              <a:t>, их назначение и виды?</a:t>
            </a:r>
          </a:p>
          <a:p>
            <a:r>
              <a:rPr lang="ru-RU" dirty="0" smtClean="0">
                <a:latin typeface="Times New Roman" pitchFamily="18" charset="0"/>
                <a:cs typeface="Times New Roman" pitchFamily="18" charset="0"/>
              </a:rPr>
              <a:t>Какие системы перевязки кладки Вы знаете?</a:t>
            </a:r>
          </a:p>
          <a:p>
            <a:r>
              <a:rPr lang="ru-RU" dirty="0" smtClean="0">
                <a:latin typeface="Times New Roman" pitchFamily="18" charset="0"/>
                <a:cs typeface="Times New Roman" pitchFamily="18" charset="0"/>
              </a:rPr>
              <a:t>Опишите способы укладки кирпича </a:t>
            </a:r>
            <a:r>
              <a:rPr lang="ru-RU" dirty="0" err="1" smtClean="0">
                <a:latin typeface="Times New Roman" pitchFamily="18" charset="0"/>
                <a:cs typeface="Times New Roman" pitchFamily="18" charset="0"/>
              </a:rPr>
              <a:t>вприжим</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Опишите способы укладки кирпича </a:t>
            </a:r>
            <a:r>
              <a:rPr lang="ru-RU" dirty="0" err="1" smtClean="0">
                <a:latin typeface="Times New Roman" pitchFamily="18" charset="0"/>
                <a:cs typeface="Times New Roman" pitchFamily="18" charset="0"/>
              </a:rPr>
              <a:t>вприсык</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Опишите способы укладки кирпича </a:t>
            </a:r>
            <a:r>
              <a:rPr lang="ru-RU" dirty="0" err="1" smtClean="0">
                <a:latin typeface="Times New Roman" pitchFamily="18" charset="0"/>
                <a:cs typeface="Times New Roman" pitchFamily="18" charset="0"/>
              </a:rPr>
              <a:t>вполуприсык</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При устройстве каких конструктивных элементов зданий не допускается применять многорядную систему перевязки?</a:t>
            </a:r>
          </a:p>
          <a:p>
            <a:r>
              <a:rPr lang="ru-RU" dirty="0" smtClean="0">
                <a:latin typeface="Times New Roman" pitchFamily="18" charset="0"/>
                <a:cs typeface="Times New Roman" pitchFamily="18" charset="0"/>
              </a:rPr>
              <a:t>Порядок расшивки швов кладки, применяемые инструменты?</a:t>
            </a:r>
          </a:p>
          <a:p>
            <a:r>
              <a:rPr lang="ru-RU" dirty="0" smtClean="0">
                <a:latin typeface="Times New Roman" pitchFamily="18" charset="0"/>
                <a:cs typeface="Times New Roman" pitchFamily="18" charset="0"/>
              </a:rPr>
              <a:t>Расскажите о кладке столбов по трехрядной системе перевязки.</a:t>
            </a:r>
          </a:p>
          <a:p>
            <a:r>
              <a:rPr lang="ru-RU" dirty="0" smtClean="0">
                <a:latin typeface="Times New Roman" pitchFamily="18" charset="0"/>
                <a:cs typeface="Times New Roman" pitchFamily="18" charset="0"/>
              </a:rPr>
              <a:t>При какой системе перевязки при укладке простенков используют четверти, где их располагают?</a:t>
            </a:r>
          </a:p>
          <a:p>
            <a:r>
              <a:rPr lang="ru-RU" dirty="0" smtClean="0">
                <a:latin typeface="Times New Roman" pitchFamily="18" charset="0"/>
                <a:cs typeface="Times New Roman" pitchFamily="18" charset="0"/>
              </a:rPr>
              <a:t>                Что называют облегченной кладкой?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428604"/>
            <a:ext cx="7715304" cy="461665"/>
          </a:xfrm>
          <a:prstGeom prst="rect">
            <a:avLst/>
          </a:prstGeom>
        </p:spPr>
        <p:txBody>
          <a:bodyPr wrap="square">
            <a:spAutoFit/>
          </a:bodyPr>
          <a:lstStyle/>
          <a:p>
            <a:pPr fontAlgn="base"/>
            <a:r>
              <a:rPr lang="ru-RU" sz="2400" b="1" dirty="0" smtClean="0">
                <a:latin typeface="Times New Roman" pitchFamily="18" charset="0"/>
                <a:cs typeface="Times New Roman" pitchFamily="18" charset="0"/>
              </a:rPr>
              <a:t>   Обозначение </a:t>
            </a:r>
            <a:r>
              <a:rPr lang="ru-RU" sz="2400" b="1" dirty="0">
                <a:latin typeface="Times New Roman" pitchFamily="18" charset="0"/>
                <a:cs typeface="Times New Roman" pitchFamily="18" charset="0"/>
              </a:rPr>
              <a:t>элементов кирпичной кладки</a:t>
            </a:r>
          </a:p>
        </p:txBody>
      </p:sp>
      <p:pic>
        <p:nvPicPr>
          <p:cNvPr id="15362" name="Picture 2" descr="Элементы кирпичной кладки"/>
          <p:cNvPicPr>
            <a:picLocks noChangeAspect="1" noChangeArrowheads="1"/>
          </p:cNvPicPr>
          <p:nvPr/>
        </p:nvPicPr>
        <p:blipFill>
          <a:blip r:embed="rId2"/>
          <a:srcRect/>
          <a:stretch>
            <a:fillRect/>
          </a:stretch>
        </p:blipFill>
        <p:spPr bwMode="auto">
          <a:xfrm>
            <a:off x="928662" y="1500174"/>
            <a:ext cx="7929618" cy="47863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72560" cy="6247864"/>
          </a:xfrm>
          <a:prstGeom prst="rect">
            <a:avLst/>
          </a:prstGeom>
        </p:spPr>
        <p:txBody>
          <a:bodyPr wrap="square">
            <a:spAutoFit/>
          </a:bodyPr>
          <a:lstStyle/>
          <a:p>
            <a:pPr fontAlgn="base"/>
            <a:r>
              <a:rPr lang="ru-RU" sz="2000" b="1" dirty="0">
                <a:latin typeface="Times New Roman" pitchFamily="18" charset="0"/>
                <a:cs typeface="Times New Roman" pitchFamily="18" charset="0"/>
              </a:rPr>
              <a:t>Горизонтальный шов</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шов</a:t>
            </a:r>
            <a:r>
              <a:rPr lang="ru-RU" sz="2000" dirty="0">
                <a:latin typeface="Times New Roman" pitchFamily="18" charset="0"/>
                <a:cs typeface="Times New Roman" pitchFamily="18" charset="0"/>
              </a:rPr>
              <a:t> между соседними горизонтальными рядами.</a:t>
            </a:r>
          </a:p>
          <a:p>
            <a:pPr fontAlgn="base"/>
            <a:r>
              <a:rPr lang="ru-RU" sz="2000" b="1" dirty="0">
                <a:latin typeface="Times New Roman" pitchFamily="18" charset="0"/>
                <a:cs typeface="Times New Roman" pitchFamily="18" charset="0"/>
              </a:rPr>
              <a:t>Вертикальный шов</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шов</a:t>
            </a:r>
            <a:r>
              <a:rPr lang="ru-RU" sz="2000" dirty="0">
                <a:latin typeface="Times New Roman" pitchFamily="18" charset="0"/>
                <a:cs typeface="Times New Roman" pitchFamily="18" charset="0"/>
              </a:rPr>
              <a:t>, разделяющий боковые грани соприкасающихся кирпичей. Бывает поперечный и продольный. </a:t>
            </a:r>
          </a:p>
          <a:p>
            <a:pPr fontAlgn="base"/>
            <a:r>
              <a:rPr lang="ru-RU" sz="2000" b="1" dirty="0">
                <a:latin typeface="Times New Roman" pitchFamily="18" charset="0"/>
                <a:cs typeface="Times New Roman" pitchFamily="18" charset="0"/>
              </a:rPr>
              <a:t>Внутренняя верста</a:t>
            </a:r>
            <a:r>
              <a:rPr lang="ru-RU" sz="2000" dirty="0">
                <a:latin typeface="Times New Roman" pitchFamily="18" charset="0"/>
                <a:cs typeface="Times New Roman" pitchFamily="18" charset="0"/>
              </a:rPr>
              <a:t> – ряд кирпичной кладки, который выходит на внутреннюю поверхность.</a:t>
            </a:r>
          </a:p>
          <a:p>
            <a:pPr fontAlgn="base"/>
            <a:r>
              <a:rPr lang="ru-RU" sz="2000" b="1" dirty="0">
                <a:latin typeface="Times New Roman" pitchFamily="18" charset="0"/>
                <a:cs typeface="Times New Roman" pitchFamily="18" charset="0"/>
              </a:rPr>
              <a:t>Лицевая или наружная верста</a:t>
            </a:r>
            <a:r>
              <a:rPr lang="ru-RU" sz="2000" dirty="0">
                <a:latin typeface="Times New Roman" pitchFamily="18" charset="0"/>
                <a:cs typeface="Times New Roman" pitchFamily="18" charset="0"/>
              </a:rPr>
              <a:t> – ряд кладки, который выходит на внешнюю (фасадную) сторону.</a:t>
            </a:r>
          </a:p>
          <a:p>
            <a:pPr fontAlgn="base"/>
            <a:r>
              <a:rPr lang="ru-RU" sz="2000" b="1" dirty="0">
                <a:latin typeface="Times New Roman" pitchFamily="18" charset="0"/>
                <a:cs typeface="Times New Roman" pitchFamily="18" charset="0"/>
              </a:rPr>
              <a:t>Забутка</a:t>
            </a:r>
            <a:r>
              <a:rPr lang="ru-RU" sz="2000" dirty="0">
                <a:latin typeface="Times New Roman" pitchFamily="18" charset="0"/>
                <a:cs typeface="Times New Roman" pitchFamily="18" charset="0"/>
              </a:rPr>
              <a:t> – ряды, размещенные между внутренней и наружной верстами.</a:t>
            </a:r>
          </a:p>
          <a:p>
            <a:pPr fontAlgn="base"/>
            <a:r>
              <a:rPr lang="ru-RU" sz="2000" b="1" dirty="0" err="1">
                <a:latin typeface="Times New Roman" pitchFamily="18" charset="0"/>
                <a:cs typeface="Times New Roman" pitchFamily="18" charset="0"/>
              </a:rPr>
              <a:t>Ложковый</a:t>
            </a:r>
            <a:r>
              <a:rPr lang="ru-RU" sz="2000" b="1" dirty="0">
                <a:latin typeface="Times New Roman" pitchFamily="18" charset="0"/>
                <a:cs typeface="Times New Roman" pitchFamily="18" charset="0"/>
              </a:rPr>
              <a:t> ряд</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ряд</a:t>
            </a:r>
            <a:r>
              <a:rPr lang="ru-RU" sz="2000" dirty="0">
                <a:latin typeface="Times New Roman" pitchFamily="18" charset="0"/>
                <a:cs typeface="Times New Roman" pitchFamily="18" charset="0"/>
              </a:rPr>
              <a:t> из кирпичей, которые к поверхности стены уложены ложками, т.е. длинными гранями.</a:t>
            </a:r>
          </a:p>
          <a:p>
            <a:pPr fontAlgn="base"/>
            <a:r>
              <a:rPr lang="ru-RU" sz="2000" b="1" dirty="0">
                <a:latin typeface="Times New Roman" pitchFamily="18" charset="0"/>
                <a:cs typeface="Times New Roman" pitchFamily="18" charset="0"/>
              </a:rPr>
              <a:t>Тычковый ряд</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ряд</a:t>
            </a:r>
            <a:r>
              <a:rPr lang="ru-RU" sz="2000" dirty="0">
                <a:latin typeface="Times New Roman" pitchFamily="18" charset="0"/>
                <a:cs typeface="Times New Roman" pitchFamily="18" charset="0"/>
              </a:rPr>
              <a:t> из кирпичей, которые к поверхности стены уложены тычками, т.е. короткими гранями.</a:t>
            </a:r>
          </a:p>
          <a:p>
            <a:pPr fontAlgn="base"/>
            <a:r>
              <a:rPr lang="ru-RU" sz="2000" b="1" dirty="0">
                <a:latin typeface="Times New Roman" pitchFamily="18" charset="0"/>
                <a:cs typeface="Times New Roman" pitchFamily="18" charset="0"/>
              </a:rPr>
              <a:t>Система перевязки швов</a:t>
            </a:r>
            <a:r>
              <a:rPr lang="ru-RU" sz="2000" dirty="0">
                <a:latin typeface="Times New Roman" pitchFamily="18" charset="0"/>
                <a:cs typeface="Times New Roman" pitchFamily="18" charset="0"/>
              </a:rPr>
              <a:t> – определенный порядок чередования </a:t>
            </a:r>
            <a:r>
              <a:rPr lang="ru-RU" sz="2000" dirty="0" err="1">
                <a:latin typeface="Times New Roman" pitchFamily="18" charset="0"/>
                <a:cs typeface="Times New Roman" pitchFamily="18" charset="0"/>
              </a:rPr>
              <a:t>ложковых</a:t>
            </a:r>
            <a:r>
              <a:rPr lang="ru-RU" sz="2000" dirty="0">
                <a:latin typeface="Times New Roman" pitchFamily="18" charset="0"/>
                <a:cs typeface="Times New Roman" pitchFamily="18" charset="0"/>
              </a:rPr>
              <a:t> и тычковых рядов.</a:t>
            </a:r>
          </a:p>
          <a:p>
            <a:pPr fontAlgn="base"/>
            <a:r>
              <a:rPr lang="ru-RU" sz="2000" b="1" dirty="0" err="1">
                <a:latin typeface="Times New Roman" pitchFamily="18" charset="0"/>
                <a:cs typeface="Times New Roman" pitchFamily="18" charset="0"/>
              </a:rPr>
              <a:t>Ложковая</a:t>
            </a:r>
            <a:r>
              <a:rPr lang="ru-RU" sz="2000" b="1" dirty="0">
                <a:latin typeface="Times New Roman" pitchFamily="18" charset="0"/>
                <a:cs typeface="Times New Roman" pitchFamily="18" charset="0"/>
              </a:rPr>
              <a:t> кладка</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кладка</a:t>
            </a:r>
            <a:r>
              <a:rPr lang="ru-RU" sz="2000" dirty="0">
                <a:latin typeface="Times New Roman" pitchFamily="18" charset="0"/>
                <a:cs typeface="Times New Roman" pitchFamily="18" charset="0"/>
              </a:rPr>
              <a:t>, при которой кирпич укладывается ложком наружу по отношению к лицевой поверхности стены.</a:t>
            </a:r>
          </a:p>
          <a:p>
            <a:pPr fontAlgn="base"/>
            <a:r>
              <a:rPr lang="ru-RU" sz="2000" b="1" dirty="0">
                <a:latin typeface="Times New Roman" pitchFamily="18" charset="0"/>
                <a:cs typeface="Times New Roman" pitchFamily="18" charset="0"/>
              </a:rPr>
              <a:t>Тычковая кладка</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кладка</a:t>
            </a:r>
            <a:r>
              <a:rPr lang="ru-RU" sz="2000" dirty="0">
                <a:latin typeface="Times New Roman" pitchFamily="18" charset="0"/>
                <a:cs typeface="Times New Roman" pitchFamily="18" charset="0"/>
              </a:rPr>
              <a:t>, при которой кирпич кладется тычком наружу по отношению к лицевой стороне стены</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fontAlgn="base"/>
            <a:r>
              <a:rPr lang="ru-RU" sz="2000" dirty="0" smtClean="0">
                <a:latin typeface="Times New Roman" pitchFamily="18" charset="0"/>
                <a:cs typeface="Times New Roman" pitchFamily="18" charset="0"/>
              </a:rPr>
              <a:t>Ширина </a:t>
            </a:r>
            <a:r>
              <a:rPr lang="ru-RU" sz="2000" dirty="0">
                <a:latin typeface="Times New Roman" pitchFamily="18" charset="0"/>
                <a:cs typeface="Times New Roman" pitchFamily="18" charset="0"/>
              </a:rPr>
              <a:t>кирпичной кладки должна быть кратна нечетному или четному числу половинок (1/2) кирпича.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358246" cy="1631216"/>
          </a:xfrm>
          <a:prstGeom prst="rect">
            <a:avLst/>
          </a:prstGeom>
        </p:spPr>
        <p:txBody>
          <a:bodyPr wrap="square">
            <a:spAutoFit/>
          </a:bodyPr>
          <a:lstStyle/>
          <a:p>
            <a:pPr algn="ctr" fontAlgn="base"/>
            <a:r>
              <a:rPr lang="ru-RU" sz="2000" b="1" dirty="0">
                <a:latin typeface="Times New Roman" pitchFamily="18" charset="0"/>
                <a:cs typeface="Times New Roman" pitchFamily="18" charset="0"/>
              </a:rPr>
              <a:t>Толщина кирпичной кладки</a:t>
            </a:r>
          </a:p>
          <a:p>
            <a:pPr algn="ctr" fontAlgn="base"/>
            <a:r>
              <a:rPr lang="ru-RU" sz="2000" dirty="0">
                <a:latin typeface="Times New Roman" pitchFamily="18" charset="0"/>
                <a:cs typeface="Times New Roman" pitchFamily="18" charset="0"/>
              </a:rPr>
              <a:t>В зависимости от климатических условий, назначения строения и расчетных нагрузок кирпичная кладка может быть следующей толщины: </a:t>
            </a:r>
          </a:p>
          <a:p>
            <a:pPr algn="ct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79" y="1679343"/>
          <a:ext cx="8715438" cy="4535738"/>
        </p:xfrm>
        <a:graphic>
          <a:graphicData uri="http://schemas.openxmlformats.org/drawingml/2006/table">
            <a:tbl>
              <a:tblPr/>
              <a:tblGrid>
                <a:gridCol w="2905146"/>
                <a:gridCol w="2905146"/>
                <a:gridCol w="2905146"/>
              </a:tblGrid>
              <a:tr h="644979">
                <a:tc>
                  <a:txBody>
                    <a:bodyPr/>
                    <a:lstStyle/>
                    <a:p>
                      <a:pPr algn="ctr" fontAlgn="base"/>
                      <a:r>
                        <a:rPr lang="ru-RU" sz="2000" b="1" dirty="0">
                          <a:latin typeface="Times New Roman" pitchFamily="18" charset="0"/>
                          <a:cs typeface="Times New Roman" pitchFamily="18" charset="0"/>
                        </a:rPr>
                        <a:t>Название кладки</a:t>
                      </a:r>
                    </a:p>
                  </a:txBody>
                  <a:tcPr marL="42196" marR="42196" marT="104742" marB="10474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b="1" dirty="0">
                          <a:latin typeface="Times New Roman" pitchFamily="18" charset="0"/>
                          <a:cs typeface="Times New Roman" pitchFamily="18" charset="0"/>
                        </a:rPr>
                        <a:t>Часть кирпича</a:t>
                      </a:r>
                    </a:p>
                  </a:txBody>
                  <a:tcPr marL="42196" marR="42196" marT="104742" marB="10474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b="1">
                          <a:latin typeface="Times New Roman" pitchFamily="18" charset="0"/>
                          <a:cs typeface="Times New Roman" pitchFamily="18" charset="0"/>
                        </a:rPr>
                        <a:t>Толщина, мм</a:t>
                      </a:r>
                    </a:p>
                  </a:txBody>
                  <a:tcPr marL="42196" marR="42196" marT="104742" marB="104742"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554561">
                <a:tc>
                  <a:txBody>
                    <a:bodyPr/>
                    <a:lstStyle/>
                    <a:p>
                      <a:pPr algn="l" fontAlgn="base"/>
                      <a:r>
                        <a:rPr lang="ru-RU" sz="2000">
                          <a:latin typeface="Times New Roman" pitchFamily="18" charset="0"/>
                          <a:cs typeface="Times New Roman" pitchFamily="18" charset="0"/>
                        </a:rPr>
                        <a:t>в четверть кирпича</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0,25</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a:latin typeface="Times New Roman" pitchFamily="18" charset="0"/>
                          <a:cs typeface="Times New Roman" pitchFamily="18" charset="0"/>
                        </a:rPr>
                        <a:t>65</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472037">
                <a:tc>
                  <a:txBody>
                    <a:bodyPr/>
                    <a:lstStyle/>
                    <a:p>
                      <a:pPr algn="l" fontAlgn="base"/>
                      <a:r>
                        <a:rPr lang="ru-RU" sz="2000">
                          <a:latin typeface="Times New Roman" pitchFamily="18" charset="0"/>
                          <a:cs typeface="Times New Roman" pitchFamily="18" charset="0"/>
                        </a:rPr>
                        <a:t>в полкирпича</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0,5</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a:latin typeface="Times New Roman" pitchFamily="18" charset="0"/>
                          <a:cs typeface="Times New Roman" pitchFamily="18" charset="0"/>
                        </a:rPr>
                        <a:t>120</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554561">
                <a:tc>
                  <a:txBody>
                    <a:bodyPr/>
                    <a:lstStyle/>
                    <a:p>
                      <a:pPr algn="l" fontAlgn="base"/>
                      <a:r>
                        <a:rPr lang="ru-RU" sz="2000">
                          <a:latin typeface="Times New Roman" pitchFamily="18" charset="0"/>
                          <a:cs typeface="Times New Roman" pitchFamily="18" charset="0"/>
                        </a:rPr>
                        <a:t>в один кирпич (в кирпич)</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1</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250</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554561">
                <a:tc>
                  <a:txBody>
                    <a:bodyPr/>
                    <a:lstStyle/>
                    <a:p>
                      <a:pPr algn="l" fontAlgn="base"/>
                      <a:r>
                        <a:rPr lang="ru-RU" sz="2000">
                          <a:latin typeface="Times New Roman" pitchFamily="18" charset="0"/>
                          <a:cs typeface="Times New Roman" pitchFamily="18" charset="0"/>
                        </a:rPr>
                        <a:t>в полтора кирпича</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a:latin typeface="Times New Roman" pitchFamily="18" charset="0"/>
                          <a:cs typeface="Times New Roman" pitchFamily="18" charset="0"/>
                        </a:rPr>
                        <a:t>1,5</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380</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472037">
                <a:tc>
                  <a:txBody>
                    <a:bodyPr/>
                    <a:lstStyle/>
                    <a:p>
                      <a:pPr algn="l" fontAlgn="base"/>
                      <a:r>
                        <a:rPr lang="ru-RU" sz="2000">
                          <a:latin typeface="Times New Roman" pitchFamily="18" charset="0"/>
                          <a:cs typeface="Times New Roman" pitchFamily="18" charset="0"/>
                        </a:rPr>
                        <a:t>в два кирпича</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a:latin typeface="Times New Roman" pitchFamily="18" charset="0"/>
                          <a:cs typeface="Times New Roman" pitchFamily="18" charset="0"/>
                        </a:rPr>
                        <a:t>2</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510</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810965">
                <a:tc>
                  <a:txBody>
                    <a:bodyPr/>
                    <a:lstStyle/>
                    <a:p>
                      <a:pPr algn="l" fontAlgn="base"/>
                      <a:r>
                        <a:rPr lang="ru-RU" sz="2000">
                          <a:latin typeface="Times New Roman" pitchFamily="18" charset="0"/>
                          <a:cs typeface="Times New Roman" pitchFamily="18" charset="0"/>
                        </a:rPr>
                        <a:t>в два с половиной кирпича</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a:latin typeface="Times New Roman" pitchFamily="18" charset="0"/>
                          <a:cs typeface="Times New Roman" pitchFamily="18" charset="0"/>
                        </a:rPr>
                        <a:t>2,5</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640</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r h="472037">
                <a:tc>
                  <a:txBody>
                    <a:bodyPr/>
                    <a:lstStyle/>
                    <a:p>
                      <a:pPr algn="l" fontAlgn="base"/>
                      <a:r>
                        <a:rPr lang="ru-RU" sz="2000">
                          <a:latin typeface="Times New Roman" pitchFamily="18" charset="0"/>
                          <a:cs typeface="Times New Roman" pitchFamily="18" charset="0"/>
                        </a:rPr>
                        <a:t>в три кирпича</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a:latin typeface="Times New Roman" pitchFamily="18" charset="0"/>
                          <a:cs typeface="Times New Roman" pitchFamily="18" charset="0"/>
                        </a:rPr>
                        <a:t>3 и более</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c>
                  <a:txBody>
                    <a:bodyPr/>
                    <a:lstStyle/>
                    <a:p>
                      <a:pPr algn="ctr" fontAlgn="base"/>
                      <a:r>
                        <a:rPr lang="ru-RU" sz="2000" dirty="0">
                          <a:latin typeface="Times New Roman" pitchFamily="18" charset="0"/>
                          <a:cs typeface="Times New Roman" pitchFamily="18" charset="0"/>
                        </a:rPr>
                        <a:t>770 и более</a:t>
                      </a:r>
                    </a:p>
                  </a:txBody>
                  <a:tcPr marL="42196" marR="42196" marT="59853" marB="59853" anchor="ctr">
                    <a:lnL w="9525" cap="flat" cmpd="sng" algn="ctr">
                      <a:solidFill>
                        <a:srgbClr val="B5B5B5"/>
                      </a:solidFill>
                      <a:prstDash val="solid"/>
                      <a:round/>
                      <a:headEnd type="none" w="med" len="med"/>
                      <a:tailEnd type="none" w="med" len="med"/>
                    </a:lnL>
                    <a:lnR w="9525" cap="flat" cmpd="sng" algn="ctr">
                      <a:solidFill>
                        <a:srgbClr val="B5B5B5"/>
                      </a:solidFill>
                      <a:prstDash val="solid"/>
                      <a:round/>
                      <a:headEnd type="none" w="med" len="med"/>
                      <a:tailEnd type="none" w="med" len="med"/>
                    </a:lnR>
                    <a:lnT w="9525" cap="flat" cmpd="sng" algn="ctr">
                      <a:solidFill>
                        <a:srgbClr val="B5B5B5"/>
                      </a:solidFill>
                      <a:prstDash val="solid"/>
                      <a:round/>
                      <a:headEnd type="none" w="med" len="med"/>
                      <a:tailEnd type="none" w="med" len="med"/>
                    </a:lnT>
                    <a:lnB w="9525" cap="flat" cmpd="sng" algn="ctr">
                      <a:solidFill>
                        <a:srgbClr val="B5B5B5"/>
                      </a:solidFill>
                      <a:prstDash val="solid"/>
                      <a:round/>
                      <a:headEnd type="none" w="med" len="med"/>
                      <a:tailEnd type="none" w="med" len="med"/>
                    </a:lnB>
                    <a:solidFill>
                      <a:srgbClr val="F4F4F4"/>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7"/>
            <a:ext cx="8286808" cy="1938992"/>
          </a:xfrm>
          <a:prstGeom prst="rect">
            <a:avLst/>
          </a:prstGeom>
        </p:spPr>
        <p:txBody>
          <a:bodyPr wrap="square">
            <a:spAutoFit/>
          </a:bodyPr>
          <a:lstStyle/>
          <a:p>
            <a:pPr fontAlgn="base"/>
            <a:r>
              <a:rPr lang="ru-RU" sz="2000" dirty="0">
                <a:latin typeface="Times New Roman" pitchFamily="18" charset="0"/>
                <a:cs typeface="Times New Roman" pitchFamily="18" charset="0"/>
              </a:rPr>
              <a:t>Толщина кладки = общей толщине кирпичей в кладке + толщина раствора между кирпичами. </a:t>
            </a:r>
            <a:endParaRPr lang="ru-RU" sz="2000" dirty="0" smtClean="0">
              <a:latin typeface="Times New Roman" pitchFamily="18" charset="0"/>
              <a:cs typeface="Times New Roman" pitchFamily="18" charset="0"/>
            </a:endParaRPr>
          </a:p>
          <a:p>
            <a:pPr fontAlgn="base"/>
            <a:r>
              <a:rPr lang="ru-RU" sz="2000" b="1" dirty="0" smtClean="0">
                <a:latin typeface="Times New Roman" pitchFamily="18" charset="0"/>
                <a:cs typeface="Times New Roman" pitchFamily="18" charset="0"/>
              </a:rPr>
              <a:t>Пример </a:t>
            </a:r>
            <a:r>
              <a:rPr lang="ru-RU" sz="2000" b="1" dirty="0">
                <a:latin typeface="Times New Roman" pitchFamily="18" charset="0"/>
                <a:cs typeface="Times New Roman" pitchFamily="18" charset="0"/>
              </a:rPr>
              <a:t>кладки в 2 кирпича: 250 мм+10мм+250мм=510мм</a:t>
            </a:r>
          </a:p>
          <a:p>
            <a:pPr fontAlgn="base"/>
            <a:r>
              <a:rPr lang="ru-RU" sz="2000" dirty="0">
                <a:latin typeface="Times New Roman" pitchFamily="18" charset="0"/>
                <a:cs typeface="Times New Roman" pitchFamily="18" charset="0"/>
              </a:rPr>
              <a:t>Ширину вертикального шва в кирпичной кладке при планировании размеров принято считать равной 10 мм, но на практике это число варьируется от 8 до 12 мм.</a:t>
            </a:r>
          </a:p>
        </p:txBody>
      </p:sp>
      <p:sp>
        <p:nvSpPr>
          <p:cNvPr id="3" name="Прямоугольник 2"/>
          <p:cNvSpPr/>
          <p:nvPr/>
        </p:nvSpPr>
        <p:spPr>
          <a:xfrm>
            <a:off x="2357422" y="2571744"/>
            <a:ext cx="5856988" cy="461665"/>
          </a:xfrm>
          <a:prstGeom prst="rect">
            <a:avLst/>
          </a:prstGeom>
        </p:spPr>
        <p:txBody>
          <a:bodyPr wrap="none">
            <a:spAutoFit/>
          </a:bodyPr>
          <a:lstStyle/>
          <a:p>
            <a:pPr fontAlgn="base"/>
            <a:r>
              <a:rPr lang="ru-RU" sz="2400" b="1" dirty="0">
                <a:latin typeface="Times New Roman" pitchFamily="18" charset="0"/>
                <a:cs typeface="Times New Roman" pitchFamily="18" charset="0"/>
              </a:rPr>
              <a:t>Кладка в четверть кирпича (1/4) – 65 мм</a:t>
            </a:r>
          </a:p>
        </p:txBody>
      </p:sp>
      <p:pic>
        <p:nvPicPr>
          <p:cNvPr id="18434" name="Picture 2" descr="Кладка в четверть кирпича (1/4) &amp;ndash; 65 мм"/>
          <p:cNvPicPr>
            <a:picLocks noChangeAspect="1" noChangeArrowheads="1"/>
          </p:cNvPicPr>
          <p:nvPr/>
        </p:nvPicPr>
        <p:blipFill>
          <a:blip r:embed="rId2"/>
          <a:srcRect/>
          <a:stretch>
            <a:fillRect/>
          </a:stretch>
        </p:blipFill>
        <p:spPr bwMode="auto">
          <a:xfrm>
            <a:off x="1071538" y="3286124"/>
            <a:ext cx="6786610" cy="26765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357166"/>
            <a:ext cx="7072362" cy="461665"/>
          </a:xfrm>
          <a:prstGeom prst="rect">
            <a:avLst/>
          </a:prstGeom>
        </p:spPr>
        <p:txBody>
          <a:bodyPr wrap="square">
            <a:spAutoFit/>
          </a:bodyPr>
          <a:lstStyle/>
          <a:p>
            <a:pPr fontAlgn="base"/>
            <a:r>
              <a:rPr lang="ru-RU" sz="2400" b="1" dirty="0">
                <a:latin typeface="Times New Roman" pitchFamily="18" charset="0"/>
                <a:cs typeface="Times New Roman" pitchFamily="18" charset="0"/>
              </a:rPr>
              <a:t>Кладка в полкирпича (1/2) – 120 мм</a:t>
            </a:r>
          </a:p>
        </p:txBody>
      </p:sp>
      <p:pic>
        <p:nvPicPr>
          <p:cNvPr id="19458" name="Picture 2" descr="Кладка в полкирпича (1/2) &amp;ndash; 120 мм"/>
          <p:cNvPicPr>
            <a:picLocks noChangeAspect="1" noChangeArrowheads="1"/>
          </p:cNvPicPr>
          <p:nvPr/>
        </p:nvPicPr>
        <p:blipFill>
          <a:blip r:embed="rId2"/>
          <a:srcRect/>
          <a:stretch>
            <a:fillRect/>
          </a:stretch>
        </p:blipFill>
        <p:spPr bwMode="auto">
          <a:xfrm>
            <a:off x="1071537" y="714356"/>
            <a:ext cx="7337225" cy="2709864"/>
          </a:xfrm>
          <a:prstGeom prst="rect">
            <a:avLst/>
          </a:prstGeom>
          <a:noFill/>
        </p:spPr>
      </p:pic>
      <p:sp>
        <p:nvSpPr>
          <p:cNvPr id="6" name="Прямоугольник 5"/>
          <p:cNvSpPr/>
          <p:nvPr/>
        </p:nvSpPr>
        <p:spPr>
          <a:xfrm>
            <a:off x="1500167" y="3429000"/>
            <a:ext cx="4732352" cy="461665"/>
          </a:xfrm>
          <a:prstGeom prst="rect">
            <a:avLst/>
          </a:prstGeom>
        </p:spPr>
        <p:txBody>
          <a:bodyPr wrap="square">
            <a:spAutoFit/>
          </a:bodyPr>
          <a:lstStyle/>
          <a:p>
            <a:pPr fontAlgn="base"/>
            <a:r>
              <a:rPr lang="ru-RU" sz="2400" b="1" dirty="0">
                <a:latin typeface="Times New Roman" pitchFamily="18" charset="0"/>
                <a:cs typeface="Times New Roman" pitchFamily="18" charset="0"/>
              </a:rPr>
              <a:t>Кладка в один кирпич – 250мм</a:t>
            </a:r>
          </a:p>
        </p:txBody>
      </p:sp>
      <p:pic>
        <p:nvPicPr>
          <p:cNvPr id="19462" name="Picture 6" descr="Кладка в один кирпич &amp;ndash; 250мм"/>
          <p:cNvPicPr>
            <a:picLocks noChangeAspect="1" noChangeArrowheads="1"/>
          </p:cNvPicPr>
          <p:nvPr/>
        </p:nvPicPr>
        <p:blipFill>
          <a:blip r:embed="rId3"/>
          <a:srcRect/>
          <a:stretch>
            <a:fillRect/>
          </a:stretch>
        </p:blipFill>
        <p:spPr bwMode="auto">
          <a:xfrm>
            <a:off x="928662" y="3929066"/>
            <a:ext cx="7643866" cy="22669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TotalTime>
  <Words>1696</Words>
  <Application>Microsoft Office PowerPoint</Application>
  <PresentationFormat>Экран (4:3)</PresentationFormat>
  <Paragraphs>243</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Пользователь Windows</cp:lastModifiedBy>
  <cp:revision>16</cp:revision>
  <dcterms:created xsi:type="dcterms:W3CDTF">2016-10-18T19:09:28Z</dcterms:created>
  <dcterms:modified xsi:type="dcterms:W3CDTF">2021-11-02T05:55:05Z</dcterms:modified>
</cp:coreProperties>
</file>