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7" r:id="rId1"/>
    <p:sldMasterId id="2147483730" r:id="rId2"/>
  </p:sldMasterIdLst>
  <p:notesMasterIdLst>
    <p:notesMasterId r:id="rId20"/>
  </p:notesMasterIdLst>
  <p:sldIdLst>
    <p:sldId id="265" r:id="rId3"/>
    <p:sldId id="269" r:id="rId4"/>
    <p:sldId id="281" r:id="rId5"/>
    <p:sldId id="280" r:id="rId6"/>
    <p:sldId id="272" r:id="rId7"/>
    <p:sldId id="273" r:id="rId8"/>
    <p:sldId id="274" r:id="rId9"/>
    <p:sldId id="275" r:id="rId10"/>
    <p:sldId id="282" r:id="rId11"/>
    <p:sldId id="285" r:id="rId12"/>
    <p:sldId id="284" r:id="rId13"/>
    <p:sldId id="283" r:id="rId14"/>
    <p:sldId id="276" r:id="rId15"/>
    <p:sldId id="277" r:id="rId16"/>
    <p:sldId id="278" r:id="rId17"/>
    <p:sldId id="279" r:id="rId18"/>
    <p:sldId id="286"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1" autoAdjust="0"/>
    <p:restoredTop sz="94660"/>
  </p:normalViewPr>
  <p:slideViewPr>
    <p:cSldViewPr>
      <p:cViewPr varScale="1">
        <p:scale>
          <a:sx n="95" d="100"/>
          <a:sy n="95"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692AA56-D510-40D2-A8D4-D5B9FC490594}" type="datetimeFigureOut">
              <a:rPr lang="ru-RU"/>
              <a:pPr>
                <a:defRPr/>
              </a:pPr>
              <a:t>16.11.2021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5CA07FF-AA09-4945-BD33-76890D7FDB60}"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Grp="1" noRot="1" noChangeAspect="1" noChangeArrowheads="1" noTextEdit="1"/>
          </p:cNvSpPr>
          <p:nvPr>
            <p:ph type="sldImg"/>
          </p:nvPr>
        </p:nvSpPr>
        <p:spPr bwMode="auto">
          <a:xfrm>
            <a:off x="1319213" y="877888"/>
            <a:ext cx="4217987" cy="3163887"/>
          </a:xfrm>
          <a:solidFill>
            <a:srgbClr val="FFFFFF"/>
          </a:solidFill>
          <a:ln>
            <a:solidFill>
              <a:srgbClr val="000000"/>
            </a:solidFill>
            <a:miter lim="800000"/>
            <a:headEnd/>
            <a:tailEnd/>
          </a:ln>
        </p:spPr>
      </p:sp>
      <p:sp>
        <p:nvSpPr>
          <p:cNvPr id="16387" name="Rectangle 2"/>
          <p:cNvSpPr>
            <a:spLocks noGrp="1" noChangeArrowheads="1"/>
          </p:cNvSpPr>
          <p:nvPr>
            <p:ph type="body" idx="1"/>
          </p:nvPr>
        </p:nvSpPr>
        <p:spPr bwMode="auto">
          <a:xfrm>
            <a:off x="1062038" y="4351338"/>
            <a:ext cx="4738687" cy="1841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numCol="1" anchor="t" anchorCtr="0" compatLnSpc="1">
            <a:prstTxWarp prst="textNoShape">
              <a:avLst/>
            </a:prstTxWarp>
            <a:spAutoFit/>
          </a:bodyPr>
          <a:lstStyle/>
          <a:p>
            <a:pPr eaLnBrk="1" hangingPunct="1">
              <a:spcBef>
                <a:spcPct val="0"/>
              </a:spcBef>
            </a:pPr>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07715E4-D938-4DF2-A6DB-7F0C13637C36}" type="slidenum">
              <a:rPr lang="ru-RU" smtClean="0"/>
              <a:pPr/>
              <a:t>6</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xmlns="" val="78339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A7D017C7-F85D-4F3D-AC5C-39999C810012}" type="datetimeFigureOut">
              <a:rPr lang="ru-RU" smtClean="0"/>
              <a:pPr>
                <a:defRPr/>
              </a:pPr>
              <a:t>16.11.2021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7B3BBA48-29F9-438B-BF06-14420A585F7B}" type="slidenum">
              <a:rPr lang="ru-RU" altLang="ru-RU" smtClean="0"/>
              <a:pPr/>
              <a:t>‹#›</a:t>
            </a:fld>
            <a:endParaRPr lang="ru-RU" altLang="ru-RU"/>
          </a:p>
        </p:txBody>
      </p:sp>
    </p:spTree>
    <p:extLst>
      <p:ext uri="{BB962C8B-B14F-4D97-AF65-F5344CB8AC3E}">
        <p14:creationId xmlns:p14="http://schemas.microsoft.com/office/powerpoint/2010/main" xmlns="" val="386900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3F1079ED-282B-4A4B-813C-84992F4F6359}" type="datetimeFigureOut">
              <a:rPr lang="ru-RU" smtClean="0"/>
              <a:pPr>
                <a:defRPr/>
              </a:pPr>
              <a:t>16.11.2021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F5413180-8030-43AA-9B1D-0B3211CFB4E6}" type="slidenum">
              <a:rPr lang="ru-RU" altLang="ru-RU" smtClean="0"/>
              <a:pPr/>
              <a:t>‹#›</a:t>
            </a:fld>
            <a:endParaRPr lang="ru-RU" altLang="ru-RU"/>
          </a:p>
        </p:txBody>
      </p:sp>
    </p:spTree>
    <p:extLst>
      <p:ext uri="{BB962C8B-B14F-4D97-AF65-F5344CB8AC3E}">
        <p14:creationId xmlns:p14="http://schemas.microsoft.com/office/powerpoint/2010/main" xmlns="" val="163527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E2A4CD2E-A886-43A6-BBB2-9D38E5064796}" type="datetimeFigureOut">
              <a:rPr lang="ru-RU" smtClean="0"/>
              <a:pPr>
                <a:defRPr/>
              </a:pPr>
              <a:t>16.11.2021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8AE995B9-8413-4C7B-AF5E-DED642A4DD78}" type="slidenum">
              <a:rPr lang="ru-RU" altLang="ru-RU" smtClean="0"/>
              <a:pPr/>
              <a:t>‹#›</a:t>
            </a:fld>
            <a:endParaRPr lang="ru-RU" altLang="ru-RU"/>
          </a:p>
        </p:txBody>
      </p:sp>
    </p:spTree>
    <p:extLst>
      <p:ext uri="{BB962C8B-B14F-4D97-AF65-F5344CB8AC3E}">
        <p14:creationId xmlns:p14="http://schemas.microsoft.com/office/powerpoint/2010/main" xmlns="" val="32218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1" y="277950"/>
            <a:ext cx="7773120" cy="1143480"/>
          </a:xfrm>
        </p:spPr>
        <p:txBody>
          <a:bodyPr lIns="82945" tIns="41473" rIns="82945" bIns="41473"/>
          <a:lstStyle/>
          <a:p>
            <a:r>
              <a:rPr lang="ru-RU" smtClean="0"/>
              <a:t>Образец заголовка</a:t>
            </a:r>
            <a:endParaRPr lang="ru-RU"/>
          </a:p>
        </p:txBody>
      </p:sp>
      <p:sp>
        <p:nvSpPr>
          <p:cNvPr id="3" name="Текст 2"/>
          <p:cNvSpPr>
            <a:spLocks noGrp="1"/>
          </p:cNvSpPr>
          <p:nvPr>
            <p:ph type="body" sz="half" idx="1"/>
          </p:nvPr>
        </p:nvSpPr>
        <p:spPr>
          <a:xfrm>
            <a:off x="914400" y="1600009"/>
            <a:ext cx="3817440" cy="4530716"/>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870081" y="1600009"/>
            <a:ext cx="3817440" cy="2196230"/>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870081" y="3934493"/>
            <a:ext cx="3817440" cy="2196231"/>
          </a:xfrm>
        </p:spPr>
        <p:txBody>
          <a:bodyPr lIns="82945" tIns="41473" rIns="82945" bIns="41473"/>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914400" y="6251575"/>
            <a:ext cx="1981200" cy="457200"/>
          </a:xfrm>
        </p:spPr>
        <p:txBody>
          <a:bodyPr lIns="82945" tIns="41473" rIns="82945" bIns="41473"/>
          <a:lstStyle>
            <a:lvl1pPr>
              <a:defRPr/>
            </a:lvl1pPr>
          </a:lstStyle>
          <a:p>
            <a:pPr>
              <a:defRPr/>
            </a:pPr>
            <a:endParaRPr lang="ru-RU"/>
          </a:p>
        </p:txBody>
      </p:sp>
      <p:sp>
        <p:nvSpPr>
          <p:cNvPr id="7" name="Нижний колонтитул 6"/>
          <p:cNvSpPr>
            <a:spLocks noGrp="1"/>
          </p:cNvSpPr>
          <p:nvPr>
            <p:ph type="ftr" sz="quarter" idx="11"/>
          </p:nvPr>
        </p:nvSpPr>
        <p:spPr>
          <a:xfrm>
            <a:off x="3352800" y="6248400"/>
            <a:ext cx="2971800" cy="457200"/>
          </a:xfrm>
        </p:spPr>
        <p:txBody>
          <a:bodyPr lIns="82945" tIns="41473" rIns="82945" bIns="41473"/>
          <a:lstStyle>
            <a:lvl1pPr>
              <a:defRPr/>
            </a:lvl1pPr>
          </a:lstStyle>
          <a:p>
            <a:pPr>
              <a:defRPr/>
            </a:pPr>
            <a:endParaRPr lang="ru-RU"/>
          </a:p>
        </p:txBody>
      </p:sp>
      <p:sp>
        <p:nvSpPr>
          <p:cNvPr id="8" name="Номер слайда 7"/>
          <p:cNvSpPr>
            <a:spLocks noGrp="1"/>
          </p:cNvSpPr>
          <p:nvPr>
            <p:ph type="sldNum" sz="quarter" idx="12"/>
          </p:nvPr>
        </p:nvSpPr>
        <p:spPr>
          <a:xfrm>
            <a:off x="6781800" y="6248400"/>
            <a:ext cx="1905000" cy="457200"/>
          </a:xfrm>
        </p:spPr>
        <p:txBody>
          <a:bodyPr lIns="82945" tIns="41473" rIns="82945" bIns="41473"/>
          <a:lstStyle>
            <a:lvl1pPr>
              <a:defRPr/>
            </a:lvl1pPr>
          </a:lstStyle>
          <a:p>
            <a:fld id="{014D49D9-0972-418A-AE1E-AEF52E29F50D}" type="slidenum">
              <a:rPr lang="ru-RU" altLang="ru-RU"/>
              <a:pPr/>
              <a:t>‹#›</a:t>
            </a:fld>
            <a:endParaRPr lang="ru-RU" altLang="ru-RU"/>
          </a:p>
        </p:txBody>
      </p:sp>
    </p:spTree>
    <p:extLst>
      <p:ext uri="{BB962C8B-B14F-4D97-AF65-F5344CB8AC3E}">
        <p14:creationId xmlns:p14="http://schemas.microsoft.com/office/powerpoint/2010/main" xmlns="" val="275213929"/>
      </p:ext>
    </p:extLst>
  </p:cSld>
  <p:clrMapOvr>
    <a:masterClrMapping/>
  </p:clrMapOvr>
  <p:transition spd="slow">
    <p:cover dir="d"/>
    <p:sndAc>
      <p:stSnd>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2438400"/>
            <a:ext cx="9009063" cy="1052513"/>
            <a:chOff x="0" y="1536"/>
            <a:chExt cx="5675" cy="663"/>
          </a:xfrm>
        </p:grpSpPr>
        <p:grpSp>
          <p:nvGrpSpPr>
            <p:cNvPr id="30723" name="Group 3"/>
            <p:cNvGrpSpPr>
              <a:grpSpLocks/>
            </p:cNvGrpSpPr>
            <p:nvPr/>
          </p:nvGrpSpPr>
          <p:grpSpPr bwMode="auto">
            <a:xfrm>
              <a:off x="183" y="1604"/>
              <a:ext cx="448" cy="299"/>
              <a:chOff x="720" y="336"/>
              <a:chExt cx="624" cy="432"/>
            </a:xfrm>
          </p:grpSpPr>
          <p:sp>
            <p:nvSpPr>
              <p:cNvPr id="307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grpSp>
          <p:nvGrpSpPr>
            <p:cNvPr id="30726" name="Group 6"/>
            <p:cNvGrpSpPr>
              <a:grpSpLocks/>
            </p:cNvGrpSpPr>
            <p:nvPr/>
          </p:nvGrpSpPr>
          <p:grpSpPr bwMode="auto">
            <a:xfrm>
              <a:off x="261" y="1870"/>
              <a:ext cx="465" cy="299"/>
              <a:chOff x="912" y="2640"/>
              <a:chExt cx="672" cy="432"/>
            </a:xfrm>
          </p:grpSpPr>
          <p:sp>
            <p:nvSpPr>
              <p:cNvPr id="307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sp>
          <p:nvSpPr>
            <p:cNvPr id="307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07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grpSp>
      <p:sp>
        <p:nvSpPr>
          <p:cNvPr id="3073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307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307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
        <p:nvSpPr>
          <p:cNvPr id="307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
        <p:nvSpPr>
          <p:cNvPr id="307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6AFF178-6CA0-432C-935E-982B4D1367D5}" type="slidenum">
              <a:rPr kumimoji="0" lang="ru-RU" sz="1400" b="0" i="0" u="none" strike="noStrike" kern="1200" cap="none" spc="0" normalizeH="0" baseline="0" noProof="0">
                <a:ln>
                  <a:noFill/>
                </a:ln>
                <a:solidFill>
                  <a:srgbClr val="333333"/>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333333"/>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1216259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289E895-2842-4878-9618-957FE08DDCB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3251902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90E0BC6-4770-4AC5-8313-7F72CB4F8D63}"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3951151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FC651CF-203E-46BF-A135-B34AC8BC606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176002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8" name="Нижний колонтитул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9" name="Номер слайда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16CB28-259C-463F-BC17-81349B876F75}"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1344912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4" name="Нижний колонтитул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омер слайда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5F1D47A-FCFE-4C0B-A121-82506AFFC926}"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972987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Нижний колонтитул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4" name="Номер слайда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C859EB-3D1D-448A-8C96-3FDF22BB503F}"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39993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E7E24DA1-CCA8-4F86-B038-7452CF4CCBFD}" type="datetimeFigureOut">
              <a:rPr lang="ru-RU" smtClean="0"/>
              <a:pPr>
                <a:defRPr/>
              </a:pPr>
              <a:t>16.11.2021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B14356CA-9CB8-417D-A674-FAB7FAEEF585}" type="slidenum">
              <a:rPr lang="ru-RU" altLang="ru-RU" smtClean="0"/>
              <a:pPr/>
              <a:t>‹#›</a:t>
            </a:fld>
            <a:endParaRPr lang="ru-RU" altLang="ru-RU"/>
          </a:p>
        </p:txBody>
      </p:sp>
    </p:spTree>
    <p:extLst>
      <p:ext uri="{BB962C8B-B14F-4D97-AF65-F5344CB8AC3E}">
        <p14:creationId xmlns:p14="http://schemas.microsoft.com/office/powerpoint/2010/main" xmlns="" val="1540765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8E9C83-13BA-4DC8-8AE7-FABDD7CD57E1}"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389617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5F6A5D8-66AC-4D4F-91CA-626EB0DF39C0}"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4126593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6E6275E-A30B-4F69-BFE4-D3E812447522}"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937048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5" name="Нижний колонтитул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омер слайда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1BF3A7B-7F45-4A09-A0AF-640A13BCE0EC}"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2847424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162050" y="6243638"/>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6" name="Нижний колонтитул 5"/>
          <p:cNvSpPr>
            <a:spLocks noGrp="1"/>
          </p:cNvSpPr>
          <p:nvPr>
            <p:ph type="ftr" sz="quarter" idx="11"/>
          </p:nvPr>
        </p:nvSpPr>
        <p:spPr>
          <a:xfrm>
            <a:off x="3657600" y="6243638"/>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7" name="Номер слайда 6"/>
          <p:cNvSpPr>
            <a:spLocks noGrp="1"/>
          </p:cNvSpPr>
          <p:nvPr>
            <p:ph type="sldNum" sz="quarter" idx="12"/>
          </p:nvPr>
        </p:nvSpPr>
        <p:spPr>
          <a:xfrm>
            <a:off x="7042150" y="6243638"/>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7A69ED8-E9FB-4092-AEC0-06FFAFF2A3F0}"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412539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9E88550A-D181-4F91-811B-E99484841DA7}" type="datetimeFigureOut">
              <a:rPr lang="ru-RU" smtClean="0"/>
              <a:pPr>
                <a:defRPr/>
              </a:pPr>
              <a:t>16.11.2021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4D149A70-EA23-4818-AA25-3B10B435961E}" type="slidenum">
              <a:rPr lang="ru-RU" altLang="ru-RU" smtClean="0"/>
              <a:pPr/>
              <a:t>‹#›</a:t>
            </a:fld>
            <a:endParaRPr lang="ru-RU" altLang="ru-RU"/>
          </a:p>
        </p:txBody>
      </p:sp>
    </p:spTree>
    <p:extLst>
      <p:ext uri="{BB962C8B-B14F-4D97-AF65-F5344CB8AC3E}">
        <p14:creationId xmlns:p14="http://schemas.microsoft.com/office/powerpoint/2010/main" xmlns="" val="133705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43D30C05-9014-41EB-9881-EA00670C467E}" type="datetimeFigureOut">
              <a:rPr lang="ru-RU" smtClean="0"/>
              <a:pPr>
                <a:defRPr/>
              </a:pPr>
              <a:t>16.11.2021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E4EC6897-2E3E-4B43-85F8-2BE46FFF703C}" type="slidenum">
              <a:rPr lang="ru-RU" altLang="ru-RU" smtClean="0"/>
              <a:pPr/>
              <a:t>‹#›</a:t>
            </a:fld>
            <a:endParaRPr lang="ru-RU" altLang="ru-RU"/>
          </a:p>
        </p:txBody>
      </p:sp>
    </p:spTree>
    <p:extLst>
      <p:ext uri="{BB962C8B-B14F-4D97-AF65-F5344CB8AC3E}">
        <p14:creationId xmlns:p14="http://schemas.microsoft.com/office/powerpoint/2010/main" xmlns="" val="150153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01E75FF8-35F6-41B0-BD04-35A5A128AA09}" type="datetimeFigureOut">
              <a:rPr lang="ru-RU" smtClean="0"/>
              <a:pPr>
                <a:defRPr/>
              </a:pPr>
              <a:t>16.11.2021</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F648D451-A756-4626-BA5A-88A88EB97EAE}" type="slidenum">
              <a:rPr lang="ru-RU" altLang="ru-RU" smtClean="0"/>
              <a:pPr/>
              <a:t>‹#›</a:t>
            </a:fld>
            <a:endParaRPr lang="ru-RU" altLang="ru-RU"/>
          </a:p>
        </p:txBody>
      </p:sp>
    </p:spTree>
    <p:extLst>
      <p:ext uri="{BB962C8B-B14F-4D97-AF65-F5344CB8AC3E}">
        <p14:creationId xmlns:p14="http://schemas.microsoft.com/office/powerpoint/2010/main" xmlns="" val="68313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E15ADBB1-2A10-4F5E-97D6-32878AB98E08}" type="datetimeFigureOut">
              <a:rPr lang="ru-RU" smtClean="0"/>
              <a:pPr>
                <a:defRPr/>
              </a:pPr>
              <a:t>16.11.2021</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fld id="{4837186F-72D5-4D31-B4CB-D15EF08045F1}" type="slidenum">
              <a:rPr lang="ru-RU" altLang="ru-RU" smtClean="0"/>
              <a:pPr/>
              <a:t>‹#›</a:t>
            </a:fld>
            <a:endParaRPr lang="ru-RU" altLang="ru-RU"/>
          </a:p>
        </p:txBody>
      </p:sp>
    </p:spTree>
    <p:extLst>
      <p:ext uri="{BB962C8B-B14F-4D97-AF65-F5344CB8AC3E}">
        <p14:creationId xmlns:p14="http://schemas.microsoft.com/office/powerpoint/2010/main" xmlns="" val="2079608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E68E3DF5-24CB-46DF-9A75-6BE278EAF729}" type="datetimeFigureOut">
              <a:rPr lang="ru-RU" smtClean="0"/>
              <a:pPr>
                <a:defRPr/>
              </a:pPr>
              <a:t>16.11.2021</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254F32A1-6CD8-4CEC-8A13-717BA7173B4D}" type="slidenum">
              <a:rPr lang="ru-RU" altLang="ru-RU" smtClean="0"/>
              <a:pPr/>
              <a:t>‹#›</a:t>
            </a:fld>
            <a:endParaRPr lang="ru-RU" altLang="ru-RU"/>
          </a:p>
        </p:txBody>
      </p:sp>
    </p:spTree>
    <p:extLst>
      <p:ext uri="{BB962C8B-B14F-4D97-AF65-F5344CB8AC3E}">
        <p14:creationId xmlns:p14="http://schemas.microsoft.com/office/powerpoint/2010/main" xmlns="" val="148884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5BB66E9F-8C8E-48E1-8D2A-473946D7D57F}" type="datetimeFigureOut">
              <a:rPr lang="ru-RU" smtClean="0"/>
              <a:pPr>
                <a:defRPr/>
              </a:pPr>
              <a:t>16.11.2021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02DA69D9-2FBD-4231-8A4E-56F03302F76A}" type="slidenum">
              <a:rPr lang="ru-RU" altLang="ru-RU" smtClean="0"/>
              <a:pPr/>
              <a:t>‹#›</a:t>
            </a:fld>
            <a:endParaRPr lang="ru-RU" altLang="ru-RU"/>
          </a:p>
        </p:txBody>
      </p:sp>
    </p:spTree>
    <p:extLst>
      <p:ext uri="{BB962C8B-B14F-4D97-AF65-F5344CB8AC3E}">
        <p14:creationId xmlns:p14="http://schemas.microsoft.com/office/powerpoint/2010/main" xmlns="" val="2084000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912105AA-623A-4B67-9FA2-3DC0ACDA364A}" type="datetimeFigureOut">
              <a:rPr lang="ru-RU" smtClean="0"/>
              <a:pPr>
                <a:defRPr/>
              </a:pPr>
              <a:t>16.11.2021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300A504A-DC7C-4849-B1B2-AE74C361C2EC}" type="slidenum">
              <a:rPr lang="ru-RU" altLang="ru-RU" smtClean="0"/>
              <a:pPr/>
              <a:t>‹#›</a:t>
            </a:fld>
            <a:endParaRPr lang="ru-RU" altLang="ru-RU"/>
          </a:p>
        </p:txBody>
      </p:sp>
    </p:spTree>
    <p:extLst>
      <p:ext uri="{BB962C8B-B14F-4D97-AF65-F5344CB8AC3E}">
        <p14:creationId xmlns:p14="http://schemas.microsoft.com/office/powerpoint/2010/main" xmlns="" val="28381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B176E25-3022-473A-BCB8-1D1FAC4F17EB}" type="datetimeFigureOut">
              <a:rPr lang="ru-RU" smtClean="0"/>
              <a:pPr>
                <a:defRPr/>
              </a:pPr>
              <a:t>16.11.2021</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4C9A12-3D8C-4FC1-99A6-6067C289BAFE}" type="slidenum">
              <a:rPr lang="ru-RU" altLang="ru-RU" smtClean="0"/>
              <a:pPr/>
              <a:t>‹#›</a:t>
            </a:fld>
            <a:endParaRPr lang="ru-RU" altLang="ru-RU"/>
          </a:p>
        </p:txBody>
      </p:sp>
    </p:spTree>
    <p:extLst>
      <p:ext uri="{BB962C8B-B14F-4D97-AF65-F5344CB8AC3E}">
        <p14:creationId xmlns:p14="http://schemas.microsoft.com/office/powerpoint/2010/main" xmlns="" val="296733680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6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ru-RU"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97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297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5017E3A-BEEF-4685-A576-CF6C3F0583B1}" type="slidenum">
              <a:rPr kumimoji="0" lang="ru-RU" sz="14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ru-RU" sz="14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xmlns="" val="370343875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24.xml"/><Relationship Id="rId4" Type="http://schemas.openxmlformats.org/officeDocument/2006/relationships/image" Target="http://www.brandmemory.ru/catalog/memory/sdram/sdram.gi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0" y="277813"/>
            <a:ext cx="7772400" cy="1144587"/>
          </a:xfrm>
        </p:spPr>
        <p:txBody>
          <a:bodyPr lIns="0" tIns="0" rIns="0" bIns="0">
            <a:normAutofit/>
          </a:bodyPr>
          <a:lstStyle/>
          <a:p>
            <a:pPr eaLnBrk="1" fontAlgn="auto" hangingPunct="1">
              <a:spcAft>
                <a:spcPts val="0"/>
              </a:spcAft>
              <a:tabLst>
                <a:tab pos="656650" algn="l"/>
                <a:tab pos="1313299" algn="l"/>
                <a:tab pos="1969949" algn="l"/>
                <a:tab pos="2626599" algn="l"/>
                <a:tab pos="3283248" algn="l"/>
                <a:tab pos="3939898" algn="l"/>
                <a:tab pos="4595108" algn="l"/>
                <a:tab pos="5253198" algn="l"/>
                <a:tab pos="5909847" algn="l"/>
                <a:tab pos="6565057" algn="l"/>
                <a:tab pos="7221707" algn="l"/>
              </a:tabLst>
              <a:defRPr/>
            </a:pPr>
            <a:r>
              <a:rPr lang="ru-RU" b="1" smtClean="0">
                <a:effectLst>
                  <a:outerShdw blurRad="38100" dist="38100" dir="2700000" algn="tl">
                    <a:srgbClr val="000000">
                      <a:alpha val="43137"/>
                    </a:srgbClr>
                  </a:outerShdw>
                </a:effectLst>
              </a:rPr>
              <a:t>Оперативная память</a:t>
            </a:r>
            <a:endParaRPr lang="en-GB" b="1" dirty="0">
              <a:effectLst>
                <a:outerShdw blurRad="38100" dist="38100" dir="2700000" algn="tl">
                  <a:srgbClr val="000000">
                    <a:alpha val="43137"/>
                  </a:srgbClr>
                </a:outerShdw>
              </a:effectLst>
            </a:endParaRPr>
          </a:p>
        </p:txBody>
      </p:sp>
      <p:pic>
        <p:nvPicPr>
          <p:cNvPr id="8" name="Picture 3" descr="I:\mab\Качественные картинки\3_оперативная память\8.jpg"/>
          <p:cNvPicPr>
            <a:picLocks noChangeAspect="1" noChangeArrowheads="1"/>
          </p:cNvPicPr>
          <p:nvPr/>
        </p:nvPicPr>
        <p:blipFill>
          <a:blip r:embed="rId4" cstate="print"/>
          <a:srcRect/>
          <a:stretch>
            <a:fillRect/>
          </a:stretch>
        </p:blipFill>
        <p:spPr bwMode="auto">
          <a:xfrm>
            <a:off x="1187624" y="1596313"/>
            <a:ext cx="6168748" cy="4625922"/>
          </a:xfrm>
          <a:prstGeom prst="roundRect">
            <a:avLst>
              <a:gd name="adj" fmla="val 16667"/>
            </a:avLst>
          </a:prstGeom>
          <a:ln>
            <a:noFill/>
          </a:ln>
          <a:effectLst>
            <a:outerShdw blurRad="152400" dist="12000" dir="900000" sy="98000" kx="110000" ky="200000" algn="tl" rotWithShape="0">
              <a:srgbClr val="000000">
                <a:alpha val="30000"/>
              </a:srgbClr>
            </a:outerShdw>
          </a:effectLst>
        </p:spPr>
      </p:pic>
    </p:spTree>
  </p:cSld>
  <p:clrMapOvr>
    <a:masterClrMapping/>
  </p:clrMapOvr>
  <p:transition spd="slow" advTm="10000">
    <p:cover dir="d"/>
    <p:sndAc>
      <p:stSnd>
        <p:snd r:embed="rId3"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Ð£Ð¿ÑÐ¾ÑÐµÐ½Ð½Ð°Ñ ÑÑÑÑÐºÑÑÑÐ½Ð°Ñ ÑÑÐµÐ¼Ð° ÑÑÐ°ÑÐ¸ÑÐµÑÐºÐ¾Ð¹ Ð¾Ð¿ÐµÑÐ°ÑÐ¸Ð²Ð½Ð¾Ð¹ Ð¿Ð°Ð¼ÑÑÐ¸"/>
          <p:cNvPicPr>
            <a:picLocks noChangeAspect="1" noChangeArrowheads="1"/>
          </p:cNvPicPr>
          <p:nvPr/>
        </p:nvPicPr>
        <p:blipFill>
          <a:blip r:embed="rId2" cstate="print"/>
          <a:srcRect/>
          <a:stretch>
            <a:fillRect/>
          </a:stretch>
        </p:blipFill>
        <p:spPr bwMode="auto">
          <a:xfrm>
            <a:off x="179512" y="0"/>
            <a:ext cx="6696744" cy="687004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Виды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sp>
        <p:nvSpPr>
          <p:cNvPr id="10" name="Прямоугольник 9"/>
          <p:cNvSpPr/>
          <p:nvPr/>
        </p:nvSpPr>
        <p:spPr>
          <a:xfrm>
            <a:off x="251520" y="476672"/>
            <a:ext cx="8460940" cy="5909963"/>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solidFill>
                  <a:schemeClr val="tx1"/>
                </a:solidFill>
                <a:latin typeface="Times New Roman" pitchFamily="18" charset="0"/>
                <a:cs typeface="Times New Roman" pitchFamily="18" charset="0"/>
              </a:rPr>
              <a:t>На физическом уровне память DRAM представляет собой набор ячеек, способных хранить информацию. Ячейки состоят из конденсаторов и транзисторов, расположенных внутри полупроводниковых микросхем памяти. Конденсаторы заряжают при записи в ячейку единичного бита и разряжают при записи в ячейку нулевого бита.</a:t>
            </a:r>
          </a:p>
          <a:p>
            <a:endParaRPr lang="ru-RU" sz="2000" i="1" dirty="0" smtClean="0">
              <a:solidFill>
                <a:schemeClr val="tx1"/>
              </a:solidFill>
              <a:latin typeface="Times New Roman" pitchFamily="18" charset="0"/>
              <a:cs typeface="Times New Roman" pitchFamily="18" charset="0"/>
            </a:endParaRPr>
          </a:p>
          <a:p>
            <a:endParaRPr lang="ru-RU" sz="2000" i="1" dirty="0" smtClean="0">
              <a:solidFill>
                <a:schemeClr val="tx1"/>
              </a:solidFill>
              <a:latin typeface="Times New Roman" pitchFamily="18" charset="0"/>
              <a:cs typeface="Times New Roman" pitchFamily="18" charset="0"/>
            </a:endParaRPr>
          </a:p>
          <a:p>
            <a:r>
              <a:rPr lang="ru-RU" sz="1600" dirty="0" smtClean="0">
                <a:solidFill>
                  <a:schemeClr val="tx1"/>
                </a:solidFill>
                <a:latin typeface="Times New Roman" pitchFamily="18" charset="0"/>
                <a:cs typeface="Times New Roman" pitchFamily="18" charset="0"/>
              </a:rPr>
              <a:t> </a:t>
            </a:r>
          </a:p>
          <a:p>
            <a:r>
              <a:rPr lang="ru-RU" sz="2000" dirty="0" smtClean="0">
                <a:solidFill>
                  <a:schemeClr val="tx1"/>
                </a:solidFill>
                <a:latin typeface="Times New Roman" pitchFamily="18" charset="0"/>
                <a:cs typeface="Times New Roman" pitchFamily="18" charset="0"/>
              </a:rPr>
              <a:t>При прекращении подачи электроэнергии конденсаторы разряжаются, и память обнуляется (опустошается). Для поддержания необходимого напряжения на обкладках конденсаторов (для сохранения данных) конденсаторы необходимо периодически подзаряжать. Подзарядку выполняют путём подачи на конденсаторы напряжения через коммутирующие транзисторные ключи. Необходимость постоянной зарядки конденсаторов (динамическое поддержание заряда конденсаторов) является основополагающим принципом работы памяти типа DRAM.</a:t>
            </a:r>
          </a:p>
          <a:p>
            <a:pPr algn="just"/>
            <a:endParaRPr lang="ru-RU" sz="1400" i="1" dirty="0" smtClean="0">
              <a:solidFill>
                <a:schemeClr val="tx1"/>
              </a:solidFill>
              <a:latin typeface="Verdana" pitchFamily="34" charset="0"/>
            </a:endParaRPr>
          </a:p>
        </p:txBody>
      </p:sp>
    </p:spTree>
    <p:extLst>
      <p:ext uri="{BB962C8B-B14F-4D97-AF65-F5344CB8AC3E}">
        <p14:creationId xmlns:p14="http://schemas.microsoft.com/office/powerpoint/2010/main" xmlns="" val="248206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Виды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pic>
        <p:nvPicPr>
          <p:cNvPr id="1028" name="Picture 4" descr="Ð£Ð¿ÑÐ¾ÑÐµÐ½Ð½Ð°Ñ ÑÑÑÑÐºÑÑÑÐ½Ð°Ñ ÑÑÐµÐ¼Ð° Ð´Ð¸Ð½Ð°Ð¼Ð¸ÑÐµÑÐºÐ¾Ð¹ Ð¾Ð¿ÐµÑÐ°ÑÐ¸Ð²Ð½Ð¾Ð¹ Ð¿Ð°Ð¼ÑÑÐ¸"/>
          <p:cNvPicPr>
            <a:picLocks noChangeAspect="1" noChangeArrowheads="1"/>
          </p:cNvPicPr>
          <p:nvPr/>
        </p:nvPicPr>
        <p:blipFill>
          <a:blip r:embed="rId2" cstate="print"/>
          <a:srcRect/>
          <a:stretch>
            <a:fillRect/>
          </a:stretch>
        </p:blipFill>
        <p:spPr bwMode="auto">
          <a:xfrm>
            <a:off x="-36512" y="0"/>
            <a:ext cx="6754550" cy="6858000"/>
          </a:xfrm>
          <a:prstGeom prst="rect">
            <a:avLst/>
          </a:prstGeom>
          <a:noFill/>
        </p:spPr>
      </p:pic>
    </p:spTree>
    <p:extLst>
      <p:ext uri="{BB962C8B-B14F-4D97-AF65-F5344CB8AC3E}">
        <p14:creationId xmlns:p14="http://schemas.microsoft.com/office/powerpoint/2010/main" xmlns="" val="2482068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144049"/>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Регенерация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dirty="0">
                <a:solidFill>
                  <a:schemeClr val="bg1"/>
                </a:solidFill>
                <a:latin typeface="Verdana" pitchFamily="34" charset="0"/>
              </a:rPr>
              <a:t>Регенерация памяти</a:t>
            </a:r>
          </a:p>
        </p:txBody>
      </p:sp>
      <p:sp>
        <p:nvSpPr>
          <p:cNvPr id="11" name="Прямоугольник 10"/>
          <p:cNvSpPr/>
          <p:nvPr/>
        </p:nvSpPr>
        <p:spPr>
          <a:xfrm>
            <a:off x="395536" y="692696"/>
            <a:ext cx="3888432" cy="5544616"/>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i="1" dirty="0" smtClean="0">
                <a:solidFill>
                  <a:prstClr val="black"/>
                </a:solidFill>
                <a:latin typeface="Verdana" pitchFamily="34" charset="0"/>
              </a:rPr>
              <a:t>Так как память </a:t>
            </a:r>
            <a:r>
              <a:rPr lang="ru-RU" sz="1600" i="1" dirty="0">
                <a:solidFill>
                  <a:prstClr val="black"/>
                </a:solidFill>
                <a:latin typeface="Verdana" pitchFamily="34" charset="0"/>
              </a:rPr>
              <a:t>DRAM изготавливается на основе </a:t>
            </a:r>
            <a:r>
              <a:rPr lang="ru-RU" sz="1600" b="1" i="1" dirty="0">
                <a:solidFill>
                  <a:srgbClr val="0000FF"/>
                </a:solidFill>
                <a:latin typeface="Verdana" pitchFamily="34" charset="0"/>
              </a:rPr>
              <a:t>конденсаторов небольшой ёмкости</a:t>
            </a:r>
            <a:r>
              <a:rPr lang="ru-RU" sz="1600" i="1" dirty="0">
                <a:solidFill>
                  <a:prstClr val="black"/>
                </a:solidFill>
                <a:latin typeface="Verdana" pitchFamily="34" charset="0"/>
              </a:rPr>
              <a:t>, которые быстро теряют заряд, поэтому информацию приходится обновлять через определённые промежутки времени во избежание потерь данных. Этот процесс называется </a:t>
            </a:r>
            <a:r>
              <a:rPr lang="ru-RU" sz="1600" b="1" i="1" dirty="0">
                <a:solidFill>
                  <a:srgbClr val="FF0000"/>
                </a:solidFill>
                <a:latin typeface="Verdana" pitchFamily="34" charset="0"/>
              </a:rPr>
              <a:t>регенерацией памяти</a:t>
            </a:r>
            <a:r>
              <a:rPr lang="ru-RU" sz="1600" i="1" dirty="0">
                <a:solidFill>
                  <a:prstClr val="black"/>
                </a:solidFill>
                <a:latin typeface="Verdana" pitchFamily="34" charset="0"/>
              </a:rPr>
              <a:t>. Он реализуется специальным контроллером, установленным на материнской плате или же на кристалле центрального процессора. На протяжении времени, называемого </a:t>
            </a:r>
            <a:r>
              <a:rPr lang="ru-RU" sz="1600" b="1" i="1" dirty="0">
                <a:solidFill>
                  <a:srgbClr val="0000FF"/>
                </a:solidFill>
                <a:latin typeface="Verdana" pitchFamily="34" charset="0"/>
              </a:rPr>
              <a:t>шагом регенерации</a:t>
            </a:r>
            <a:r>
              <a:rPr lang="ru-RU" sz="1600" i="1" dirty="0">
                <a:solidFill>
                  <a:prstClr val="black"/>
                </a:solidFill>
                <a:latin typeface="Verdana" pitchFamily="34" charset="0"/>
              </a:rPr>
              <a:t>, в DRAM перезаписывается целая строка ячеек, и через 8-64 </a:t>
            </a:r>
            <a:r>
              <a:rPr lang="ru-RU" sz="1600" i="1" dirty="0" err="1">
                <a:solidFill>
                  <a:prstClr val="black"/>
                </a:solidFill>
                <a:latin typeface="Verdana" pitchFamily="34" charset="0"/>
              </a:rPr>
              <a:t>мс</a:t>
            </a:r>
            <a:r>
              <a:rPr lang="ru-RU" sz="1600" i="1" dirty="0">
                <a:solidFill>
                  <a:prstClr val="black"/>
                </a:solidFill>
                <a:latin typeface="Verdana" pitchFamily="34" charset="0"/>
              </a:rPr>
              <a:t> обновляются все строки памяти.</a:t>
            </a:r>
            <a:endParaRPr lang="ru-RU" sz="1600" i="1" dirty="0">
              <a:solidFill>
                <a:srgbClr val="FF0000"/>
              </a:solidFill>
              <a:latin typeface="Verdana" pitchFamily="34" charset="0"/>
            </a:endParaRPr>
          </a:p>
        </p:txBody>
      </p:sp>
      <p:pic>
        <p:nvPicPr>
          <p:cNvPr id="2051" name="Picture 3" descr="H:\1_COMPUTER CENTER - ERUDIT\1_ТО ПК ПОЛНЫЙ КУРС\Урок 4 охлаждение, память, файл подкачки\4_озу\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27984" y="1696848"/>
            <a:ext cx="4392488" cy="317231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5466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sp>
        <p:nvSpPr>
          <p:cNvPr id="11" name="Прямоугольник 10"/>
          <p:cNvSpPr/>
          <p:nvPr/>
        </p:nvSpPr>
        <p:spPr>
          <a:xfrm>
            <a:off x="5004048" y="1299968"/>
            <a:ext cx="4139952" cy="4289271"/>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600" i="1" dirty="0">
                <a:solidFill>
                  <a:prstClr val="black"/>
                </a:solidFill>
                <a:latin typeface="Verdana" pitchFamily="34" charset="0"/>
              </a:rPr>
              <a:t>В настоящее время активно используются два типа оперативной памяти: </a:t>
            </a:r>
            <a:r>
              <a:rPr lang="en-US" sz="1600" b="1" i="1" dirty="0">
                <a:solidFill>
                  <a:srgbClr val="0000FF"/>
                </a:solidFill>
                <a:latin typeface="Verdana" pitchFamily="34" charset="0"/>
              </a:rPr>
              <a:t>DDR</a:t>
            </a:r>
            <a:r>
              <a:rPr lang="ru-RU" sz="1600" b="1" i="1" dirty="0">
                <a:solidFill>
                  <a:srgbClr val="0000FF"/>
                </a:solidFill>
                <a:latin typeface="Verdana" pitchFamily="34" charset="0"/>
              </a:rPr>
              <a:t>2 и </a:t>
            </a:r>
            <a:r>
              <a:rPr lang="en-US" sz="1600" b="1" i="1" dirty="0">
                <a:solidFill>
                  <a:srgbClr val="0000FF"/>
                </a:solidFill>
                <a:latin typeface="Verdana" pitchFamily="34" charset="0"/>
              </a:rPr>
              <a:t>DDR</a:t>
            </a:r>
            <a:r>
              <a:rPr lang="ru-RU" sz="1600" b="1" i="1" dirty="0">
                <a:solidFill>
                  <a:srgbClr val="0000FF"/>
                </a:solidFill>
                <a:latin typeface="Verdana" pitchFamily="34" charset="0"/>
              </a:rPr>
              <a:t>3</a:t>
            </a:r>
            <a:r>
              <a:rPr lang="ru-RU" sz="1600" i="1" dirty="0">
                <a:solidFill>
                  <a:prstClr val="black"/>
                </a:solidFill>
                <a:latin typeface="Verdana" pitchFamily="34" charset="0"/>
              </a:rPr>
              <a:t>, пришедшие на смену </a:t>
            </a:r>
            <a:r>
              <a:rPr lang="en-US" sz="1600" b="1" i="1" dirty="0">
                <a:solidFill>
                  <a:srgbClr val="0000FF"/>
                </a:solidFill>
                <a:latin typeface="Verdana" pitchFamily="34" charset="0"/>
              </a:rPr>
              <a:t>DDR</a:t>
            </a:r>
            <a:r>
              <a:rPr lang="ru-RU" sz="1600" i="1" dirty="0">
                <a:solidFill>
                  <a:prstClr val="black"/>
                </a:solidFill>
                <a:latin typeface="Verdana" pitchFamily="34" charset="0"/>
              </a:rPr>
              <a:t>. Расшифровать эту аббревиатуру можно следующим образом - </a:t>
            </a:r>
            <a:r>
              <a:rPr lang="en-US" sz="1600" b="1" i="1" dirty="0">
                <a:solidFill>
                  <a:srgbClr val="FF0000"/>
                </a:solidFill>
                <a:latin typeface="Verdana" pitchFamily="34" charset="0"/>
              </a:rPr>
              <a:t>Double Data Rate</a:t>
            </a:r>
            <a:r>
              <a:rPr lang="ru-RU" sz="1600" i="1" dirty="0">
                <a:solidFill>
                  <a:prstClr val="black"/>
                </a:solidFill>
                <a:latin typeface="Verdana" pitchFamily="34" charset="0"/>
              </a:rPr>
              <a:t>.</a:t>
            </a:r>
          </a:p>
          <a:p>
            <a:pPr lvl="0" algn="just"/>
            <a:endParaRPr lang="ru-RU" sz="1600" i="1" dirty="0">
              <a:solidFill>
                <a:prstClr val="black"/>
              </a:solidFill>
              <a:latin typeface="Verdana" pitchFamily="34" charset="0"/>
            </a:endParaRPr>
          </a:p>
          <a:p>
            <a:pPr lvl="0" algn="just"/>
            <a:r>
              <a:rPr lang="en-US" sz="1600" b="1" i="1" dirty="0">
                <a:solidFill>
                  <a:srgbClr val="0000FF"/>
                </a:solidFill>
                <a:latin typeface="Verdana" pitchFamily="34" charset="0"/>
              </a:rPr>
              <a:t>DDR</a:t>
            </a:r>
            <a:r>
              <a:rPr lang="ru-RU" sz="1600" b="1" i="1" dirty="0">
                <a:solidFill>
                  <a:srgbClr val="0000FF"/>
                </a:solidFill>
                <a:latin typeface="Verdana" pitchFamily="34" charset="0"/>
              </a:rPr>
              <a:t>2</a:t>
            </a:r>
            <a:r>
              <a:rPr lang="ru-RU" sz="1600" i="1" dirty="0">
                <a:solidFill>
                  <a:prstClr val="black"/>
                </a:solidFill>
                <a:latin typeface="Verdana" pitchFamily="34" charset="0"/>
              </a:rPr>
              <a:t> является более современным заместителем </a:t>
            </a:r>
            <a:r>
              <a:rPr lang="en-US" sz="1600" b="1" i="1" dirty="0">
                <a:solidFill>
                  <a:srgbClr val="0000FF"/>
                </a:solidFill>
                <a:latin typeface="Verdana" pitchFamily="34" charset="0"/>
              </a:rPr>
              <a:t>DDR</a:t>
            </a:r>
            <a:r>
              <a:rPr lang="ru-RU" sz="1600" i="1" dirty="0">
                <a:solidFill>
                  <a:prstClr val="black"/>
                </a:solidFill>
                <a:latin typeface="Verdana" pitchFamily="34" charset="0"/>
              </a:rPr>
              <a:t>, что стало возможным благодаря удвоенной частоте шины, используемой для передачи данных. С помощью этого в значительной степени повысилась скорость передачи информации, что позволило сделать большой шаг вперед в области информационных систем и компьютерных технологий. </a:t>
            </a:r>
          </a:p>
          <a:p>
            <a:pPr lvl="0" algn="just"/>
            <a:endParaRPr lang="ru-RU" sz="1600" i="1" dirty="0">
              <a:solidFill>
                <a:prstClr val="black"/>
              </a:solidFill>
              <a:latin typeface="Verdana" pitchFamily="34" charset="0"/>
            </a:endParaRPr>
          </a:p>
          <a:p>
            <a:pPr lvl="0" algn="just"/>
            <a:r>
              <a:rPr lang="en-US" sz="1600" b="1" i="1" dirty="0">
                <a:solidFill>
                  <a:srgbClr val="0000FF"/>
                </a:solidFill>
                <a:latin typeface="Verdana" pitchFamily="34" charset="0"/>
              </a:rPr>
              <a:t>DDR</a:t>
            </a:r>
            <a:r>
              <a:rPr lang="ru-RU" sz="1600" b="1" i="1" dirty="0">
                <a:solidFill>
                  <a:srgbClr val="0000FF"/>
                </a:solidFill>
                <a:latin typeface="Verdana" pitchFamily="34" charset="0"/>
              </a:rPr>
              <a:t>3 </a:t>
            </a:r>
            <a:r>
              <a:rPr lang="ru-RU" sz="1600" i="1" dirty="0">
                <a:solidFill>
                  <a:prstClr val="black"/>
                </a:solidFill>
                <a:latin typeface="Verdana" pitchFamily="34" charset="0"/>
              </a:rPr>
              <a:t>- еще более современный тип памяти, призванный заменить </a:t>
            </a:r>
            <a:r>
              <a:rPr lang="en-US" sz="1600" b="1" i="1" dirty="0">
                <a:solidFill>
                  <a:srgbClr val="0000FF"/>
                </a:solidFill>
                <a:latin typeface="Verdana" pitchFamily="34" charset="0"/>
              </a:rPr>
              <a:t>DDR</a:t>
            </a:r>
            <a:r>
              <a:rPr lang="ru-RU" sz="1600" b="1" i="1" dirty="0">
                <a:solidFill>
                  <a:srgbClr val="0000FF"/>
                </a:solidFill>
                <a:latin typeface="Verdana" pitchFamily="34" charset="0"/>
              </a:rPr>
              <a:t>2</a:t>
            </a:r>
            <a:r>
              <a:rPr lang="ru-RU" sz="1600" i="1" dirty="0">
                <a:solidFill>
                  <a:prstClr val="black"/>
                </a:solidFill>
                <a:latin typeface="Verdana" pitchFamily="34" charset="0"/>
              </a:rPr>
              <a:t>. Главная особенность - более высокая производительность и сниженное практически вдвое потребляемое напряжение.</a:t>
            </a:r>
          </a:p>
        </p:txBody>
      </p:sp>
      <p:pic>
        <p:nvPicPr>
          <p:cNvPr id="2" name="Рисунок 1" descr="https://upload.wikimedia.org/wikipedia/commons/1/15/DDR_Memory_Comparison.svg - Google Chrome"/>
          <p:cNvPicPr>
            <a:picLocks noChangeAspect="1"/>
          </p:cNvPicPr>
          <p:nvPr/>
        </p:nvPicPr>
        <p:blipFill rotWithShape="1">
          <a:blip r:embed="rId2" cstate="print">
            <a:extLst>
              <a:ext uri="{28A0092B-C50C-407E-A947-70E740481C1C}">
                <a14:useLocalDpi xmlns:a14="http://schemas.microsoft.com/office/drawing/2010/main" xmlns="" val="0"/>
              </a:ext>
            </a:extLst>
          </a:blip>
          <a:srcRect l="3149" t="13165" r="53538" b="6382"/>
          <a:stretch/>
        </p:blipFill>
        <p:spPr>
          <a:xfrm>
            <a:off x="179511" y="548680"/>
            <a:ext cx="4824537" cy="4824538"/>
          </a:xfrm>
          <a:prstGeom prst="rect">
            <a:avLst/>
          </a:prstGeom>
        </p:spPr>
      </p:pic>
    </p:spTree>
    <p:extLst>
      <p:ext uri="{BB962C8B-B14F-4D97-AF65-F5344CB8AC3E}">
        <p14:creationId xmlns:p14="http://schemas.microsoft.com/office/powerpoint/2010/main" xmlns="" val="618582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pic>
        <p:nvPicPr>
          <p:cNvPr id="29698" name="Picture 2" descr="http://habrastorage.org/getpro/habr/post_images/1b4/fad/cd4/1b4fadcd4d5b1e73daf859092ac5d2c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332488"/>
            <a:ext cx="6779781" cy="584487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7468690" y="537360"/>
            <a:ext cx="1287788" cy="5640006"/>
          </a:xfrm>
          <a:prstGeom prst="rect">
            <a:avLst/>
          </a:prstGeom>
          <a:noFill/>
        </p:spPr>
        <p:txBody>
          <a:bodyPr vert="wordArtVert" wrap="none" rtlCol="0">
            <a:spAutoFit/>
          </a:bodyPr>
          <a:lstStyle/>
          <a:p>
            <a:r>
              <a:rPr lang="en-US" sz="6600" b="1" spc="50" dirty="0" smtClean="0">
                <a:ln w="0"/>
                <a:solidFill>
                  <a:schemeClr val="bg2"/>
                </a:solidFill>
                <a:effectLst>
                  <a:innerShdw blurRad="63500" dist="50800" dir="13500000">
                    <a:srgbClr val="000000">
                      <a:alpha val="50000"/>
                    </a:srgbClr>
                  </a:innerShdw>
                </a:effectLst>
              </a:rPr>
              <a:t>DDR 4</a:t>
            </a:r>
            <a:endParaRPr lang="ru-RU" sz="66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xmlns="" val="59597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31" y="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Тип памяти</a:t>
            </a:r>
          </a:p>
        </p:txBody>
      </p:sp>
      <p:sp>
        <p:nvSpPr>
          <p:cNvPr id="7" name="Прямоугольник 6"/>
          <p:cNvSpPr/>
          <p:nvPr/>
        </p:nvSpPr>
        <p:spPr>
          <a:xfrm>
            <a:off x="1825" y="6467951"/>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Тип памяти</a:t>
            </a:r>
          </a:p>
        </p:txBody>
      </p:sp>
      <p:sp>
        <p:nvSpPr>
          <p:cNvPr id="3" name="TextBox 2"/>
          <p:cNvSpPr txBox="1"/>
          <p:nvPr/>
        </p:nvSpPr>
        <p:spPr>
          <a:xfrm>
            <a:off x="7638831" y="526255"/>
            <a:ext cx="1287788" cy="5640006"/>
          </a:xfrm>
          <a:prstGeom prst="rect">
            <a:avLst/>
          </a:prstGeom>
          <a:noFill/>
        </p:spPr>
        <p:txBody>
          <a:bodyPr vert="wordArtVert" wrap="none" rtlCol="0">
            <a:spAutoFit/>
          </a:bodyPr>
          <a:lstStyle/>
          <a:p>
            <a:r>
              <a:rPr lang="en-US" sz="6600" b="1" spc="50" dirty="0" smtClean="0">
                <a:ln w="0"/>
                <a:solidFill>
                  <a:schemeClr val="bg2"/>
                </a:solidFill>
                <a:effectLst>
                  <a:innerShdw blurRad="63500" dist="50800" dir="13500000">
                    <a:srgbClr val="000000">
                      <a:alpha val="50000"/>
                    </a:srgbClr>
                  </a:innerShdw>
                </a:effectLst>
              </a:rPr>
              <a:t>DDR 4</a:t>
            </a:r>
            <a:endParaRPr lang="ru-RU" sz="6600" b="1" spc="50" dirty="0">
              <a:ln w="0"/>
              <a:solidFill>
                <a:schemeClr val="bg2"/>
              </a:solidFill>
              <a:effectLst>
                <a:innerShdw blurRad="63500" dist="50800" dir="13500000">
                  <a:srgbClr val="000000">
                    <a:alpha val="50000"/>
                  </a:srgbClr>
                </a:innerShdw>
              </a:effectLst>
            </a:endParaRPr>
          </a:p>
        </p:txBody>
      </p:sp>
      <p:sp>
        <p:nvSpPr>
          <p:cNvPr id="4" name="Прямоугольник 3"/>
          <p:cNvSpPr/>
          <p:nvPr/>
        </p:nvSpPr>
        <p:spPr>
          <a:xfrm>
            <a:off x="782835" y="526255"/>
            <a:ext cx="7488832" cy="2246769"/>
          </a:xfrm>
          <a:prstGeom prst="rect">
            <a:avLst/>
          </a:prstGeom>
        </p:spPr>
        <p:txBody>
          <a:bodyPr wrap="square">
            <a:spAutoFit/>
          </a:bodyPr>
          <a:lstStyle/>
          <a:p>
            <a:r>
              <a:rPr lang="ru-RU" sz="2000" dirty="0">
                <a:solidFill>
                  <a:srgbClr val="252525"/>
                </a:solidFill>
              </a:rPr>
              <a:t>Объем кристалла DDR4 составляет от 2 до 16 Гбит, организация модулей памяти - ×4, ×8 или ×16 </a:t>
            </a:r>
            <a:r>
              <a:rPr lang="ru-RU" sz="2000" dirty="0" smtClean="0">
                <a:solidFill>
                  <a:srgbClr val="252525"/>
                </a:solidFill>
              </a:rPr>
              <a:t>банков</a:t>
            </a:r>
            <a:r>
              <a:rPr lang="ru-RU" sz="2000" baseline="30000" dirty="0">
                <a:solidFill>
                  <a:srgbClr val="0B0080"/>
                </a:solidFill>
              </a:rPr>
              <a:t>.</a:t>
            </a:r>
            <a:r>
              <a:rPr lang="ru-RU" sz="2000" dirty="0">
                <a:solidFill>
                  <a:srgbClr val="252525"/>
                </a:solidFill>
              </a:rPr>
              <a:t> Минимальный объём одного модуля DDR4 составляет 4 ГБ, максимальный — 128 ГБ (кристаллы по 8 Гбит, упаковка 4 кристаллов в чип</a:t>
            </a:r>
            <a:r>
              <a:rPr lang="ru-RU" sz="2000" dirty="0" smtClean="0">
                <a:solidFill>
                  <a:srgbClr val="252525"/>
                </a:solidFill>
              </a:rPr>
              <a:t>). </a:t>
            </a:r>
            <a:r>
              <a:rPr lang="ru-RU" sz="2000" dirty="0">
                <a:solidFill>
                  <a:srgbClr val="252525"/>
                </a:solidFill>
              </a:rPr>
              <a:t>Не исключается производство модулей объёмом в 512 ГБ на базе кристаллов 16 Гбит и упаковке 8 кристаллов в чип</a:t>
            </a:r>
            <a:endParaRPr lang="ru-RU" sz="2000" dirty="0"/>
          </a:p>
        </p:txBody>
      </p:sp>
      <p:sp>
        <p:nvSpPr>
          <p:cNvPr id="5" name="Прямоугольник 4"/>
          <p:cNvSpPr/>
          <p:nvPr/>
        </p:nvSpPr>
        <p:spPr>
          <a:xfrm>
            <a:off x="791580" y="3436564"/>
            <a:ext cx="6840760" cy="2862322"/>
          </a:xfrm>
          <a:prstGeom prst="rect">
            <a:avLst/>
          </a:prstGeom>
        </p:spPr>
        <p:txBody>
          <a:bodyPr wrap="square">
            <a:spAutoFit/>
          </a:bodyPr>
          <a:lstStyle/>
          <a:p>
            <a:r>
              <a:rPr lang="ru-RU" dirty="0">
                <a:solidFill>
                  <a:srgbClr val="252525"/>
                </a:solidFill>
              </a:rPr>
              <a:t>DDR4 имеет 288-контактные </a:t>
            </a:r>
            <a:r>
              <a:rPr lang="ru-RU" dirty="0">
                <a:solidFill>
                  <a:srgbClr val="0B0080"/>
                </a:solidFill>
              </a:rPr>
              <a:t>DIMM</a:t>
            </a:r>
            <a:r>
              <a:rPr lang="ru-RU" dirty="0">
                <a:solidFill>
                  <a:srgbClr val="252525"/>
                </a:solidFill>
              </a:rPr>
              <a:t>-модули, схожие по внешнему виду с 240-контактными DIMM DDR-2/DDR-3. Контакты расположены плотнее (0,85 мм вместо 1,0), чтобы разместить их на стандартном 5¼-дюймовом (133,35 мм) слоте DIMM. Высота увеличивается незначительно (31,25 мм вместо 30,35).</a:t>
            </a:r>
          </a:p>
          <a:p>
            <a:r>
              <a:rPr lang="ru-RU" dirty="0">
                <a:solidFill>
                  <a:srgbClr val="252525"/>
                </a:solidFill>
              </a:rPr>
              <a:t>DDR4 модули SO-DIMM имеют 260 </a:t>
            </a:r>
            <a:r>
              <a:rPr lang="ru-RU" dirty="0" smtClean="0">
                <a:solidFill>
                  <a:srgbClr val="252525"/>
                </a:solidFill>
              </a:rPr>
              <a:t>контактов</a:t>
            </a:r>
            <a:r>
              <a:rPr lang="ru-RU" dirty="0">
                <a:solidFill>
                  <a:srgbClr val="252525"/>
                </a:solidFill>
              </a:rPr>
              <a:t> (а не 204), которые расположены ближе друг к другу (0,5 мм, а не 0,6). Модуль стал на 1,0 мм шире (68,6 мм вместо 67,6), но сохранил ту же высоту — 30 мм.</a:t>
            </a:r>
          </a:p>
        </p:txBody>
      </p:sp>
    </p:spTree>
    <p:extLst>
      <p:ext uri="{BB962C8B-B14F-4D97-AF65-F5344CB8AC3E}">
        <p14:creationId xmlns:p14="http://schemas.microsoft.com/office/powerpoint/2010/main" xmlns="" val="3425791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00306"/>
            <a:ext cx="9144000" cy="584775"/>
          </a:xfrm>
          <a:prstGeom prst="rect">
            <a:avLst/>
          </a:prstGeom>
          <a:noFill/>
        </p:spPr>
        <p:txBody>
          <a:bodyPr wrap="square" rtlCol="0">
            <a:spAutoFit/>
          </a:bodyPr>
          <a:lstStyle/>
          <a:p>
            <a:pPr algn="ctr"/>
            <a:r>
              <a:rPr lang="ru-RU" sz="3200" dirty="0" smtClean="0">
                <a:latin typeface="Times New Roman" pitchFamily="18" charset="0"/>
                <a:cs typeface="Times New Roman" pitchFamily="18" charset="0"/>
              </a:rPr>
              <a:t>Спасибо за внимание) </a:t>
            </a:r>
            <a:endParaRPr lang="ru-RU"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10496"/>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Назначение ОЗУ</a:t>
            </a:r>
          </a:p>
        </p:txBody>
      </p:sp>
      <p:sp>
        <p:nvSpPr>
          <p:cNvPr id="7" name="Прямоугольник 6"/>
          <p:cNvSpPr/>
          <p:nvPr/>
        </p:nvSpPr>
        <p:spPr>
          <a:xfrm>
            <a:off x="30425" y="6427199"/>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dirty="0">
                <a:solidFill>
                  <a:schemeClr val="bg1"/>
                </a:solidFill>
                <a:latin typeface="Verdana" pitchFamily="34" charset="0"/>
              </a:rPr>
              <a:t>Назначение ОЗУ</a:t>
            </a:r>
          </a:p>
        </p:txBody>
      </p:sp>
      <p:sp>
        <p:nvSpPr>
          <p:cNvPr id="9" name="Прямоугольник 8"/>
          <p:cNvSpPr/>
          <p:nvPr/>
        </p:nvSpPr>
        <p:spPr>
          <a:xfrm>
            <a:off x="323528" y="1340768"/>
            <a:ext cx="3672408" cy="4588562"/>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2000" b="1" i="1" dirty="0">
                <a:solidFill>
                  <a:srgbClr val="FF0000"/>
                </a:solidFill>
                <a:latin typeface="Verdana" pitchFamily="34" charset="0"/>
              </a:rPr>
              <a:t>Оперативная память </a:t>
            </a:r>
            <a:r>
              <a:rPr lang="ru-RU" sz="2000" b="1" i="1" dirty="0">
                <a:solidFill>
                  <a:srgbClr val="0000FF"/>
                </a:solidFill>
                <a:latin typeface="Verdana" pitchFamily="34" charset="0"/>
              </a:rPr>
              <a:t>(ОЗУ) </a:t>
            </a:r>
            <a:r>
              <a:rPr lang="ru-RU" sz="2000" i="1" dirty="0">
                <a:solidFill>
                  <a:prstClr val="black"/>
                </a:solidFill>
                <a:latin typeface="Verdana" pitchFamily="34" charset="0"/>
              </a:rPr>
              <a:t>- предназначена для временного хранения данных и команд, необходимых </a:t>
            </a:r>
            <a:r>
              <a:rPr lang="ru-RU" sz="2000" b="1" i="1" dirty="0">
                <a:solidFill>
                  <a:srgbClr val="0000FF"/>
                </a:solidFill>
                <a:latin typeface="Verdana" pitchFamily="34" charset="0"/>
              </a:rPr>
              <a:t>процессору</a:t>
            </a:r>
            <a:r>
              <a:rPr lang="ru-RU" sz="2000" i="1" dirty="0">
                <a:solidFill>
                  <a:prstClr val="black"/>
                </a:solidFill>
                <a:latin typeface="Verdana" pitchFamily="34" charset="0"/>
              </a:rPr>
              <a:t> для выполнения им операций. </a:t>
            </a:r>
          </a:p>
          <a:p>
            <a:pPr lvl="0" algn="just"/>
            <a:endParaRPr lang="ru-RU" sz="2000" i="1" dirty="0">
              <a:solidFill>
                <a:prstClr val="black"/>
              </a:solidFill>
              <a:latin typeface="Verdana" pitchFamily="34" charset="0"/>
            </a:endParaRPr>
          </a:p>
          <a:p>
            <a:pPr lvl="0"/>
            <a:r>
              <a:rPr lang="ru-RU" sz="2000" i="1" dirty="0">
                <a:solidFill>
                  <a:prstClr val="black"/>
                </a:solidFill>
                <a:latin typeface="Verdana" pitchFamily="34" charset="0"/>
              </a:rPr>
              <a:t>Оперативная память передаёт процессору данные непосредственно, либо через кэш-память. Каждая ячейка оперативной памяти имеет свой </a:t>
            </a:r>
            <a:r>
              <a:rPr lang="ru-RU" sz="2000" b="1" i="1" dirty="0">
                <a:solidFill>
                  <a:srgbClr val="0000FF"/>
                </a:solidFill>
                <a:latin typeface="Verdana" pitchFamily="34" charset="0"/>
              </a:rPr>
              <a:t>индивидуальный адрес</a:t>
            </a:r>
            <a:r>
              <a:rPr lang="ru-RU" sz="2000" i="1" dirty="0">
                <a:solidFill>
                  <a:prstClr val="black"/>
                </a:solidFill>
                <a:latin typeface="Verdana" pitchFamily="34" charset="0"/>
              </a:rPr>
              <a:t>.</a:t>
            </a:r>
          </a:p>
          <a:p>
            <a:pPr lvl="0" algn="just"/>
            <a:endParaRPr lang="ru-RU" sz="1600" i="1" dirty="0">
              <a:solidFill>
                <a:srgbClr val="FF0000"/>
              </a:solidFill>
              <a:latin typeface="Verdana" pitchFamily="34" charset="0"/>
            </a:endParaRPr>
          </a:p>
          <a:p>
            <a:pPr lvl="0" algn="just"/>
            <a:endParaRPr lang="ru-RU" sz="1600" i="1" dirty="0">
              <a:solidFill>
                <a:srgbClr val="FF0000"/>
              </a:solidFill>
              <a:latin typeface="Verdana" pitchFamily="34" charset="0"/>
            </a:endParaRPr>
          </a:p>
        </p:txBody>
      </p:sp>
      <p:pic>
        <p:nvPicPr>
          <p:cNvPr id="1026" name="Picture 2" descr="H:\1_COMPUTER CENTER - ERUDIT\1_ТО ПК ПОЛНЫЙ КУРС\Урок 4 оперативная память, файл подкачки\4_озу\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67944" y="895395"/>
            <a:ext cx="4912221" cy="344433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2605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043608" y="692696"/>
            <a:ext cx="698477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827584" y="476672"/>
            <a:ext cx="7498080" cy="1143000"/>
          </a:xfrm>
        </p:spPr>
        <p:txBody>
          <a:bodyPr>
            <a:normAutofit/>
          </a:bodyPr>
          <a:lstStyle/>
          <a:p>
            <a:pPr algn="ctr"/>
            <a:r>
              <a:rPr lang="ru-RU" sz="2800" b="1" dirty="0" smtClean="0">
                <a:solidFill>
                  <a:schemeClr val="bg1"/>
                </a:solidFill>
              </a:rPr>
              <a:t>Взаимодействие оперативной памяти с ЦП</a:t>
            </a:r>
            <a:endParaRPr lang="ru-RU" sz="2800" b="1" dirty="0">
              <a:solidFill>
                <a:schemeClr val="bg1"/>
              </a:solidFill>
            </a:endParaRPr>
          </a:p>
        </p:txBody>
      </p:sp>
      <p:pic>
        <p:nvPicPr>
          <p:cNvPr id="6" name="Содержимое 5" descr="Ram_123.gif"/>
          <p:cNvPicPr>
            <a:picLocks noGrp="1" noChangeAspect="1"/>
          </p:cNvPicPr>
          <p:nvPr>
            <p:ph idx="1"/>
          </p:nvPr>
        </p:nvPicPr>
        <p:blipFill>
          <a:blip r:embed="rId2" cstate="print"/>
          <a:stretch>
            <a:fillRect/>
          </a:stretch>
        </p:blipFill>
        <p:spPr>
          <a:xfrm>
            <a:off x="1619672" y="1628800"/>
            <a:ext cx="5904656" cy="3176556"/>
          </a:xfrm>
        </p:spPr>
      </p:pic>
      <p:sp>
        <p:nvSpPr>
          <p:cNvPr id="8" name="TextBox 7"/>
          <p:cNvSpPr txBox="1"/>
          <p:nvPr/>
        </p:nvSpPr>
        <p:spPr>
          <a:xfrm>
            <a:off x="1331640" y="5517232"/>
            <a:ext cx="6408712" cy="646331"/>
          </a:xfrm>
          <a:prstGeom prst="rect">
            <a:avLst/>
          </a:prstGeom>
          <a:noFill/>
        </p:spPr>
        <p:txBody>
          <a:bodyPr wrap="square" rtlCol="0">
            <a:spAutoFit/>
          </a:bodyPr>
          <a:lstStyle/>
          <a:p>
            <a:pPr algn="ctr"/>
            <a:r>
              <a:rPr lang="ru-RU" dirty="0" smtClean="0"/>
              <a:t> Простейшая схема взаимодействия оперативной памяти с центральным процессором</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a:t>Оперативная память.</a:t>
            </a:r>
          </a:p>
        </p:txBody>
      </p:sp>
      <p:sp>
        <p:nvSpPr>
          <p:cNvPr id="32771" name="Rectangle 3"/>
          <p:cNvSpPr>
            <a:spLocks noGrp="1" noChangeArrowheads="1"/>
          </p:cNvSpPr>
          <p:nvPr>
            <p:ph type="body" sz="half" idx="1"/>
          </p:nvPr>
        </p:nvSpPr>
        <p:spPr>
          <a:xfrm>
            <a:off x="714348" y="2017713"/>
            <a:ext cx="7818465" cy="4114800"/>
          </a:xfrm>
        </p:spPr>
        <p:txBody>
          <a:bodyPr/>
          <a:lstStyle/>
          <a:p>
            <a:pPr>
              <a:buFont typeface="Wingdings" pitchFamily="2" charset="2"/>
              <a:buNone/>
            </a:pPr>
            <a:r>
              <a:rPr lang="ru-RU" sz="2800" b="1" u="sng" dirty="0"/>
              <a:t>Оперативная память</a:t>
            </a:r>
            <a:r>
              <a:rPr lang="ru-RU" sz="2800" dirty="0"/>
              <a:t> (</a:t>
            </a:r>
            <a:r>
              <a:rPr lang="en-US" sz="2800" dirty="0"/>
              <a:t>RAM – Random Access </a:t>
            </a:r>
            <a:r>
              <a:rPr lang="en-US" sz="2800" dirty="0" smtClean="0"/>
              <a:t>Memory </a:t>
            </a:r>
            <a:r>
              <a:rPr lang="ru-RU" sz="2800" dirty="0" smtClean="0"/>
              <a:t>- с произвольным доступом</a:t>
            </a:r>
            <a:r>
              <a:rPr lang="en-US" sz="2800" dirty="0" smtClean="0"/>
              <a:t>) </a:t>
            </a:r>
            <a:r>
              <a:rPr lang="en-US" sz="2800" dirty="0"/>
              <a:t>– </a:t>
            </a:r>
            <a:r>
              <a:rPr lang="ru-RU" sz="2800" dirty="0"/>
              <a:t>это массив кристаллических ячеек, способных хранить данные.</a:t>
            </a:r>
          </a:p>
        </p:txBody>
      </p:sp>
      <p:graphicFrame>
        <p:nvGraphicFramePr>
          <p:cNvPr id="32849" name="Group 81"/>
          <p:cNvGraphicFramePr>
            <a:graphicFrameLocks noGrp="1"/>
          </p:cNvGraphicFramePr>
          <p:nvPr>
            <p:ph sz="half" idx="2"/>
          </p:nvPr>
        </p:nvGraphicFramePr>
        <p:xfrm>
          <a:off x="1476375" y="3933825"/>
          <a:ext cx="2451100" cy="1512889"/>
        </p:xfrm>
        <a:graphic>
          <a:graphicData uri="http://schemas.openxmlformats.org/drawingml/2006/table">
            <a:tbl>
              <a:tblPr/>
              <a:tblGrid>
                <a:gridCol w="244475">
                  <a:extLst>
                    <a:ext uri="{9D8B030D-6E8A-4147-A177-3AD203B41FA5}">
                      <a16:colId xmlns:a16="http://schemas.microsoft.com/office/drawing/2014/main" xmlns="" val="20000"/>
                    </a:ext>
                  </a:extLst>
                </a:gridCol>
                <a:gridCol w="246063">
                  <a:extLst>
                    <a:ext uri="{9D8B030D-6E8A-4147-A177-3AD203B41FA5}">
                      <a16:colId xmlns:a16="http://schemas.microsoft.com/office/drawing/2014/main" xmlns="" val="20001"/>
                    </a:ext>
                  </a:extLst>
                </a:gridCol>
                <a:gridCol w="228600">
                  <a:extLst>
                    <a:ext uri="{9D8B030D-6E8A-4147-A177-3AD203B41FA5}">
                      <a16:colId xmlns:a16="http://schemas.microsoft.com/office/drawing/2014/main" xmlns="" val="20002"/>
                    </a:ext>
                  </a:extLst>
                </a:gridCol>
                <a:gridCol w="261937">
                  <a:extLst>
                    <a:ext uri="{9D8B030D-6E8A-4147-A177-3AD203B41FA5}">
                      <a16:colId xmlns:a16="http://schemas.microsoft.com/office/drawing/2014/main" xmlns="" val="20003"/>
                    </a:ext>
                  </a:extLst>
                </a:gridCol>
                <a:gridCol w="244475">
                  <a:extLst>
                    <a:ext uri="{9D8B030D-6E8A-4147-A177-3AD203B41FA5}">
                      <a16:colId xmlns:a16="http://schemas.microsoft.com/office/drawing/2014/main" xmlns="" val="20004"/>
                    </a:ext>
                  </a:extLst>
                </a:gridCol>
                <a:gridCol w="244475">
                  <a:extLst>
                    <a:ext uri="{9D8B030D-6E8A-4147-A177-3AD203B41FA5}">
                      <a16:colId xmlns:a16="http://schemas.microsoft.com/office/drawing/2014/main" xmlns="" val="20005"/>
                    </a:ext>
                  </a:extLst>
                </a:gridCol>
                <a:gridCol w="246063">
                  <a:extLst>
                    <a:ext uri="{9D8B030D-6E8A-4147-A177-3AD203B41FA5}">
                      <a16:colId xmlns:a16="http://schemas.microsoft.com/office/drawing/2014/main" xmlns="" val="20006"/>
                    </a:ext>
                  </a:extLst>
                </a:gridCol>
                <a:gridCol w="244475">
                  <a:extLst>
                    <a:ext uri="{9D8B030D-6E8A-4147-A177-3AD203B41FA5}">
                      <a16:colId xmlns:a16="http://schemas.microsoft.com/office/drawing/2014/main" xmlns="" val="20007"/>
                    </a:ext>
                  </a:extLst>
                </a:gridCol>
                <a:gridCol w="246062">
                  <a:extLst>
                    <a:ext uri="{9D8B030D-6E8A-4147-A177-3AD203B41FA5}">
                      <a16:colId xmlns:a16="http://schemas.microsoft.com/office/drawing/2014/main" xmlns="" val="20008"/>
                    </a:ext>
                  </a:extLst>
                </a:gridCol>
                <a:gridCol w="244475">
                  <a:extLst>
                    <a:ext uri="{9D8B030D-6E8A-4147-A177-3AD203B41FA5}">
                      <a16:colId xmlns:a16="http://schemas.microsoft.com/office/drawing/2014/main" xmlns="" val="20009"/>
                    </a:ext>
                  </a:extLst>
                </a:gridCol>
              </a:tblGrid>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03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32850" name="Line 82"/>
          <p:cNvSpPr>
            <a:spLocks noChangeShapeType="1"/>
          </p:cNvSpPr>
          <p:nvPr/>
        </p:nvSpPr>
        <p:spPr bwMode="auto">
          <a:xfrm flipV="1">
            <a:off x="1619250" y="5445125"/>
            <a:ext cx="0" cy="288925"/>
          </a:xfrm>
          <a:prstGeom prst="line">
            <a:avLst/>
          </a:prstGeom>
          <a:noFill/>
          <a:ln w="28575">
            <a:solidFill>
              <a:schemeClr val="tx1"/>
            </a:solidFill>
            <a:round/>
            <a:headEnd/>
            <a:tailEnd type="triangl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2851" name="Text Box 83"/>
          <p:cNvSpPr txBox="1">
            <a:spLocks noChangeArrowheads="1"/>
          </p:cNvSpPr>
          <p:nvPr/>
        </p:nvSpPr>
        <p:spPr bwMode="auto">
          <a:xfrm>
            <a:off x="1042988" y="5734050"/>
            <a:ext cx="1584325" cy="366713"/>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ru-RU" sz="1800" b="0" i="0" u="none" strike="noStrike" kern="1200" cap="none" spc="0" normalizeH="0" baseline="0" noProof="0">
                <a:ln>
                  <a:noFill/>
                </a:ln>
                <a:solidFill>
                  <a:srgbClr val="000000"/>
                </a:solidFill>
                <a:effectLst/>
                <a:uLnTx/>
                <a:uFillTx/>
                <a:latin typeface="Tahoma" pitchFamily="34" charset="0"/>
                <a:ea typeface="+mn-ea"/>
                <a:cs typeface="+mn-cs"/>
              </a:rPr>
              <a:t>Ячейка (бит)</a:t>
            </a:r>
          </a:p>
        </p:txBody>
      </p:sp>
      <p:pic>
        <p:nvPicPr>
          <p:cNvPr id="32852" name="Picture 84" descr="http://www.brandmemory.ru/catalog/memory/sdram/sdram.gif"/>
          <p:cNvPicPr>
            <a:picLocks noChangeAspect="1" noChangeArrowheads="1"/>
          </p:cNvPicPr>
          <p:nvPr/>
        </p:nvPicPr>
        <p:blipFill>
          <a:blip r:embed="rId3" r:link="rId4" cstate="print"/>
          <a:srcRect/>
          <a:stretch>
            <a:fillRect/>
          </a:stretch>
        </p:blipFill>
        <p:spPr bwMode="auto">
          <a:xfrm rot="1214943">
            <a:off x="4319588" y="4581525"/>
            <a:ext cx="4824412" cy="1208088"/>
          </a:xfrm>
          <a:prstGeom prst="rect">
            <a:avLst/>
          </a:prstGeom>
          <a:noFill/>
          <a:ln w="9525">
            <a:noFill/>
            <a:miter lim="800000"/>
            <a:headEnd/>
            <a:tailEnd/>
          </a:ln>
        </p:spPr>
      </p:pic>
    </p:spTree>
    <p:extLst>
      <p:ext uri="{BB962C8B-B14F-4D97-AF65-F5344CB8AC3E}">
        <p14:creationId xmlns:p14="http://schemas.microsoft.com/office/powerpoint/2010/main" xmlns="" val="114377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2852"/>
                                        </p:tgtEl>
                                        <p:attrNameLst>
                                          <p:attrName>style.visibility</p:attrName>
                                        </p:attrNameLst>
                                      </p:cBhvr>
                                      <p:to>
                                        <p:strVal val="visible"/>
                                      </p:to>
                                    </p:set>
                                    <p:animEffect transition="in" filter="box(out)">
                                      <p:cBhvr>
                                        <p:cTn id="7" dur="500"/>
                                        <p:tgtEl>
                                          <p:spTgt spid="3285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a:t>Оперативная память.</a:t>
            </a:r>
          </a:p>
        </p:txBody>
      </p:sp>
      <p:sp>
        <p:nvSpPr>
          <p:cNvPr id="34819" name="Rectangle 3"/>
          <p:cNvSpPr>
            <a:spLocks noGrp="1" noChangeArrowheads="1"/>
          </p:cNvSpPr>
          <p:nvPr>
            <p:ph type="body" sz="half" idx="1"/>
          </p:nvPr>
        </p:nvSpPr>
        <p:spPr>
          <a:xfrm>
            <a:off x="1182688" y="2017713"/>
            <a:ext cx="7134225" cy="1843087"/>
          </a:xfrm>
        </p:spPr>
        <p:txBody>
          <a:bodyPr/>
          <a:lstStyle/>
          <a:p>
            <a:pPr>
              <a:buFont typeface="Wingdings" pitchFamily="2" charset="2"/>
              <a:buNone/>
            </a:pPr>
            <a:r>
              <a:rPr lang="ru-RU" sz="1800"/>
              <a:t>Бит – это наименьшая частица памяти компьютера и в связи с этим память имеет битовую структуру, которая определяет первое свойство оперативной памяти – дискретность.</a:t>
            </a:r>
          </a:p>
          <a:p>
            <a:pPr>
              <a:buFont typeface="Wingdings" pitchFamily="2" charset="2"/>
              <a:buNone/>
            </a:pPr>
            <a:r>
              <a:rPr lang="ru-RU" sz="1800"/>
              <a:t>Биты объединили в группы по 8 – байты. В одном байте памяти можно сохранить 1 байт информации.</a:t>
            </a:r>
          </a:p>
          <a:p>
            <a:pPr>
              <a:buFont typeface="Wingdings" pitchFamily="2" charset="2"/>
              <a:buNone/>
            </a:pPr>
            <a:endParaRPr lang="ru-RU" sz="2800"/>
          </a:p>
          <a:p>
            <a:pPr>
              <a:buFont typeface="Wingdings" pitchFamily="2" charset="2"/>
              <a:buNone/>
            </a:pPr>
            <a:endParaRPr lang="ru-RU" sz="2800"/>
          </a:p>
          <a:p>
            <a:pPr>
              <a:buFont typeface="Wingdings" pitchFamily="2" charset="2"/>
              <a:buNone/>
            </a:pPr>
            <a:endParaRPr lang="ru-RU" sz="2800"/>
          </a:p>
        </p:txBody>
      </p:sp>
      <p:graphicFrame>
        <p:nvGraphicFramePr>
          <p:cNvPr id="35271" name="Group 455"/>
          <p:cNvGraphicFramePr>
            <a:graphicFrameLocks noGrp="1"/>
          </p:cNvGraphicFramePr>
          <p:nvPr>
            <p:ph sz="half" idx="2"/>
          </p:nvPr>
        </p:nvGraphicFramePr>
        <p:xfrm>
          <a:off x="1042988" y="3933825"/>
          <a:ext cx="7561262" cy="1655764"/>
        </p:xfrm>
        <a:graphic>
          <a:graphicData uri="http://schemas.openxmlformats.org/drawingml/2006/table">
            <a:tbl>
              <a:tblPr/>
              <a:tblGrid>
                <a:gridCol w="314325">
                  <a:extLst>
                    <a:ext uri="{9D8B030D-6E8A-4147-A177-3AD203B41FA5}">
                      <a16:colId xmlns:a16="http://schemas.microsoft.com/office/drawing/2014/main" xmlns="" val="20000"/>
                    </a:ext>
                  </a:extLst>
                </a:gridCol>
                <a:gridCol w="315912">
                  <a:extLst>
                    <a:ext uri="{9D8B030D-6E8A-4147-A177-3AD203B41FA5}">
                      <a16:colId xmlns:a16="http://schemas.microsoft.com/office/drawing/2014/main" xmlns="" val="20001"/>
                    </a:ext>
                  </a:extLst>
                </a:gridCol>
                <a:gridCol w="314325">
                  <a:extLst>
                    <a:ext uri="{9D8B030D-6E8A-4147-A177-3AD203B41FA5}">
                      <a16:colId xmlns:a16="http://schemas.microsoft.com/office/drawing/2014/main" xmlns="" val="20002"/>
                    </a:ext>
                  </a:extLst>
                </a:gridCol>
                <a:gridCol w="315913">
                  <a:extLst>
                    <a:ext uri="{9D8B030D-6E8A-4147-A177-3AD203B41FA5}">
                      <a16:colId xmlns:a16="http://schemas.microsoft.com/office/drawing/2014/main" xmlns="" val="20003"/>
                    </a:ext>
                  </a:extLst>
                </a:gridCol>
                <a:gridCol w="314325">
                  <a:extLst>
                    <a:ext uri="{9D8B030D-6E8A-4147-A177-3AD203B41FA5}">
                      <a16:colId xmlns:a16="http://schemas.microsoft.com/office/drawing/2014/main" xmlns="" val="20004"/>
                    </a:ext>
                  </a:extLst>
                </a:gridCol>
                <a:gridCol w="315912">
                  <a:extLst>
                    <a:ext uri="{9D8B030D-6E8A-4147-A177-3AD203B41FA5}">
                      <a16:colId xmlns:a16="http://schemas.microsoft.com/office/drawing/2014/main" xmlns="" val="20005"/>
                    </a:ext>
                  </a:extLst>
                </a:gridCol>
                <a:gridCol w="314325">
                  <a:extLst>
                    <a:ext uri="{9D8B030D-6E8A-4147-A177-3AD203B41FA5}">
                      <a16:colId xmlns:a16="http://schemas.microsoft.com/office/drawing/2014/main" xmlns="" val="20006"/>
                    </a:ext>
                  </a:extLst>
                </a:gridCol>
                <a:gridCol w="315913">
                  <a:extLst>
                    <a:ext uri="{9D8B030D-6E8A-4147-A177-3AD203B41FA5}">
                      <a16:colId xmlns:a16="http://schemas.microsoft.com/office/drawing/2014/main" xmlns="" val="20007"/>
                    </a:ext>
                  </a:extLst>
                </a:gridCol>
                <a:gridCol w="314325">
                  <a:extLst>
                    <a:ext uri="{9D8B030D-6E8A-4147-A177-3AD203B41FA5}">
                      <a16:colId xmlns:a16="http://schemas.microsoft.com/office/drawing/2014/main" xmlns="" val="20008"/>
                    </a:ext>
                  </a:extLst>
                </a:gridCol>
                <a:gridCol w="315912">
                  <a:extLst>
                    <a:ext uri="{9D8B030D-6E8A-4147-A177-3AD203B41FA5}">
                      <a16:colId xmlns:a16="http://schemas.microsoft.com/office/drawing/2014/main" xmlns="" val="20009"/>
                    </a:ext>
                  </a:extLst>
                </a:gridCol>
                <a:gridCol w="314325">
                  <a:extLst>
                    <a:ext uri="{9D8B030D-6E8A-4147-A177-3AD203B41FA5}">
                      <a16:colId xmlns:a16="http://schemas.microsoft.com/office/drawing/2014/main" xmlns="" val="20010"/>
                    </a:ext>
                  </a:extLst>
                </a:gridCol>
                <a:gridCol w="315913">
                  <a:extLst>
                    <a:ext uri="{9D8B030D-6E8A-4147-A177-3AD203B41FA5}">
                      <a16:colId xmlns:a16="http://schemas.microsoft.com/office/drawing/2014/main" xmlns="" val="20011"/>
                    </a:ext>
                  </a:extLst>
                </a:gridCol>
                <a:gridCol w="314325">
                  <a:extLst>
                    <a:ext uri="{9D8B030D-6E8A-4147-A177-3AD203B41FA5}">
                      <a16:colId xmlns:a16="http://schemas.microsoft.com/office/drawing/2014/main" xmlns="" val="20012"/>
                    </a:ext>
                  </a:extLst>
                </a:gridCol>
                <a:gridCol w="314325">
                  <a:extLst>
                    <a:ext uri="{9D8B030D-6E8A-4147-A177-3AD203B41FA5}">
                      <a16:colId xmlns:a16="http://schemas.microsoft.com/office/drawing/2014/main" xmlns="" val="20013"/>
                    </a:ext>
                  </a:extLst>
                </a:gridCol>
                <a:gridCol w="315912">
                  <a:extLst>
                    <a:ext uri="{9D8B030D-6E8A-4147-A177-3AD203B41FA5}">
                      <a16:colId xmlns:a16="http://schemas.microsoft.com/office/drawing/2014/main" xmlns="" val="20014"/>
                    </a:ext>
                  </a:extLst>
                </a:gridCol>
                <a:gridCol w="314325">
                  <a:extLst>
                    <a:ext uri="{9D8B030D-6E8A-4147-A177-3AD203B41FA5}">
                      <a16:colId xmlns:a16="http://schemas.microsoft.com/office/drawing/2014/main" xmlns="" val="20015"/>
                    </a:ext>
                  </a:extLst>
                </a:gridCol>
                <a:gridCol w="315913">
                  <a:extLst>
                    <a:ext uri="{9D8B030D-6E8A-4147-A177-3AD203B41FA5}">
                      <a16:colId xmlns:a16="http://schemas.microsoft.com/office/drawing/2014/main" xmlns="" val="20016"/>
                    </a:ext>
                  </a:extLst>
                </a:gridCol>
                <a:gridCol w="314325">
                  <a:extLst>
                    <a:ext uri="{9D8B030D-6E8A-4147-A177-3AD203B41FA5}">
                      <a16:colId xmlns:a16="http://schemas.microsoft.com/office/drawing/2014/main" xmlns="" val="20017"/>
                    </a:ext>
                  </a:extLst>
                </a:gridCol>
                <a:gridCol w="315912">
                  <a:extLst>
                    <a:ext uri="{9D8B030D-6E8A-4147-A177-3AD203B41FA5}">
                      <a16:colId xmlns:a16="http://schemas.microsoft.com/office/drawing/2014/main" xmlns="" val="20018"/>
                    </a:ext>
                  </a:extLst>
                </a:gridCol>
                <a:gridCol w="314325">
                  <a:extLst>
                    <a:ext uri="{9D8B030D-6E8A-4147-A177-3AD203B41FA5}">
                      <a16:colId xmlns:a16="http://schemas.microsoft.com/office/drawing/2014/main" xmlns="" val="20019"/>
                    </a:ext>
                  </a:extLst>
                </a:gridCol>
                <a:gridCol w="315913">
                  <a:extLst>
                    <a:ext uri="{9D8B030D-6E8A-4147-A177-3AD203B41FA5}">
                      <a16:colId xmlns:a16="http://schemas.microsoft.com/office/drawing/2014/main" xmlns="" val="20020"/>
                    </a:ext>
                  </a:extLst>
                </a:gridCol>
                <a:gridCol w="314325">
                  <a:extLst>
                    <a:ext uri="{9D8B030D-6E8A-4147-A177-3AD203B41FA5}">
                      <a16:colId xmlns:a16="http://schemas.microsoft.com/office/drawing/2014/main" xmlns="" val="20021"/>
                    </a:ext>
                  </a:extLst>
                </a:gridCol>
                <a:gridCol w="315912">
                  <a:extLst>
                    <a:ext uri="{9D8B030D-6E8A-4147-A177-3AD203B41FA5}">
                      <a16:colId xmlns:a16="http://schemas.microsoft.com/office/drawing/2014/main" xmlns="" val="20022"/>
                    </a:ext>
                  </a:extLst>
                </a:gridCol>
                <a:gridCol w="314325">
                  <a:extLst>
                    <a:ext uri="{9D8B030D-6E8A-4147-A177-3AD203B41FA5}">
                      <a16:colId xmlns:a16="http://schemas.microsoft.com/office/drawing/2014/main" xmlns="" val="20023"/>
                    </a:ext>
                  </a:extLst>
                </a:gridCol>
              </a:tblGrid>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30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30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31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ru-RU" sz="9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35267" name="Line 451"/>
          <p:cNvSpPr>
            <a:spLocks noChangeShapeType="1"/>
          </p:cNvSpPr>
          <p:nvPr/>
        </p:nvSpPr>
        <p:spPr bwMode="auto">
          <a:xfrm>
            <a:off x="3563938" y="3933825"/>
            <a:ext cx="0" cy="1655763"/>
          </a:xfrm>
          <a:prstGeom prst="line">
            <a:avLst/>
          </a:prstGeom>
          <a:noFill/>
          <a:ln w="38100">
            <a:solidFill>
              <a:schemeClr val="tx1"/>
            </a:solidFill>
            <a:round/>
            <a:headEnd/>
            <a:tailEnd/>
          </a:ln>
          <a:effectLst/>
        </p:spPr>
        <p:txBody>
          <a:bodyPr/>
          <a:lstStyle/>
          <a:p>
            <a:endParaRPr lang="ru-RU"/>
          </a:p>
        </p:txBody>
      </p:sp>
      <p:sp>
        <p:nvSpPr>
          <p:cNvPr id="35268" name="Line 452"/>
          <p:cNvSpPr>
            <a:spLocks noChangeShapeType="1"/>
          </p:cNvSpPr>
          <p:nvPr/>
        </p:nvSpPr>
        <p:spPr bwMode="auto">
          <a:xfrm>
            <a:off x="6084888" y="3933825"/>
            <a:ext cx="0" cy="1655763"/>
          </a:xfrm>
          <a:prstGeom prst="line">
            <a:avLst/>
          </a:prstGeom>
          <a:noFill/>
          <a:ln w="38100">
            <a:solidFill>
              <a:schemeClr val="tx1"/>
            </a:solidFill>
            <a:round/>
            <a:headEnd/>
            <a:tailEnd/>
          </a:ln>
          <a:effectLst/>
        </p:spPr>
        <p:txBody>
          <a:bodyPr/>
          <a:lstStyle/>
          <a:p>
            <a:endParaRPr lang="ru-RU"/>
          </a:p>
        </p:txBody>
      </p:sp>
      <p:sp>
        <p:nvSpPr>
          <p:cNvPr id="35272" name="Line 456"/>
          <p:cNvSpPr>
            <a:spLocks noChangeShapeType="1"/>
          </p:cNvSpPr>
          <p:nvPr/>
        </p:nvSpPr>
        <p:spPr bwMode="auto">
          <a:xfrm flipV="1">
            <a:off x="2124075" y="5589588"/>
            <a:ext cx="0" cy="215900"/>
          </a:xfrm>
          <a:prstGeom prst="line">
            <a:avLst/>
          </a:prstGeom>
          <a:noFill/>
          <a:ln w="28575">
            <a:solidFill>
              <a:schemeClr val="tx1"/>
            </a:solidFill>
            <a:round/>
            <a:headEnd/>
            <a:tailEnd type="triangle" w="med" len="med"/>
          </a:ln>
          <a:effectLst/>
        </p:spPr>
        <p:txBody>
          <a:bodyPr/>
          <a:lstStyle/>
          <a:p>
            <a:endParaRPr lang="ru-RU"/>
          </a:p>
        </p:txBody>
      </p:sp>
      <p:sp>
        <p:nvSpPr>
          <p:cNvPr id="35273" name="Text Box 457"/>
          <p:cNvSpPr txBox="1">
            <a:spLocks noChangeArrowheads="1"/>
          </p:cNvSpPr>
          <p:nvPr/>
        </p:nvSpPr>
        <p:spPr bwMode="auto">
          <a:xfrm>
            <a:off x="971550" y="5734050"/>
            <a:ext cx="2233613" cy="366713"/>
          </a:xfrm>
          <a:prstGeom prst="rect">
            <a:avLst/>
          </a:prstGeom>
          <a:noFill/>
          <a:ln w="9525">
            <a:noFill/>
            <a:miter lim="800000"/>
            <a:headEnd/>
            <a:tailEnd/>
          </a:ln>
          <a:effectLst/>
        </p:spPr>
        <p:txBody>
          <a:bodyPr>
            <a:spAutoFit/>
          </a:bodyPr>
          <a:lstStyle/>
          <a:p>
            <a:pPr algn="ctr">
              <a:spcBef>
                <a:spcPct val="50000"/>
              </a:spcBef>
            </a:pPr>
            <a:r>
              <a:rPr lang="ru-RU"/>
              <a:t>Байт </a:t>
            </a:r>
          </a:p>
        </p:txBody>
      </p:sp>
      <p:sp>
        <p:nvSpPr>
          <p:cNvPr id="35274" name="Text Box 458"/>
          <p:cNvSpPr txBox="1">
            <a:spLocks noChangeArrowheads="1"/>
          </p:cNvSpPr>
          <p:nvPr/>
        </p:nvSpPr>
        <p:spPr bwMode="auto">
          <a:xfrm>
            <a:off x="1042988" y="3500438"/>
            <a:ext cx="7561262" cy="366712"/>
          </a:xfrm>
          <a:prstGeom prst="rect">
            <a:avLst/>
          </a:prstGeom>
          <a:noFill/>
          <a:ln w="9525">
            <a:noFill/>
            <a:miter lim="800000"/>
            <a:headEnd/>
            <a:tailEnd/>
          </a:ln>
          <a:effectLst/>
        </p:spPr>
        <p:txBody>
          <a:bodyPr>
            <a:spAutoFit/>
          </a:bodyPr>
          <a:lstStyle/>
          <a:p>
            <a:pPr>
              <a:spcBef>
                <a:spcPct val="50000"/>
              </a:spcBef>
            </a:pPr>
            <a:r>
              <a:rPr lang="ru-RU"/>
              <a:t>0                                 1                                 …</a:t>
            </a:r>
          </a:p>
        </p:txBody>
      </p:sp>
      <p:sp>
        <p:nvSpPr>
          <p:cNvPr id="35275" name="Text Box 459"/>
          <p:cNvSpPr txBox="1">
            <a:spLocks noChangeArrowheads="1"/>
          </p:cNvSpPr>
          <p:nvPr/>
        </p:nvSpPr>
        <p:spPr bwMode="auto">
          <a:xfrm>
            <a:off x="755650" y="3933825"/>
            <a:ext cx="431800" cy="1262063"/>
          </a:xfrm>
          <a:prstGeom prst="rect">
            <a:avLst/>
          </a:prstGeom>
          <a:noFill/>
          <a:ln w="9525">
            <a:noFill/>
            <a:miter lim="800000"/>
            <a:headEnd/>
            <a:tailEnd/>
          </a:ln>
          <a:effectLst/>
        </p:spPr>
        <p:txBody>
          <a:bodyPr>
            <a:spAutoFit/>
          </a:bodyPr>
          <a:lstStyle/>
          <a:p>
            <a:pPr>
              <a:spcBef>
                <a:spcPct val="50000"/>
              </a:spcBef>
            </a:pPr>
            <a:r>
              <a:rPr lang="ru-RU" sz="1400"/>
              <a:t>0</a:t>
            </a:r>
          </a:p>
          <a:p>
            <a:pPr>
              <a:spcBef>
                <a:spcPct val="50000"/>
              </a:spcBef>
            </a:pPr>
            <a:r>
              <a:rPr lang="ru-RU" sz="1400"/>
              <a:t>1</a:t>
            </a:r>
          </a:p>
          <a:p>
            <a:pPr>
              <a:spcBef>
                <a:spcPct val="50000"/>
              </a:spcBef>
            </a:pPr>
            <a:r>
              <a:rPr lang="ru-RU" sz="1400"/>
              <a:t>2</a:t>
            </a:r>
          </a:p>
          <a:p>
            <a:pPr>
              <a:spcBef>
                <a:spcPct val="50000"/>
              </a:spcBef>
            </a:pPr>
            <a:r>
              <a:rPr lang="ru-RU" sz="1400"/>
              <a:t>…</a:t>
            </a:r>
          </a:p>
        </p:txBody>
      </p:sp>
      <p:sp>
        <p:nvSpPr>
          <p:cNvPr id="35276" name="Text Box 460"/>
          <p:cNvSpPr txBox="1">
            <a:spLocks noChangeArrowheads="1"/>
          </p:cNvSpPr>
          <p:nvPr/>
        </p:nvSpPr>
        <p:spPr bwMode="auto">
          <a:xfrm>
            <a:off x="2627313" y="5734050"/>
            <a:ext cx="5976937" cy="915988"/>
          </a:xfrm>
          <a:prstGeom prst="rect">
            <a:avLst/>
          </a:prstGeom>
          <a:noFill/>
          <a:ln w="9525">
            <a:noFill/>
            <a:miter lim="800000"/>
            <a:headEnd/>
            <a:tailEnd/>
          </a:ln>
          <a:effectLst/>
        </p:spPr>
        <p:txBody>
          <a:bodyPr>
            <a:spAutoFit/>
          </a:bodyPr>
          <a:lstStyle/>
          <a:p>
            <a:pPr>
              <a:spcBef>
                <a:spcPct val="50000"/>
              </a:spcBef>
            </a:pPr>
            <a:r>
              <a:rPr lang="ru-RU"/>
              <a:t>Каждый байт получает порядковый номер – адрес. Адресуемость – второе свойство оперативной памяти. Нумерация начинается с нуля.</a:t>
            </a:r>
          </a:p>
        </p:txBody>
      </p:sp>
    </p:spTree>
    <p:extLst>
      <p:ext uri="{BB962C8B-B14F-4D97-AF65-F5344CB8AC3E}">
        <p14:creationId xmlns:p14="http://schemas.microsoft.com/office/powerpoint/2010/main" xmlns="" val="68541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a:spLocks noGrp="1"/>
          </p:cNvSpPr>
          <p:nvPr>
            <p:ph type="sldNum" sz="quarter" idx="12"/>
          </p:nvPr>
        </p:nvSpPr>
        <p:spPr>
          <a:noFill/>
        </p:spPr>
        <p:txBody>
          <a:bodyPr/>
          <a:lstStyle/>
          <a:p>
            <a:fld id="{F7B7904C-5298-4F25-B951-60BA772E0157}" type="slidenum">
              <a:rPr lang="ru-RU" smtClean="0"/>
              <a:pPr/>
              <a:t>6</a:t>
            </a:fld>
            <a:endParaRPr lang="ru-RU" smtClean="0"/>
          </a:p>
        </p:txBody>
      </p:sp>
      <p:sp>
        <p:nvSpPr>
          <p:cNvPr id="14339" name="Line 2"/>
          <p:cNvSpPr>
            <a:spLocks noChangeShapeType="1"/>
          </p:cNvSpPr>
          <p:nvPr/>
        </p:nvSpPr>
        <p:spPr bwMode="auto">
          <a:xfrm>
            <a:off x="376238" y="795338"/>
            <a:ext cx="8464550" cy="0"/>
          </a:xfrm>
          <a:prstGeom prst="line">
            <a:avLst/>
          </a:prstGeom>
          <a:noFill/>
          <a:ln w="38100">
            <a:solidFill>
              <a:srgbClr val="000080"/>
            </a:solidFill>
            <a:round/>
            <a:headEnd/>
            <a:tailEnd/>
          </a:ln>
        </p:spPr>
        <p:txBody>
          <a:bodyPr wrap="none" anchor="ctr"/>
          <a:lstStyle/>
          <a:p>
            <a:endParaRPr lang="ru-RU"/>
          </a:p>
        </p:txBody>
      </p:sp>
      <p:sp>
        <p:nvSpPr>
          <p:cNvPr id="14340" name="Text Box 3"/>
          <p:cNvSpPr txBox="1">
            <a:spLocks noChangeArrowheads="1"/>
          </p:cNvSpPr>
          <p:nvPr/>
        </p:nvSpPr>
        <p:spPr bwMode="auto">
          <a:xfrm>
            <a:off x="395288" y="188913"/>
            <a:ext cx="8140700" cy="549275"/>
          </a:xfrm>
          <a:prstGeom prst="rect">
            <a:avLst/>
          </a:prstGeom>
          <a:noFill/>
          <a:ln w="9525">
            <a:noFill/>
            <a:miter lim="800000"/>
            <a:headEnd/>
            <a:tailEnd/>
          </a:ln>
        </p:spPr>
        <p:txBody>
          <a:bodyPr>
            <a:spAutoFit/>
          </a:bodyPr>
          <a:lstStyle/>
          <a:p>
            <a:pPr eaLnBrk="0" hangingPunct="0">
              <a:spcBef>
                <a:spcPct val="50000"/>
              </a:spcBef>
            </a:pPr>
            <a:r>
              <a:rPr lang="ru-RU" sz="3000"/>
              <a:t>Характеристики памяти</a:t>
            </a:r>
          </a:p>
        </p:txBody>
      </p:sp>
      <p:sp>
        <p:nvSpPr>
          <p:cNvPr id="14341" name="Rectangle 15"/>
          <p:cNvSpPr>
            <a:spLocks noChangeArrowheads="1"/>
          </p:cNvSpPr>
          <p:nvPr/>
        </p:nvSpPr>
        <p:spPr bwMode="auto">
          <a:xfrm>
            <a:off x="857224" y="1000108"/>
            <a:ext cx="8070877" cy="5663089"/>
          </a:xfrm>
          <a:prstGeom prst="rect">
            <a:avLst/>
          </a:prstGeom>
          <a:noFill/>
          <a:ln w="12700">
            <a:noFill/>
            <a:miter lim="800000"/>
            <a:headEnd/>
            <a:tailEnd type="none" w="lg" len="lg"/>
          </a:ln>
        </p:spPr>
        <p:txBody>
          <a:bodyPr wrap="square">
            <a:spAutoFit/>
          </a:bodyPr>
          <a:lstStyle/>
          <a:p>
            <a:pPr marL="358775" indent="-358775">
              <a:buFont typeface="Arial" charset="0"/>
              <a:buChar char="•"/>
            </a:pPr>
            <a:r>
              <a:rPr lang="ru-RU" sz="2400" dirty="0">
                <a:solidFill>
                  <a:schemeClr val="accent2"/>
                </a:solidFill>
              </a:rPr>
              <a:t>Объем (емкость)</a:t>
            </a:r>
            <a:br>
              <a:rPr lang="ru-RU" sz="2400" dirty="0">
                <a:solidFill>
                  <a:schemeClr val="accent2"/>
                </a:solidFill>
              </a:rPr>
            </a:br>
            <a:r>
              <a:rPr lang="ru-RU" sz="2400" dirty="0">
                <a:solidFill>
                  <a:schemeClr val="accent2"/>
                </a:solidFill>
              </a:rPr>
              <a:t>  </a:t>
            </a:r>
            <a:r>
              <a:rPr lang="ru-RU" sz="2200" b="0" dirty="0"/>
              <a:t>ОЗУ: до 4 Гб (теоретически – больше)</a:t>
            </a:r>
            <a:br>
              <a:rPr lang="ru-RU" sz="2200" b="0" dirty="0"/>
            </a:br>
            <a:r>
              <a:rPr lang="ru-RU" sz="2200" b="0" dirty="0"/>
              <a:t>  винчестеры: до 1 Тб</a:t>
            </a:r>
            <a:endParaRPr lang="ru-RU" sz="2200" dirty="0">
              <a:solidFill>
                <a:schemeClr val="accent2"/>
              </a:solidFill>
            </a:endParaRPr>
          </a:p>
          <a:p>
            <a:pPr marL="358775" indent="-358775">
              <a:buFont typeface="Arial" charset="0"/>
              <a:buChar char="•"/>
            </a:pPr>
            <a:r>
              <a:rPr lang="ru-RU" sz="2400" dirty="0">
                <a:solidFill>
                  <a:schemeClr val="accent2"/>
                </a:solidFill>
              </a:rPr>
              <a:t>Быстродействие (время доступа)</a:t>
            </a:r>
            <a:br>
              <a:rPr lang="ru-RU" sz="2400" dirty="0">
                <a:solidFill>
                  <a:schemeClr val="accent2"/>
                </a:solidFill>
              </a:rPr>
            </a:br>
            <a:r>
              <a:rPr lang="ru-RU" sz="2200" dirty="0">
                <a:solidFill>
                  <a:schemeClr val="accent2"/>
                </a:solidFill>
              </a:rPr>
              <a:t>  </a:t>
            </a:r>
            <a:r>
              <a:rPr lang="ru-RU" sz="2200" b="0" dirty="0"/>
              <a:t>время, необходимое для чтения и записи минимальной   </a:t>
            </a:r>
            <a:br>
              <a:rPr lang="ru-RU" sz="2200" b="0" dirty="0"/>
            </a:br>
            <a:r>
              <a:rPr lang="ru-RU" sz="2200" b="0" dirty="0"/>
              <a:t>  порции данных (ОЗУ: </a:t>
            </a:r>
            <a:r>
              <a:rPr lang="en-US" sz="2200" b="0" dirty="0"/>
              <a:t>&lt; 10</a:t>
            </a:r>
            <a:r>
              <a:rPr lang="ru-RU" sz="2200" b="0" dirty="0"/>
              <a:t> нс, винчестеры: около 4 мс)</a:t>
            </a:r>
          </a:p>
          <a:p>
            <a:pPr marL="358775" indent="-358775">
              <a:buFont typeface="Arial" charset="0"/>
              <a:buChar char="•"/>
            </a:pPr>
            <a:r>
              <a:rPr lang="ru-RU" sz="2400" dirty="0">
                <a:solidFill>
                  <a:schemeClr val="accent2"/>
                </a:solidFill>
              </a:rPr>
              <a:t>Разрядность</a:t>
            </a:r>
            <a:br>
              <a:rPr lang="ru-RU" sz="2400" dirty="0">
                <a:solidFill>
                  <a:schemeClr val="accent2"/>
                </a:solidFill>
              </a:rPr>
            </a:br>
            <a:r>
              <a:rPr lang="ru-RU" sz="2200" dirty="0">
                <a:solidFill>
                  <a:schemeClr val="accent2"/>
                </a:solidFill>
              </a:rPr>
              <a:t>  </a:t>
            </a:r>
            <a:r>
              <a:rPr lang="ru-RU" sz="2200" b="0" dirty="0"/>
              <a:t>число бит, которые читаются или записываются </a:t>
            </a:r>
            <a:br>
              <a:rPr lang="ru-RU" sz="2200" b="0" dirty="0"/>
            </a:br>
            <a:r>
              <a:rPr lang="ru-RU" sz="2200" b="0" dirty="0"/>
              <a:t>  за 1 операцию (8, 16, 32, 64, …)</a:t>
            </a:r>
          </a:p>
          <a:p>
            <a:pPr marL="358775" indent="-358775">
              <a:buFont typeface="Arial" charset="0"/>
              <a:buChar char="•"/>
            </a:pPr>
            <a:r>
              <a:rPr lang="ru-RU" sz="2400" dirty="0">
                <a:solidFill>
                  <a:schemeClr val="accent2"/>
                </a:solidFill>
              </a:rPr>
              <a:t>Доступ</a:t>
            </a:r>
            <a:r>
              <a:rPr lang="ru-RU" sz="2400" b="0" dirty="0">
                <a:solidFill>
                  <a:schemeClr val="accent2"/>
                </a:solidFill>
              </a:rPr>
              <a:t> </a:t>
            </a:r>
          </a:p>
          <a:p>
            <a:pPr marL="720725" lvl="1" indent="-263525">
              <a:buClr>
                <a:schemeClr val="tx1"/>
              </a:buClr>
              <a:buFont typeface="Wingdings" pitchFamily="2" charset="2"/>
              <a:buChar char="§"/>
            </a:pPr>
            <a:r>
              <a:rPr lang="ru-RU" sz="2200" dirty="0"/>
              <a:t>произвольный </a:t>
            </a:r>
            <a:r>
              <a:rPr lang="ru-RU" sz="2200" b="0" dirty="0"/>
              <a:t>– в любой момент могут быть   переданы любые данные (ОЗУ, винчестер, </a:t>
            </a:r>
            <a:r>
              <a:rPr lang="en-US" sz="2200" b="0" i="1" dirty="0"/>
              <a:t>flash-</a:t>
            </a:r>
            <a:r>
              <a:rPr lang="ru-RU" sz="2200" b="0" i="1" dirty="0"/>
              <a:t>память</a:t>
            </a:r>
            <a:r>
              <a:rPr lang="ru-RU" sz="2200" b="0" dirty="0"/>
              <a:t>)</a:t>
            </a:r>
          </a:p>
          <a:p>
            <a:pPr marL="720725" lvl="1" indent="-263525">
              <a:buClr>
                <a:schemeClr val="tx1"/>
              </a:buClr>
              <a:buFont typeface="Wingdings" pitchFamily="2" charset="2"/>
              <a:buChar char="§"/>
            </a:pPr>
            <a:r>
              <a:rPr lang="ru-RU" sz="2200" dirty="0"/>
              <a:t>последовательный</a:t>
            </a:r>
            <a:r>
              <a:rPr lang="ru-RU" sz="2200" b="0" dirty="0"/>
              <a:t> – данные могут передаваться только в определенной последовательности </a:t>
            </a:r>
            <a:br>
              <a:rPr lang="ru-RU" sz="2200" b="0" dirty="0"/>
            </a:br>
            <a:r>
              <a:rPr lang="ru-RU" sz="2200" b="0" dirty="0"/>
              <a:t>(магнитная лента)</a:t>
            </a:r>
          </a:p>
        </p:txBody>
      </p:sp>
    </p:spTree>
    <p:extLst>
      <p:ext uri="{BB962C8B-B14F-4D97-AF65-F5344CB8AC3E}">
        <p14:creationId xmlns:p14="http://schemas.microsoft.com/office/powerpoint/2010/main" xmlns="" val="61065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u-RU"/>
              <a:t>Оперативная память.</a:t>
            </a:r>
          </a:p>
        </p:txBody>
      </p:sp>
      <p:sp>
        <p:nvSpPr>
          <p:cNvPr id="36867" name="Rectangle 3"/>
          <p:cNvSpPr>
            <a:spLocks noGrp="1" noChangeArrowheads="1"/>
          </p:cNvSpPr>
          <p:nvPr>
            <p:ph type="body" idx="1"/>
          </p:nvPr>
        </p:nvSpPr>
        <p:spPr/>
        <p:txBody>
          <a:bodyPr/>
          <a:lstStyle/>
          <a:p>
            <a:pPr>
              <a:lnSpc>
                <a:spcPct val="80000"/>
              </a:lnSpc>
              <a:buFont typeface="Wingdings" pitchFamily="2" charset="2"/>
              <a:buNone/>
            </a:pPr>
            <a:r>
              <a:rPr lang="ru-RU" sz="2800" dirty="0"/>
              <a:t>Доступ к любой ячейке памяти осуществляется в любой момент времени. Поэтому оперативную память называют памятью с произвольным доступом.</a:t>
            </a:r>
          </a:p>
          <a:p>
            <a:pPr>
              <a:lnSpc>
                <a:spcPct val="80000"/>
              </a:lnSpc>
              <a:buFont typeface="Wingdings" pitchFamily="2" charset="2"/>
              <a:buNone/>
            </a:pPr>
            <a:r>
              <a:rPr lang="ru-RU" sz="2800" dirty="0"/>
              <a:t>Группа из нескольких байтов, которые процессор может обрабатывать как единое целое, называется машинным словом. </a:t>
            </a:r>
          </a:p>
          <a:p>
            <a:pPr>
              <a:lnSpc>
                <a:spcPct val="80000"/>
              </a:lnSpc>
              <a:buFont typeface="Wingdings" pitchFamily="2" charset="2"/>
              <a:buNone/>
            </a:pPr>
            <a:r>
              <a:rPr lang="ru-RU" sz="2800" dirty="0"/>
              <a:t>Длина машинного слова бывает разной – 8, 16, 32 бита и т.д. </a:t>
            </a:r>
          </a:p>
        </p:txBody>
      </p:sp>
    </p:spTree>
    <p:extLst>
      <p:ext uri="{BB962C8B-B14F-4D97-AF65-F5344CB8AC3E}">
        <p14:creationId xmlns:p14="http://schemas.microsoft.com/office/powerpoint/2010/main" xmlns="" val="1592848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Виды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sp>
        <p:nvSpPr>
          <p:cNvPr id="10" name="Прямоугольник 9"/>
          <p:cNvSpPr/>
          <p:nvPr/>
        </p:nvSpPr>
        <p:spPr>
          <a:xfrm>
            <a:off x="287524" y="471365"/>
            <a:ext cx="8568952" cy="3174949"/>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rPr>
              <a:t>С физической точки зрения различают динамическую (</a:t>
            </a:r>
            <a:r>
              <a:rPr lang="en-US" sz="1400" dirty="0" smtClean="0">
                <a:solidFill>
                  <a:schemeClr val="tx1"/>
                </a:solidFill>
              </a:rPr>
              <a:t>DRAM) </a:t>
            </a:r>
            <a:r>
              <a:rPr lang="ru-RU" sz="1400" dirty="0" smtClean="0">
                <a:solidFill>
                  <a:schemeClr val="tx1"/>
                </a:solidFill>
              </a:rPr>
              <a:t> и статическую память (</a:t>
            </a:r>
            <a:r>
              <a:rPr lang="en-US" sz="1400" dirty="0" smtClean="0">
                <a:solidFill>
                  <a:schemeClr val="tx1"/>
                </a:solidFill>
              </a:rPr>
              <a:t>SRAM)</a:t>
            </a:r>
            <a:endParaRPr lang="ru-RU" sz="1400" dirty="0" smtClean="0">
              <a:solidFill>
                <a:schemeClr val="tx1"/>
              </a:solidFill>
            </a:endParaRPr>
          </a:p>
          <a:p>
            <a:pPr algn="just"/>
            <a:r>
              <a:rPr lang="en-US" sz="1400" dirty="0" smtClean="0">
                <a:solidFill>
                  <a:schemeClr val="tx1"/>
                </a:solidFill>
              </a:rPr>
              <a:t> </a:t>
            </a:r>
            <a:endParaRPr lang="ru-RU" sz="1400" i="1" dirty="0" smtClean="0">
              <a:solidFill>
                <a:schemeClr val="tx1"/>
              </a:solidFill>
              <a:latin typeface="Verdana" pitchFamily="34" charset="0"/>
            </a:endParaRPr>
          </a:p>
          <a:p>
            <a:pPr lvl="0" algn="just"/>
            <a:r>
              <a:rPr lang="en-US" sz="1400" b="1" i="1" dirty="0" smtClean="0">
                <a:solidFill>
                  <a:srgbClr val="FF0000"/>
                </a:solidFill>
                <a:latin typeface="Verdana" pitchFamily="34" charset="0"/>
              </a:rPr>
              <a:t>SRAM</a:t>
            </a:r>
            <a:r>
              <a:rPr lang="en-US" sz="1400" b="1" i="1" dirty="0" smtClean="0">
                <a:solidFill>
                  <a:prstClr val="black"/>
                </a:solidFill>
                <a:latin typeface="Verdana" pitchFamily="34" charset="0"/>
              </a:rPr>
              <a:t> </a:t>
            </a:r>
            <a:r>
              <a:rPr lang="en-US" sz="1400" b="1" i="1" dirty="0">
                <a:solidFill>
                  <a:srgbClr val="0000FF"/>
                </a:solidFill>
                <a:latin typeface="Verdana" pitchFamily="34" charset="0"/>
              </a:rPr>
              <a:t>(Static RAM)</a:t>
            </a:r>
            <a:r>
              <a:rPr lang="ru-RU" sz="1400" b="1" i="1" dirty="0">
                <a:solidFill>
                  <a:srgbClr val="0000FF"/>
                </a:solidFill>
                <a:latin typeface="Verdana" pitchFamily="34" charset="0"/>
              </a:rPr>
              <a:t> </a:t>
            </a:r>
            <a:r>
              <a:rPr lang="ru-RU" sz="1400" b="1" i="1" dirty="0">
                <a:solidFill>
                  <a:prstClr val="black"/>
                </a:solidFill>
                <a:latin typeface="Verdana" pitchFamily="34" charset="0"/>
              </a:rPr>
              <a:t>- </a:t>
            </a:r>
            <a:r>
              <a:rPr lang="ru-RU" sz="1400" i="1" dirty="0">
                <a:solidFill>
                  <a:prstClr val="black"/>
                </a:solidFill>
                <a:latin typeface="Verdana" pitchFamily="34" charset="0"/>
              </a:rPr>
              <a:t>ОЗУ, собранное на триггерах, называется статической памятью с произвольным доступом или просто статической памятью. Достоинство этого вида памяти — скорость. Недостаток – высокая цена.</a:t>
            </a:r>
          </a:p>
          <a:p>
            <a:pPr lvl="0" algn="just"/>
            <a:endParaRPr lang="ru-RU" sz="1400" b="1" i="1" dirty="0">
              <a:solidFill>
                <a:prstClr val="black"/>
              </a:solidFill>
              <a:latin typeface="Verdana" pitchFamily="34" charset="0"/>
            </a:endParaRPr>
          </a:p>
          <a:p>
            <a:pPr lvl="0" algn="just"/>
            <a:r>
              <a:rPr lang="en-US" sz="1400" b="1" i="1" dirty="0">
                <a:solidFill>
                  <a:srgbClr val="FF0000"/>
                </a:solidFill>
                <a:latin typeface="Verdana" pitchFamily="34" charset="0"/>
              </a:rPr>
              <a:t>DRAM</a:t>
            </a:r>
            <a:r>
              <a:rPr lang="en-US" sz="1400" b="1" i="1" dirty="0">
                <a:solidFill>
                  <a:prstClr val="black"/>
                </a:solidFill>
                <a:latin typeface="Verdana" pitchFamily="34" charset="0"/>
              </a:rPr>
              <a:t> </a:t>
            </a:r>
            <a:r>
              <a:rPr lang="en-US" sz="1400" b="1" i="1" dirty="0">
                <a:solidFill>
                  <a:srgbClr val="0000FF"/>
                </a:solidFill>
                <a:latin typeface="Verdana" pitchFamily="34" charset="0"/>
              </a:rPr>
              <a:t>(Dynamic RAM)</a:t>
            </a:r>
            <a:r>
              <a:rPr lang="ru-RU" sz="1400" b="1" i="1" dirty="0">
                <a:solidFill>
                  <a:srgbClr val="0000FF"/>
                </a:solidFill>
                <a:latin typeface="Verdana" pitchFamily="34" charset="0"/>
              </a:rPr>
              <a:t> </a:t>
            </a:r>
            <a:r>
              <a:rPr lang="ru-RU" sz="1400" b="1" i="1" dirty="0">
                <a:solidFill>
                  <a:prstClr val="black"/>
                </a:solidFill>
                <a:latin typeface="Verdana" pitchFamily="34" charset="0"/>
              </a:rPr>
              <a:t>- </a:t>
            </a:r>
            <a:r>
              <a:rPr lang="ru-RU" sz="1400" i="1" dirty="0">
                <a:solidFill>
                  <a:prstClr val="black"/>
                </a:solidFill>
                <a:latin typeface="Verdana" pitchFamily="34" charset="0"/>
              </a:rPr>
              <a:t>более экономичный вид памяти. Для хранения разряда используется схема, состоящая из одного конденсатора и одного транзистора. Достоинства: решает проблему дороговизны и компактности.</a:t>
            </a:r>
          </a:p>
          <a:p>
            <a:pPr lvl="0" algn="just"/>
            <a:r>
              <a:rPr lang="ru-RU" sz="1400" i="1" dirty="0">
                <a:solidFill>
                  <a:prstClr val="black"/>
                </a:solidFill>
                <a:latin typeface="Verdana" pitchFamily="34" charset="0"/>
              </a:rPr>
              <a:t>Недостатки: во-первых, память на основе конденсаторов работает медленнее, во-вторых, существенный минус — конденсаторы склонны к «стеканию» заряда; проще говоря, со временем конденсаторы разряжаются. Для этого заряд конденсаторов необходимо регенерировать через определённый интервал времени — для восстановления.</a:t>
            </a:r>
            <a:endParaRPr lang="ru-RU" sz="1400" i="1" dirty="0">
              <a:solidFill>
                <a:srgbClr val="FF0000"/>
              </a:solidFill>
              <a:latin typeface="Verdana" pitchFamily="34" charset="0"/>
            </a:endParaRPr>
          </a:p>
        </p:txBody>
      </p:sp>
      <p:sp>
        <p:nvSpPr>
          <p:cNvPr id="11" name="Прямоугольник 10"/>
          <p:cNvSpPr/>
          <p:nvPr/>
        </p:nvSpPr>
        <p:spPr>
          <a:xfrm>
            <a:off x="287524" y="3939652"/>
            <a:ext cx="3852428" cy="2446144"/>
          </a:xfrm>
          <a:prstGeom prst="rect">
            <a:avLst/>
          </a:prstGeom>
          <a:solidFill>
            <a:schemeClr val="bg1"/>
          </a:solidFill>
          <a:ln w="3175">
            <a:solidFill>
              <a:schemeClr val="bg1">
                <a:lumMod val="85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sz="1400" i="1" dirty="0">
                <a:solidFill>
                  <a:prstClr val="black"/>
                </a:solidFill>
                <a:latin typeface="Verdana" pitchFamily="34" charset="0"/>
              </a:rPr>
              <a:t>Таким образом, </a:t>
            </a:r>
            <a:r>
              <a:rPr lang="ru-RU" sz="1400" b="1" i="1" dirty="0">
                <a:solidFill>
                  <a:srgbClr val="0000FF"/>
                </a:solidFill>
                <a:latin typeface="Verdana" pitchFamily="34" charset="0"/>
              </a:rPr>
              <a:t>DRAM</a:t>
            </a:r>
            <a:r>
              <a:rPr lang="ru-RU" sz="1400" i="1" dirty="0">
                <a:solidFill>
                  <a:prstClr val="black"/>
                </a:solidFill>
                <a:latin typeface="Verdana" pitchFamily="34" charset="0"/>
              </a:rPr>
              <a:t> дешевле </a:t>
            </a:r>
            <a:r>
              <a:rPr lang="ru-RU" sz="1400" b="1" i="1" dirty="0">
                <a:solidFill>
                  <a:srgbClr val="0000FF"/>
                </a:solidFill>
                <a:latin typeface="Verdana" pitchFamily="34" charset="0"/>
              </a:rPr>
              <a:t>SRAM </a:t>
            </a:r>
            <a:r>
              <a:rPr lang="ru-RU" sz="1400" i="1" dirty="0">
                <a:solidFill>
                  <a:prstClr val="black"/>
                </a:solidFill>
                <a:latin typeface="Verdana" pitchFamily="34" charset="0"/>
              </a:rPr>
              <a:t>и её плотность выше, что позволяет на том же пространстве кремниевой подложки размещать больше битов, но при этом её быстродействие ниже. </a:t>
            </a:r>
            <a:r>
              <a:rPr lang="ru-RU" sz="1400" b="1" i="1" dirty="0">
                <a:solidFill>
                  <a:srgbClr val="0000FF"/>
                </a:solidFill>
                <a:latin typeface="Verdana" pitchFamily="34" charset="0"/>
              </a:rPr>
              <a:t>SRAM</a:t>
            </a:r>
            <a:r>
              <a:rPr lang="ru-RU" sz="1400" i="1" dirty="0">
                <a:solidFill>
                  <a:prstClr val="black"/>
                </a:solidFill>
                <a:latin typeface="Verdana" pitchFamily="34" charset="0"/>
              </a:rPr>
              <a:t>,</a:t>
            </a:r>
            <a:r>
              <a:rPr lang="ru-RU" sz="1400" b="1" i="1" dirty="0">
                <a:solidFill>
                  <a:srgbClr val="0000FF"/>
                </a:solidFill>
                <a:latin typeface="Verdana" pitchFamily="34" charset="0"/>
              </a:rPr>
              <a:t> </a:t>
            </a:r>
            <a:r>
              <a:rPr lang="ru-RU" sz="1400" i="1" dirty="0">
                <a:solidFill>
                  <a:prstClr val="black"/>
                </a:solidFill>
                <a:latin typeface="Verdana" pitchFamily="34" charset="0"/>
              </a:rPr>
              <a:t>наоборот, более быстрая память, но зато и дороже. В связи с этим обычную память строят на модулях </a:t>
            </a:r>
            <a:r>
              <a:rPr lang="ru-RU" sz="1400" b="1" i="1" dirty="0">
                <a:solidFill>
                  <a:srgbClr val="0000FF"/>
                </a:solidFill>
                <a:latin typeface="Verdana" pitchFamily="34" charset="0"/>
              </a:rPr>
              <a:t>DRAM</a:t>
            </a:r>
            <a:r>
              <a:rPr lang="ru-RU" sz="1400" i="1" dirty="0">
                <a:solidFill>
                  <a:prstClr val="black"/>
                </a:solidFill>
                <a:latin typeface="Verdana" pitchFamily="34" charset="0"/>
              </a:rPr>
              <a:t>,</a:t>
            </a:r>
            <a:r>
              <a:rPr lang="ru-RU" sz="1400" b="1" i="1" dirty="0">
                <a:solidFill>
                  <a:srgbClr val="0000FF"/>
                </a:solidFill>
                <a:latin typeface="Verdana" pitchFamily="34" charset="0"/>
              </a:rPr>
              <a:t> </a:t>
            </a:r>
            <a:r>
              <a:rPr lang="ru-RU" sz="1400" i="1" dirty="0">
                <a:solidFill>
                  <a:prstClr val="black"/>
                </a:solidFill>
                <a:latin typeface="Verdana" pitchFamily="34" charset="0"/>
              </a:rPr>
              <a:t>а </a:t>
            </a:r>
            <a:r>
              <a:rPr lang="ru-RU" sz="1400" b="1" i="1" dirty="0">
                <a:solidFill>
                  <a:srgbClr val="0000FF"/>
                </a:solidFill>
                <a:latin typeface="Verdana" pitchFamily="34" charset="0"/>
              </a:rPr>
              <a:t>SRAM </a:t>
            </a:r>
            <a:r>
              <a:rPr lang="ru-RU" sz="1400" i="1" dirty="0">
                <a:solidFill>
                  <a:prstClr val="black"/>
                </a:solidFill>
                <a:latin typeface="Verdana" pitchFamily="34" charset="0"/>
              </a:rPr>
              <a:t>используется для построения, например, кэш-памяти в микропроцессорах.</a:t>
            </a:r>
            <a:endParaRPr lang="ru-RU" sz="1400" i="1" dirty="0">
              <a:solidFill>
                <a:srgbClr val="FF0000"/>
              </a:solidFill>
              <a:latin typeface="Verdana" pitchFamily="34" charset="0"/>
            </a:endParaRPr>
          </a:p>
        </p:txBody>
      </p:sp>
      <p:pic>
        <p:nvPicPr>
          <p:cNvPr id="2" name="Picture 2" descr="H:\1_COMPUTER CENTER - ERUDIT\1_ТО ПК ПОЛНЫЙ КУРС\Урок 4 оперативная память, файл подкачки\4_озу\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55976" y="4509122"/>
            <a:ext cx="4536504" cy="111289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206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83073"/>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r"/>
            <a:r>
              <a:rPr lang="ru-RU" sz="1200" b="1" i="1">
                <a:solidFill>
                  <a:schemeClr val="bg1"/>
                </a:solidFill>
                <a:latin typeface="Verdana" pitchFamily="34" charset="0"/>
              </a:rPr>
              <a:t>Виды памяти</a:t>
            </a:r>
          </a:p>
        </p:txBody>
      </p:sp>
      <p:sp>
        <p:nvSpPr>
          <p:cNvPr id="7" name="Прямоугольник 6"/>
          <p:cNvSpPr/>
          <p:nvPr/>
        </p:nvSpPr>
        <p:spPr>
          <a:xfrm>
            <a:off x="0" y="6500810"/>
            <a:ext cx="9144000" cy="35719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r>
              <a:rPr lang="ru-RU" sz="1200" b="1" i="1">
                <a:solidFill>
                  <a:schemeClr val="bg1"/>
                </a:solidFill>
                <a:latin typeface="Verdana" pitchFamily="34" charset="0"/>
              </a:rPr>
              <a:t>Виды памяти</a:t>
            </a:r>
          </a:p>
        </p:txBody>
      </p:sp>
      <p:pic>
        <p:nvPicPr>
          <p:cNvPr id="1030" name="Picture 6" descr="Ð¡ÑÑÑÐºÑÑÑÐ½Ð°Ñ ÑÑÐµÐ¼Ð° ÑÑÐµÐ¹ÐºÐ¸ ÑÑÐ°ÑÐ¸ÑÐµÑÐºÐ¾Ð¹ Ð¿Ð°Ð¼ÑÑÐ¸ (SRAM)"/>
          <p:cNvPicPr>
            <a:picLocks noChangeAspect="1" noChangeArrowheads="1"/>
          </p:cNvPicPr>
          <p:nvPr/>
        </p:nvPicPr>
        <p:blipFill>
          <a:blip r:embed="rId2" cstate="print"/>
          <a:srcRect/>
          <a:stretch>
            <a:fillRect/>
          </a:stretch>
        </p:blipFill>
        <p:spPr bwMode="auto">
          <a:xfrm>
            <a:off x="0" y="1412776"/>
            <a:ext cx="5662007" cy="4896544"/>
          </a:xfrm>
          <a:prstGeom prst="rect">
            <a:avLst/>
          </a:prstGeom>
          <a:noFill/>
        </p:spPr>
      </p:pic>
      <p:sp>
        <p:nvSpPr>
          <p:cNvPr id="12" name="Прямоугольник 11"/>
          <p:cNvSpPr/>
          <p:nvPr/>
        </p:nvSpPr>
        <p:spPr>
          <a:xfrm>
            <a:off x="5004048" y="620688"/>
            <a:ext cx="3312368" cy="2031325"/>
          </a:xfrm>
          <a:prstGeom prst="rect">
            <a:avLst/>
          </a:prstGeom>
        </p:spPr>
        <p:txBody>
          <a:bodyPr wrap="square">
            <a:spAutoFit/>
          </a:bodyPr>
          <a:lstStyle/>
          <a:p>
            <a:r>
              <a:rPr lang="ru-RU" sz="1400" dirty="0" smtClean="0"/>
              <a:t>Она состоит из одного триггера и трех транзисторов, выполняющих роль ключей, открывающих и закрывающих доступ к ячейке памяти. Транзисторы VT1 и VT2 используются для разрешения и запрета записи в ячейку, а транзистор VT3 – для разрешения и запрета чтения.</a:t>
            </a:r>
            <a:endParaRPr lang="ru-RU" sz="1400" dirty="0"/>
          </a:p>
        </p:txBody>
      </p:sp>
      <p:pic>
        <p:nvPicPr>
          <p:cNvPr id="1033" name="Picture 9" descr="http://all-ht.ru/inf/pc/img/ozu_sram_007.gif"/>
          <p:cNvPicPr>
            <a:picLocks noChangeAspect="1" noChangeArrowheads="1"/>
          </p:cNvPicPr>
          <p:nvPr/>
        </p:nvPicPr>
        <p:blipFill>
          <a:blip r:embed="rId3" cstate="print"/>
          <a:srcRect/>
          <a:stretch>
            <a:fillRect/>
          </a:stretch>
        </p:blipFill>
        <p:spPr bwMode="auto">
          <a:xfrm>
            <a:off x="7396163" y="549275"/>
            <a:ext cx="142875" cy="152400"/>
          </a:xfrm>
          <a:prstGeom prst="rect">
            <a:avLst/>
          </a:prstGeom>
          <a:noFill/>
        </p:spPr>
      </p:pic>
      <p:sp>
        <p:nvSpPr>
          <p:cNvPr id="18" name="TextBox 17"/>
          <p:cNvSpPr txBox="1"/>
          <p:nvPr/>
        </p:nvSpPr>
        <p:spPr>
          <a:xfrm>
            <a:off x="5004048" y="2636913"/>
            <a:ext cx="4139952" cy="3570208"/>
          </a:xfrm>
          <a:prstGeom prst="rect">
            <a:avLst/>
          </a:prstGeom>
          <a:noFill/>
        </p:spPr>
        <p:txBody>
          <a:bodyPr wrap="square" rtlCol="0">
            <a:spAutoFit/>
          </a:bodyPr>
          <a:lstStyle/>
          <a:p>
            <a:r>
              <a:rPr lang="ru-RU" sz="1600" dirty="0" smtClean="0">
                <a:latin typeface="Times New Roman" pitchFamily="18" charset="0"/>
                <a:cs typeface="Times New Roman" pitchFamily="18" charset="0"/>
              </a:rPr>
              <a:t>Для записи данных необходимо подать напряжение в линию строки, после чего транзисторы VT1, VT2 и VT3 откроются. Затем для записи единицы необходимо подать напряжение, соответствующее логической единице, на линию D и напряжение, соответствующее логическому нулю, на линию . Для переключения триггера в состояние хранения нуля необходимо подать напряжение, соответствующее логическому нулю, на линию D и напряжение, соответствующее логической единице, на линию .</a:t>
            </a:r>
          </a:p>
          <a:p>
            <a:endParaRPr lang="ru-RU" dirty="0"/>
          </a:p>
        </p:txBody>
      </p:sp>
    </p:spTree>
    <p:extLst>
      <p:ext uri="{BB962C8B-B14F-4D97-AF65-F5344CB8AC3E}">
        <p14:creationId xmlns:p14="http://schemas.microsoft.com/office/powerpoint/2010/main" xmlns="" val="2482068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Палитра">
  <a:themeElements>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682</Words>
  <Application>Microsoft Office PowerPoint</Application>
  <PresentationFormat>Экран (4:3)</PresentationFormat>
  <Paragraphs>77</Paragraphs>
  <Slides>17</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17</vt:i4>
      </vt:variant>
    </vt:vector>
  </HeadingPairs>
  <TitlesOfParts>
    <vt:vector size="19" baseType="lpstr">
      <vt:lpstr>Тема Office</vt:lpstr>
      <vt:lpstr>Палитра</vt:lpstr>
      <vt:lpstr>Оперативная память</vt:lpstr>
      <vt:lpstr>Слайд 2</vt:lpstr>
      <vt:lpstr>Взаимодействие оперативной памяти с ЦП</vt:lpstr>
      <vt:lpstr>Оперативная память.</vt:lpstr>
      <vt:lpstr>Оперативная память.</vt:lpstr>
      <vt:lpstr>Слайд 6</vt:lpstr>
      <vt:lpstr>Оперативная память.</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Процессор и оперативная память.</dc:title>
  <dc:creator>Lekc</dc:creator>
  <cp:lastModifiedBy>1</cp:lastModifiedBy>
  <cp:revision>38</cp:revision>
  <dcterms:created xsi:type="dcterms:W3CDTF">2009-09-10T16:29:38Z</dcterms:created>
  <dcterms:modified xsi:type="dcterms:W3CDTF">2021-11-16T02:35:18Z</dcterms:modified>
</cp:coreProperties>
</file>