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99" r:id="rId3"/>
    <p:sldId id="258" r:id="rId4"/>
    <p:sldId id="259" r:id="rId5"/>
    <p:sldId id="260" r:id="rId6"/>
    <p:sldId id="296" r:id="rId7"/>
    <p:sldId id="262" r:id="rId8"/>
    <p:sldId id="263" r:id="rId9"/>
    <p:sldId id="265" r:id="rId10"/>
    <p:sldId id="266" r:id="rId11"/>
    <p:sldId id="264" r:id="rId12"/>
    <p:sldId id="297" r:id="rId13"/>
    <p:sldId id="271" r:id="rId14"/>
    <p:sldId id="279" r:id="rId15"/>
    <p:sldId id="272" r:id="rId16"/>
    <p:sldId id="278" r:id="rId17"/>
    <p:sldId id="277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6D9D2-09CC-4EF1-AF8E-B62EBAA4AECE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3D891-76A6-402A-BCEB-5F024ED746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6677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1776F0-1BC3-4A8C-89D4-2F334E011A28}" type="slidenum">
              <a:rPr lang="ru-RU" b="0" smtClean="0"/>
              <a:pPr eaLnBrk="1" hangingPunct="1"/>
              <a:t>14</a:t>
            </a:fld>
            <a:endParaRPr lang="ru-RU" b="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8B8720-28EC-48CA-B9FA-787EDCD46031}" type="slidenum">
              <a:rPr lang="ru-RU" b="0" smtClean="0"/>
              <a:pPr eaLnBrk="1" hangingPunct="1"/>
              <a:t>16</a:t>
            </a:fld>
            <a:endParaRPr lang="ru-RU" b="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CF8FB0-F5D0-4C2C-93BB-DB354EAF421C}" type="slidenum">
              <a:rPr lang="ru-RU" b="0" smtClean="0"/>
              <a:pPr eaLnBrk="1" hangingPunct="1"/>
              <a:t>17</a:t>
            </a:fld>
            <a:endParaRPr lang="ru-RU" b="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25272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Тема: «Знакомство с Базами данных»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0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Системы </a:t>
            </a:r>
            <a:r>
              <a:rPr lang="ru-RU" b="1" dirty="0"/>
              <a:t>управления базами данных (СУБД)</a:t>
            </a:r>
            <a:r>
              <a:rPr lang="ru-RU" dirty="0"/>
              <a:t> </a:t>
            </a:r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5" y="1988840"/>
            <a:ext cx="8352928" cy="413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588" indent="3810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500" b="1" kern="0" dirty="0">
                <a:latin typeface="Times New Roman" pitchFamily="18" charset="0"/>
                <a:cs typeface="Times New Roman" pitchFamily="18" charset="0"/>
              </a:rPr>
              <a:t>СУБД</a:t>
            </a:r>
            <a:r>
              <a:rPr lang="ru-RU" sz="2500" kern="0" dirty="0">
                <a:latin typeface="Times New Roman" pitchFamily="18" charset="0"/>
                <a:cs typeface="Times New Roman" pitchFamily="18" charset="0"/>
              </a:rPr>
              <a:t> – программное обеспечение для работы с базами данных, или система управления с базами данных. </a:t>
            </a:r>
          </a:p>
          <a:p>
            <a:pPr marL="1588" indent="3810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1588" indent="3810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Услуги и цены Помощь студента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02839"/>
            <a:ext cx="1841668" cy="1841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411760" y="3125768"/>
            <a:ext cx="64087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3810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Наиболее распространенными являются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MS Access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OpenOffice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Calc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функционально полные реляционные СУБД,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один из самых мощных, гибких и простых в использовании. Они работают как с одной таблицей, так и с несколькими связанными. В них можно создавать большинство приложений, не обращаясь к средствам программирования. </a:t>
            </a:r>
          </a:p>
          <a:p>
            <a:pPr marL="1588" indent="381000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24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7146970"/>
              </p:ext>
            </p:extLst>
          </p:nvPr>
        </p:nvGraphicFramePr>
        <p:xfrm>
          <a:off x="251520" y="980728"/>
          <a:ext cx="8712968" cy="5845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064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данных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559" marR="24559" marT="10525" marB="1052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47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Текстовый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Алфавитно-цифровые данные (до 255 символов)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4479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 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MEMO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Алфавитно-цифровые данные – предложения, абзацы, тексты, (до 64 000 символов)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479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Числовой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Различные числовые данные (имеет несколько форматов: целое, длинное целое, с плавающей точкой)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479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Дата/время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 или время в одном из предлагаемых 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Access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форматов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4479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Денежный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Денежные суммы, хранящиеся с 8 знаками в десятичной части. В целой части каждые три разряда разделяются запятой.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064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Счетчик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Уникальное длинное целое, создаваемое 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Access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для каждой новой записи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4479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Логический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Логические данные, имеющие значения Истина или Ложь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90642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 объекта 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OLE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Картинки, диаграммы и другие объекты 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OLE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из приложений 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Windows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064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Гиперссылка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полях этого типа хранятся гиперссылки, которые представляют собой путь к файлу на жестком диске, либо адрес в сетях </a:t>
                      </a:r>
                      <a:r>
                        <a:rPr lang="en-US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Inernet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ru-RU" sz="3600" b="1" dirty="0"/>
              <a:t>Типы данных</a:t>
            </a:r>
          </a:p>
        </p:txBody>
      </p:sp>
    </p:spTree>
    <p:extLst>
      <p:ext uri="{BB962C8B-B14F-4D97-AF65-F5344CB8AC3E}">
        <p14:creationId xmlns:p14="http://schemas.microsoft.com/office/powerpoint/2010/main" xmlns="" val="159234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02486" y="3284984"/>
            <a:ext cx="7408333" cy="3450696"/>
          </a:xfrm>
        </p:spPr>
        <p:txBody>
          <a:bodyPr/>
          <a:lstStyle/>
          <a:p>
            <a:r>
              <a:rPr lang="ru-RU" dirty="0" smtClean="0"/>
              <a:t>1. Создать базу данных</a:t>
            </a:r>
          </a:p>
          <a:p>
            <a:r>
              <a:rPr lang="ru-RU" dirty="0" smtClean="0"/>
              <a:t>Добавить записи в созданную базу данных</a:t>
            </a:r>
          </a:p>
          <a:p>
            <a:r>
              <a:rPr lang="ru-RU" dirty="0" smtClean="0"/>
              <a:t>Отредактировать существующую БД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1433" y="76470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Практическая работа</a:t>
            </a:r>
            <a:br>
              <a:rPr lang="ru-RU" dirty="0" smtClean="0"/>
            </a:br>
            <a:r>
              <a:rPr lang="ru-RU" dirty="0" smtClean="0"/>
              <a:t>Структура: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568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Базы данных </a:t>
            </a:r>
            <a:r>
              <a:rPr lang="en-US" i="1" dirty="0"/>
              <a:t>Access</a:t>
            </a:r>
            <a:r>
              <a:rPr lang="en-US" dirty="0"/>
              <a:t> (</a:t>
            </a:r>
            <a:r>
              <a:rPr lang="en-US" i="1" dirty="0"/>
              <a:t>Microsoft Office</a:t>
            </a:r>
            <a:r>
              <a:rPr lang="en-US" dirty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9710" y="1092489"/>
            <a:ext cx="729076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/>
              <a:t>Пуск – Программы – </a:t>
            </a:r>
            <a:r>
              <a:rPr lang="en-US" sz="2800" b="1" dirty="0"/>
              <a:t>Microsoft Office – </a:t>
            </a:r>
            <a:br>
              <a:rPr lang="en-US" sz="2800" b="1" dirty="0"/>
            </a:br>
            <a:r>
              <a:rPr lang="en-US" sz="2800" b="1" dirty="0"/>
              <a:t>Microsoft Access 2007</a:t>
            </a:r>
            <a:endParaRPr lang="ru-RU" sz="2800" b="1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954" y="1092489"/>
            <a:ext cx="927249" cy="94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066" y="2180784"/>
            <a:ext cx="7593012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311150" y="4115911"/>
            <a:ext cx="1498600" cy="433388"/>
          </a:xfrm>
          <a:prstGeom prst="wedgeRoundRectCallout">
            <a:avLst>
              <a:gd name="adj1" fmla="val 40081"/>
              <a:gd name="adj2" fmla="val -170012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/>
              <a:t>шаблоны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3929063" y="2290763"/>
            <a:ext cx="1878012" cy="1041400"/>
          </a:xfrm>
          <a:prstGeom prst="wedgeRoundRectCallout">
            <a:avLst>
              <a:gd name="adj1" fmla="val -80442"/>
              <a:gd name="adj2" fmla="val 70898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/>
              <a:t>создание новой базы данных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6643688" y="2101850"/>
            <a:ext cx="1878012" cy="709613"/>
          </a:xfrm>
          <a:prstGeom prst="wedgeRoundRectCallout">
            <a:avLst>
              <a:gd name="adj1" fmla="val -34860"/>
              <a:gd name="adj2" fmla="val 116103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/>
              <a:t>открыть базу с диска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4481196" y="5383372"/>
            <a:ext cx="1878013" cy="709612"/>
          </a:xfrm>
          <a:prstGeom prst="wedgeRoundRectCallout">
            <a:avLst>
              <a:gd name="adj1" fmla="val 58375"/>
              <a:gd name="adj2" fmla="val -138692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/>
              <a:t>последние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xmlns="" val="332553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dirty="0"/>
              <a:t>Создание таблиц (ввод данных)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75" y="908050"/>
            <a:ext cx="3713163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458788" y="1806575"/>
            <a:ext cx="1612900" cy="441325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66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9088" y="1968500"/>
            <a:ext cx="7148512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257675" y="1597025"/>
            <a:ext cx="1317625" cy="485775"/>
          </a:xfrm>
          <a:prstGeom prst="wedgeRoundRectCallout">
            <a:avLst>
              <a:gd name="adj1" fmla="val -32689"/>
              <a:gd name="adj2" fmla="val 112796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2</a:t>
            </a:r>
            <a:r>
              <a:rPr lang="en-US" sz="2400" b="0" dirty="0"/>
              <a:t>x</a:t>
            </a:r>
            <a:r>
              <a:rPr lang="ru-RU" sz="2400" b="0" dirty="0"/>
              <a:t>ЛКМ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1139825" y="3646488"/>
            <a:ext cx="2540000" cy="561975"/>
          </a:xfrm>
          <a:prstGeom prst="wedgeRoundRectCallout">
            <a:avLst>
              <a:gd name="adj1" fmla="val -1893"/>
              <a:gd name="adj2" fmla="val -202355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поле-счетчик</a:t>
            </a: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4324350" y="3525838"/>
            <a:ext cx="1889125" cy="881062"/>
          </a:xfrm>
          <a:prstGeom prst="wedgeRoundRectCallout">
            <a:avLst>
              <a:gd name="adj1" fmla="val -58117"/>
              <a:gd name="adj2" fmla="val -134476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702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ввод значения</a:t>
            </a: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2276475" y="1411288"/>
            <a:ext cx="1612900" cy="439737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01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режиме конструктора можно создавать таблицы с нуля, а также устанавливать и изменять любые свойства каждого из полей. Кроме того, в режиме конструктора можно открывать существующие таблицы для добавления, удаления и редактирования полей.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22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dirty="0"/>
              <a:t>Конструктор таблиц</a:t>
            </a:r>
          </a:p>
        </p:txBody>
      </p:sp>
      <p:pic>
        <p:nvPicPr>
          <p:cNvPr id="194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788" y="992188"/>
            <a:ext cx="83185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514350" y="1719263"/>
            <a:ext cx="730250" cy="946150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8185150" y="5751513"/>
            <a:ext cx="419100" cy="406400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199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213" y="2693988"/>
            <a:ext cx="2324100" cy="2286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35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/>
              <a:t>Конструктор таблиц</a:t>
            </a:r>
          </a:p>
        </p:txBody>
      </p:sp>
      <p:pic>
        <p:nvPicPr>
          <p:cNvPr id="20485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4675" y="1230313"/>
            <a:ext cx="7148513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131763" y="2863850"/>
            <a:ext cx="1570037" cy="936625"/>
          </a:xfrm>
          <a:prstGeom prst="wedgeRoundRectCallout">
            <a:avLst>
              <a:gd name="adj1" fmla="val 63350"/>
              <a:gd name="adj2" fmla="val -100002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текущее </a:t>
            </a:r>
            <a:br>
              <a:rPr lang="ru-RU" sz="2400" b="0" dirty="0"/>
            </a:br>
            <a:r>
              <a:rPr lang="ru-RU" sz="2400" b="0" dirty="0"/>
              <a:t>поле</a:t>
            </a:r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220663" y="1641475"/>
            <a:ext cx="1387475" cy="628650"/>
            <a:chOff x="220338" y="1641513"/>
            <a:chExt cx="1388125" cy="627960"/>
          </a:xfrm>
        </p:grpSpPr>
        <p:sp>
          <p:nvSpPr>
            <p:cNvPr id="21" name="AutoShape 7"/>
            <p:cNvSpPr>
              <a:spLocks noChangeArrowheads="1"/>
            </p:cNvSpPr>
            <p:nvPr/>
          </p:nvSpPr>
          <p:spPr bwMode="auto">
            <a:xfrm>
              <a:off x="220338" y="1641513"/>
              <a:ext cx="1388125" cy="627960"/>
            </a:xfrm>
            <a:prstGeom prst="wedgeRoundRectCallout">
              <a:avLst>
                <a:gd name="adj1" fmla="val 71138"/>
                <a:gd name="adj2" fmla="val -12798"/>
                <a:gd name="adj3" fmla="val 16667"/>
              </a:avLst>
            </a:prstGeom>
            <a:solidFill>
              <a:srgbClr val="FFFF99"/>
            </a:solidFill>
            <a:ln w="25400">
              <a:noFill/>
              <a:miter lim="800000"/>
              <a:headEnd/>
              <a:tailEnd type="none" w="med" len="lg"/>
            </a:ln>
            <a:effectLst>
              <a:outerShdw dist="53882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sz="2400" b="0" dirty="0"/>
                <a:t>  ключ</a:t>
              </a:r>
            </a:p>
          </p:txBody>
        </p:sp>
        <p:pic>
          <p:nvPicPr>
            <p:cNvPr id="20495" name="Picture 2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ECE6B9"/>
                </a:clrFrom>
                <a:clrTo>
                  <a:srgbClr val="ECE6B9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63" y="1721388"/>
              <a:ext cx="292099" cy="501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</p:pic>
      </p:grp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5981700" y="936625"/>
            <a:ext cx="2798763" cy="936625"/>
          </a:xfrm>
          <a:prstGeom prst="wedgeRoundRectCallout">
            <a:avLst>
              <a:gd name="adj1" fmla="val -67031"/>
              <a:gd name="adj2" fmla="val 96469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тип поля (выбор из списка)</a:t>
            </a: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4846638" y="3162300"/>
            <a:ext cx="2678112" cy="1001713"/>
          </a:xfrm>
          <a:prstGeom prst="wedgeRoundRectCallout">
            <a:avLst>
              <a:gd name="adj1" fmla="val -67031"/>
              <a:gd name="adj2" fmla="val 96469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свойства текущего поля</a:t>
            </a: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1851025" y="1233488"/>
            <a:ext cx="7127875" cy="5145087"/>
          </a:xfrm>
          <a:prstGeom prst="rect">
            <a:avLst/>
          </a:prstGeom>
          <a:solidFill>
            <a:schemeClr val="tx1">
              <a:alpha val="50195"/>
            </a:schemeClr>
          </a:solidFill>
          <a:ln w="25400" algn="ctr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Группа 30"/>
          <p:cNvGrpSpPr>
            <a:grpSpLocks/>
          </p:cNvGrpSpPr>
          <p:nvPr/>
        </p:nvGrpSpPr>
        <p:grpSpPr bwMode="auto">
          <a:xfrm>
            <a:off x="3084513" y="1585913"/>
            <a:ext cx="3481387" cy="4816475"/>
            <a:chOff x="3084722" y="1586428"/>
            <a:chExt cx="3481330" cy="4816112"/>
          </a:xfrm>
        </p:grpSpPr>
        <p:pic>
          <p:nvPicPr>
            <p:cNvPr id="20492" name="Picture 2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1733" y="2522940"/>
              <a:ext cx="2834319" cy="38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</p:pic>
        <p:sp>
          <p:nvSpPr>
            <p:cNvPr id="30" name="AutoShape 15"/>
            <p:cNvSpPr>
              <a:spLocks noChangeArrowheads="1"/>
            </p:cNvSpPr>
            <p:nvPr/>
          </p:nvSpPr>
          <p:spPr bwMode="auto">
            <a:xfrm>
              <a:off x="3084722" y="1586428"/>
              <a:ext cx="1123932" cy="528597"/>
            </a:xfrm>
            <a:prstGeom prst="wedgeRoundRectCallout">
              <a:avLst>
                <a:gd name="adj1" fmla="val 1779"/>
                <a:gd name="adj2" fmla="val 126222"/>
                <a:gd name="adj3" fmla="val 16667"/>
              </a:avLst>
            </a:prstGeom>
            <a:solidFill>
              <a:srgbClr val="FFFF99"/>
            </a:solidFill>
            <a:ln w="25400">
              <a:noFill/>
              <a:miter lim="800000"/>
              <a:headEnd/>
              <a:tailEnd type="none" w="med" len="lg"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2400" b="0" dirty="0"/>
                <a:t>ПКМ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0845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7" grpId="0" animBg="1"/>
      <p:bldP spid="27" grpId="1" animBg="1"/>
      <p:bldP spid="28" grpId="0" animBg="1"/>
      <p:bldP spid="28" grpId="1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8"/>
            <a:ext cx="8640959" cy="478539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Дана следующая </a:t>
            </a:r>
            <a:r>
              <a:rPr lang="ru-RU" b="1" dirty="0"/>
              <a:t>реляционная база данных «Наша группа».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Посмотрите пожалуйста на таблицу и создайте по ее подобию таблицу «Наш класс»</a:t>
            </a:r>
          </a:p>
          <a:p>
            <a:pPr marL="0" indent="0">
              <a:buNone/>
            </a:pPr>
            <a:r>
              <a:rPr lang="ru-RU" b="1" dirty="0" smtClean="0"/>
              <a:t>«Наш класс»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ru-RU" dirty="0" smtClean="0">
                <a:latin typeface="Comic Sans MS" pitchFamily="66" charset="0"/>
              </a:rPr>
              <a:t>Задача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6200519"/>
              </p:ext>
            </p:extLst>
          </p:nvPr>
        </p:nvGraphicFramePr>
        <p:xfrm>
          <a:off x="179512" y="2564904"/>
          <a:ext cx="8856982" cy="38884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3167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1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78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67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659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378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№ личного дела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Группа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Фамилия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Имя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Отчество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Дата рождения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125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 Б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Иванова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Елена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Сергеевна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14.02.2000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 Б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Жданова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Мария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Петровна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11.11.2001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33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 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Хорошева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Тамара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Александровна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13.10.2000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1Б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Алексеев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Иван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Петрович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24.08.2001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8248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b="1" dirty="0" smtClean="0">
                <a:latin typeface="Comic Sans MS" pitchFamily="66" charset="0"/>
              </a:rPr>
              <a:t>Закрепить </a:t>
            </a:r>
            <a:r>
              <a:rPr lang="ru-RU" b="1" dirty="0">
                <a:latin typeface="Comic Sans MS" pitchFamily="66" charset="0"/>
              </a:rPr>
              <a:t>представление о понятиях: 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400" b="1" dirty="0">
                <a:latin typeface="Comic Sans MS" pitchFamily="66" charset="0"/>
              </a:rPr>
              <a:t>	база данных (БД),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400" b="1" dirty="0">
                <a:latin typeface="Comic Sans MS" pitchFamily="66" charset="0"/>
              </a:rPr>
              <a:t>	</a:t>
            </a:r>
            <a:r>
              <a:rPr lang="ru-RU" sz="2400" b="1" dirty="0" smtClean="0">
                <a:latin typeface="Comic Sans MS" pitchFamily="66" charset="0"/>
              </a:rPr>
              <a:t>система </a:t>
            </a:r>
            <a:r>
              <a:rPr lang="ru-RU" sz="2400" b="1" dirty="0">
                <a:latin typeface="Comic Sans MS" pitchFamily="66" charset="0"/>
              </a:rPr>
              <a:t>управления базами данных, 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b="1" dirty="0">
                <a:latin typeface="Comic Sans MS" pitchFamily="66" charset="0"/>
              </a:rPr>
              <a:t>раскрыть и показать их назначение</a:t>
            </a:r>
            <a:r>
              <a:rPr lang="ru-RU" b="1" dirty="0" smtClean="0">
                <a:latin typeface="Comic Sans MS" pitchFamily="66" charset="0"/>
              </a:rPr>
              <a:t>,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b="1" dirty="0" smtClean="0">
                <a:latin typeface="Comic Sans MS" pitchFamily="66" charset="0"/>
              </a:rPr>
              <a:t>Создать базу данных (редактировать)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3333FF"/>
                </a:solidFill>
                <a:latin typeface="Comic Sans MS" pitchFamily="66" charset="0"/>
              </a:rPr>
              <a:t>Цель </a:t>
            </a:r>
            <a:r>
              <a:rPr lang="ru-RU" dirty="0" smtClean="0">
                <a:solidFill>
                  <a:srgbClr val="3333FF"/>
                </a:solidFill>
                <a:latin typeface="Comic Sans MS" pitchFamily="66" charset="0"/>
              </a:rPr>
              <a:t>занятия: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508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899592" y="1484784"/>
            <a:ext cx="7408862" cy="3451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/>
              <a:t>База данных (БД) – </a:t>
            </a:r>
            <a:r>
              <a:rPr lang="ru-RU" sz="4000" dirty="0"/>
              <a:t>это совокупность организованных и взаимосвязанных данных о конкретных объектах реального мира в какой - либо предметной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34483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Иерархическая </a:t>
            </a:r>
            <a:r>
              <a:rPr lang="ru-RU" sz="4000" b="1" dirty="0" smtClean="0"/>
              <a:t>модель</a:t>
            </a:r>
          </a:p>
          <a:p>
            <a:r>
              <a:rPr lang="ru-RU" sz="4000" b="1" dirty="0"/>
              <a:t>Сетевая модель </a:t>
            </a:r>
            <a:endParaRPr lang="ru-RU" sz="4000" b="1" dirty="0" smtClean="0"/>
          </a:p>
          <a:p>
            <a:r>
              <a:rPr lang="ru-RU" sz="4000" b="1" dirty="0"/>
              <a:t>Реляционная модель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Виды моделей данных</a:t>
            </a:r>
          </a:p>
        </p:txBody>
      </p:sp>
    </p:spTree>
    <p:extLst>
      <p:ext uri="{BB962C8B-B14F-4D97-AF65-F5344CB8AC3E}">
        <p14:creationId xmlns:p14="http://schemas.microsoft.com/office/powerpoint/2010/main" xmlns="" val="407111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Иерархическая </a:t>
            </a:r>
            <a:r>
              <a:rPr lang="ru-RU" b="1" dirty="0" smtClean="0"/>
              <a:t>модель данных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0867" b="29951"/>
          <a:stretch>
            <a:fillRect/>
          </a:stretch>
        </p:blipFill>
        <p:spPr bwMode="auto">
          <a:xfrm>
            <a:off x="827584" y="980728"/>
            <a:ext cx="3312368" cy="5630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347"/>
          <a:stretch>
            <a:fillRect/>
          </a:stretch>
        </p:blipFill>
        <p:spPr bwMode="auto">
          <a:xfrm>
            <a:off x="4427984" y="1052736"/>
            <a:ext cx="3888432" cy="5496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19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Сетевая модель данных</a:t>
            </a:r>
            <a:endParaRPr lang="ru-RU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016000"/>
            <a:ext cx="8229600" cy="5689600"/>
          </a:xfrm>
        </p:spPr>
        <p:txBody>
          <a:bodyPr/>
          <a:lstStyle/>
          <a:p>
            <a:r>
              <a:rPr lang="ru-RU" dirty="0">
                <a:latin typeface="Comic Sans MS" pitchFamily="66" charset="0"/>
              </a:rPr>
              <a:t>Схема сети:</a:t>
            </a:r>
          </a:p>
        </p:txBody>
      </p:sp>
      <p:sp>
        <p:nvSpPr>
          <p:cNvPr id="135172" name="Oval 4"/>
          <p:cNvSpPr>
            <a:spLocks noChangeArrowheads="1"/>
          </p:cNvSpPr>
          <p:nvPr/>
        </p:nvSpPr>
        <p:spPr bwMode="auto">
          <a:xfrm>
            <a:off x="1331913" y="1484313"/>
            <a:ext cx="719137" cy="649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3" name="Oval 5"/>
          <p:cNvSpPr>
            <a:spLocks noChangeArrowheads="1"/>
          </p:cNvSpPr>
          <p:nvPr/>
        </p:nvSpPr>
        <p:spPr bwMode="auto">
          <a:xfrm>
            <a:off x="3348038" y="1484313"/>
            <a:ext cx="720725" cy="649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4" name="Oval 6"/>
          <p:cNvSpPr>
            <a:spLocks noChangeArrowheads="1"/>
          </p:cNvSpPr>
          <p:nvPr/>
        </p:nvSpPr>
        <p:spPr bwMode="auto">
          <a:xfrm>
            <a:off x="1331913" y="3644900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5" name="Oval 7"/>
          <p:cNvSpPr>
            <a:spLocks noChangeArrowheads="1"/>
          </p:cNvSpPr>
          <p:nvPr/>
        </p:nvSpPr>
        <p:spPr bwMode="auto">
          <a:xfrm>
            <a:off x="5219700" y="3644900"/>
            <a:ext cx="71913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6" name="Oval 8"/>
          <p:cNvSpPr>
            <a:spLocks noChangeArrowheads="1"/>
          </p:cNvSpPr>
          <p:nvPr/>
        </p:nvSpPr>
        <p:spPr bwMode="auto">
          <a:xfrm>
            <a:off x="3348038" y="3644900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7" name="Oval 9"/>
          <p:cNvSpPr>
            <a:spLocks noChangeArrowheads="1"/>
          </p:cNvSpPr>
          <p:nvPr/>
        </p:nvSpPr>
        <p:spPr bwMode="auto">
          <a:xfrm>
            <a:off x="5219700" y="1484313"/>
            <a:ext cx="71913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8" name="Oval 10"/>
          <p:cNvSpPr>
            <a:spLocks noChangeArrowheads="1"/>
          </p:cNvSpPr>
          <p:nvPr/>
        </p:nvSpPr>
        <p:spPr bwMode="auto">
          <a:xfrm>
            <a:off x="7164388" y="3644900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9" name="Oval 11"/>
          <p:cNvSpPr>
            <a:spLocks noChangeArrowheads="1"/>
          </p:cNvSpPr>
          <p:nvPr/>
        </p:nvSpPr>
        <p:spPr bwMode="auto">
          <a:xfrm>
            <a:off x="7092950" y="1484313"/>
            <a:ext cx="71913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 flipV="1">
            <a:off x="1692275" y="21336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>
            <a:off x="2051050" y="1844675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2" name="Line 14"/>
          <p:cNvSpPr>
            <a:spLocks noChangeShapeType="1"/>
          </p:cNvSpPr>
          <p:nvPr/>
        </p:nvSpPr>
        <p:spPr bwMode="auto">
          <a:xfrm>
            <a:off x="1908175" y="2060575"/>
            <a:ext cx="151130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3" name="Line 15"/>
          <p:cNvSpPr>
            <a:spLocks noChangeShapeType="1"/>
          </p:cNvSpPr>
          <p:nvPr/>
        </p:nvSpPr>
        <p:spPr bwMode="auto">
          <a:xfrm>
            <a:off x="4067175" y="39338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4" name="Line 16"/>
          <p:cNvSpPr>
            <a:spLocks noChangeShapeType="1"/>
          </p:cNvSpPr>
          <p:nvPr/>
        </p:nvSpPr>
        <p:spPr bwMode="auto">
          <a:xfrm flipV="1">
            <a:off x="5580063" y="21336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5" name="Line 17"/>
          <p:cNvSpPr>
            <a:spLocks noChangeShapeType="1"/>
          </p:cNvSpPr>
          <p:nvPr/>
        </p:nvSpPr>
        <p:spPr bwMode="auto">
          <a:xfrm>
            <a:off x="5940425" y="17732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6" name="Line 18"/>
          <p:cNvSpPr>
            <a:spLocks noChangeShapeType="1"/>
          </p:cNvSpPr>
          <p:nvPr/>
        </p:nvSpPr>
        <p:spPr bwMode="auto">
          <a:xfrm flipV="1">
            <a:off x="7524750" y="21336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8" name="Line 20"/>
          <p:cNvSpPr>
            <a:spLocks noChangeShapeType="1"/>
          </p:cNvSpPr>
          <p:nvPr/>
        </p:nvSpPr>
        <p:spPr bwMode="auto">
          <a:xfrm>
            <a:off x="5867400" y="2060575"/>
            <a:ext cx="1368425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9" name="Line 21"/>
          <p:cNvSpPr>
            <a:spLocks noChangeShapeType="1"/>
          </p:cNvSpPr>
          <p:nvPr/>
        </p:nvSpPr>
        <p:spPr bwMode="auto">
          <a:xfrm>
            <a:off x="1979613" y="1989138"/>
            <a:ext cx="5184775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1403350" y="5589588"/>
            <a:ext cx="655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Comic Sans MS" pitchFamily="66" charset="0"/>
              </a:rPr>
              <a:t>Используется во всемирной паутине (Интернет)</a:t>
            </a:r>
          </a:p>
        </p:txBody>
      </p:sp>
      <p:pic>
        <p:nvPicPr>
          <p:cNvPr id="23" name="Picture 4" descr="Копия 5"/>
          <p:cNvPicPr>
            <a:picLocks noChangeAspect="1" noChangeArrowheads="1"/>
          </p:cNvPicPr>
          <p:nvPr/>
        </p:nvPicPr>
        <p:blipFill rotWithShape="1">
          <a:blip r:embed="rId2">
            <a:lum contrast="24000"/>
          </a:blip>
          <a:srcRect b="11553"/>
          <a:stretch/>
        </p:blipFill>
        <p:spPr bwMode="auto">
          <a:xfrm>
            <a:off x="1321839" y="1484313"/>
            <a:ext cx="6733716" cy="327274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69053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Реляционная модель </a:t>
            </a:r>
            <a:r>
              <a:rPr lang="ru-RU" b="1" dirty="0" smtClean="0"/>
              <a:t>данных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5880100" cy="3546475"/>
          </a:xfrm>
          <a:prstGeom prst="rect">
            <a:avLst/>
          </a:prstGeom>
          <a:noFill/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994040" cy="2448272"/>
          </a:xfrm>
          <a:prstGeom prst="rect">
            <a:avLst/>
          </a:prstGeom>
          <a:noFill/>
          <a:ln w="3810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158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45069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Запись – строка таблицы. Одна запись содержит информацию об отдельном объекте, описываемом в БД.</a:t>
            </a:r>
          </a:p>
          <a:p>
            <a:r>
              <a:rPr lang="ru-RU" sz="2800" b="1" dirty="0" smtClean="0"/>
              <a:t>Поле – столбец таблицы. Поле содержит определённое свойство (атрибут) объекта.</a:t>
            </a:r>
          </a:p>
          <a:p>
            <a:r>
              <a:rPr lang="ru-RU" sz="2800" b="1" dirty="0" smtClean="0"/>
              <a:t>Каждое поле определяется именем и типом данных, которое оно содержит.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Реляционная модель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611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ru-RU" sz="2800" b="1" dirty="0"/>
              <a:t>П</a:t>
            </a:r>
            <a:r>
              <a:rPr lang="ru-RU" sz="2800" b="1" dirty="0" smtClean="0"/>
              <a:t>ервичный </a:t>
            </a:r>
            <a:r>
              <a:rPr lang="ru-RU" sz="2800" b="1" dirty="0"/>
              <a:t>ключ – поле или набор полей, содержимое которых однозначно определяет запись в таблице и отличает её от других</a:t>
            </a:r>
            <a:r>
              <a:rPr lang="ru-RU" sz="2800" b="1" dirty="0" smtClean="0"/>
              <a:t>.</a:t>
            </a:r>
          </a:p>
          <a:p>
            <a:r>
              <a:rPr lang="ru-RU" sz="2800" b="1" dirty="0"/>
              <a:t>Связь между таблицами обычно образуется при добавлении в первую таблицу поля, содержащего значение первичного ключа второй таблицы.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Реляционная модель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637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366</TotalTime>
  <Words>539</Words>
  <Application>Microsoft Office PowerPoint</Application>
  <PresentationFormat>Экран (4:3)</PresentationFormat>
  <Paragraphs>107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Тема: «Знакомство с Базами данных» </vt:lpstr>
      <vt:lpstr>Цель занятия:</vt:lpstr>
      <vt:lpstr>Слайд 3</vt:lpstr>
      <vt:lpstr>Виды моделей данных</vt:lpstr>
      <vt:lpstr>Иерархическая модель данных </vt:lpstr>
      <vt:lpstr>Сетевая модель данных</vt:lpstr>
      <vt:lpstr>Реляционная модель данных </vt:lpstr>
      <vt:lpstr>Реляционная модель данных</vt:lpstr>
      <vt:lpstr>Реляционная модель данных</vt:lpstr>
      <vt:lpstr>Системы управления базами данных (СУБД) </vt:lpstr>
      <vt:lpstr>Типы данных</vt:lpstr>
      <vt:lpstr>Практическая работа Структура:</vt:lpstr>
      <vt:lpstr>Базы данных Access (Microsoft Office) </vt:lpstr>
      <vt:lpstr>Слайд 14</vt:lpstr>
      <vt:lpstr>Слайд 15</vt:lpstr>
      <vt:lpstr>Слайд 16</vt:lpstr>
      <vt:lpstr>Слайд 17</vt:lpstr>
      <vt:lpstr>Задача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4.3.  Представление об организации баз данных  и  системах управления базами данных</dc:title>
  <dc:creator>ната</dc:creator>
  <cp:lastModifiedBy>1</cp:lastModifiedBy>
  <cp:revision>51</cp:revision>
  <dcterms:created xsi:type="dcterms:W3CDTF">2017-01-21T04:28:46Z</dcterms:created>
  <dcterms:modified xsi:type="dcterms:W3CDTF">2021-12-03T11:39:56Z</dcterms:modified>
</cp:coreProperties>
</file>