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57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908D"/>
    <a:srgbClr val="AFFFAF"/>
    <a:srgbClr val="B7FFB7"/>
    <a:srgbClr val="CC6600"/>
    <a:srgbClr val="FF0101"/>
    <a:srgbClr val="B9FFB9"/>
    <a:srgbClr val="D5FFD5"/>
    <a:srgbClr val="C9FFC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0763E-75F8-415D-8F0A-F314F4E321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B52D3-6694-440B-8D6C-3F02D76CA3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DA3CB-EC97-4CB8-A462-6361C24970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57C01-AD90-482E-901E-C16926D257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C9064-036B-4B0F-B9C6-286FE9D08D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4EFCD-59CD-4448-A82C-BAE1BFD51F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1F449-CC9C-4B85-8AD3-C586621FD0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48525-4D8E-495D-B399-A08CA1343D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ED01D-47ED-41B4-B25B-3FB4565F83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17DDF-A9B5-4643-B7E3-E3B1C3C744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A9F73-EBED-40B6-A524-5826039A12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77A4B8-A9B5-4830-A047-8A09D8F797F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rusedu.info/upload/cmp/im_U4_6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hyperlink" Target="http://itm-soft.ru/aclserv.gi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214414" y="714356"/>
            <a:ext cx="6624638" cy="3887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kern="10" dirty="0" smtClean="0">
                <a:ln w="9525">
                  <a:solidFill>
                    <a:srgbClr val="269996"/>
                  </a:solidFill>
                  <a:round/>
                  <a:headEnd/>
                  <a:tailEnd/>
                </a:ln>
                <a:solidFill>
                  <a:srgbClr val="8BF5E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sz="6000" kern="10" dirty="0" smtClean="0">
                <a:ln w="9525">
                  <a:solidFill>
                    <a:srgbClr val="269996"/>
                  </a:solidFill>
                  <a:round/>
                  <a:headEnd/>
                  <a:tailEnd/>
                </a:ln>
                <a:solidFill>
                  <a:srgbClr val="8BF5E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800" kern="10" dirty="0" smtClean="0">
                <a:ln w="9525">
                  <a:solidFill>
                    <a:srgbClr val="269996"/>
                  </a:solidFill>
                  <a:round/>
                  <a:headEnd/>
                  <a:tailEnd/>
                </a:ln>
                <a:solidFill>
                  <a:srgbClr val="8BF5E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«Информационные</a:t>
            </a:r>
            <a:endParaRPr lang="ru-RU" sz="4800" kern="10" dirty="0">
              <a:ln w="9525">
                <a:solidFill>
                  <a:srgbClr val="269996"/>
                </a:solidFill>
                <a:round/>
                <a:headEnd/>
                <a:tailEnd/>
              </a:ln>
              <a:solidFill>
                <a:srgbClr val="8BF5E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kern="10" dirty="0" smtClean="0">
                <a:ln w="9525">
                  <a:solidFill>
                    <a:srgbClr val="269996"/>
                  </a:solidFill>
                  <a:round/>
                  <a:headEnd/>
                  <a:tailEnd/>
                </a:ln>
                <a:solidFill>
                  <a:srgbClr val="8BF5E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процессы»</a:t>
            </a:r>
            <a:endParaRPr lang="ru-RU" sz="4800" kern="10" dirty="0">
              <a:ln w="9525">
                <a:solidFill>
                  <a:srgbClr val="269996"/>
                </a:solidFill>
                <a:round/>
                <a:headEnd/>
                <a:tailEnd/>
              </a:ln>
              <a:solidFill>
                <a:srgbClr val="8BF5E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357290" y="1928802"/>
            <a:ext cx="6337300" cy="523220"/>
          </a:xfrm>
          <a:prstGeom prst="rect">
            <a:avLst/>
          </a:prstGeom>
          <a:noFill/>
          <a:ln w="9525">
            <a:solidFill>
              <a:srgbClr val="26999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2699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Информационные процессы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4454502" y="2509822"/>
            <a:ext cx="0" cy="2160588"/>
          </a:xfrm>
          <a:prstGeom prst="line">
            <a:avLst/>
          </a:prstGeom>
          <a:noFill/>
          <a:ln w="9525">
            <a:solidFill>
              <a:srgbClr val="26999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2943202" y="2509822"/>
            <a:ext cx="1511300" cy="720725"/>
          </a:xfrm>
          <a:prstGeom prst="line">
            <a:avLst/>
          </a:prstGeom>
          <a:noFill/>
          <a:ln w="9525">
            <a:solidFill>
              <a:srgbClr val="26999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4454502" y="2509822"/>
            <a:ext cx="1403382" cy="793099"/>
          </a:xfrm>
          <a:prstGeom prst="line">
            <a:avLst/>
          </a:prstGeom>
          <a:noFill/>
          <a:ln w="9525">
            <a:solidFill>
              <a:srgbClr val="26999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112" name="Group 16"/>
          <p:cNvGrpSpPr>
            <a:grpSpLocks/>
          </p:cNvGrpSpPr>
          <p:nvPr/>
        </p:nvGrpSpPr>
        <p:grpSpPr bwMode="auto">
          <a:xfrm>
            <a:off x="3000364" y="4643446"/>
            <a:ext cx="2951162" cy="1943100"/>
            <a:chOff x="1927" y="2432"/>
            <a:chExt cx="1859" cy="1224"/>
          </a:xfrm>
        </p:grpSpPr>
        <p:sp>
          <p:nvSpPr>
            <p:cNvPr id="4104" name="Oval 8"/>
            <p:cNvSpPr>
              <a:spLocks noChangeArrowheads="1"/>
            </p:cNvSpPr>
            <p:nvPr/>
          </p:nvSpPr>
          <p:spPr bwMode="auto">
            <a:xfrm>
              <a:off x="1927" y="2432"/>
              <a:ext cx="1859" cy="1224"/>
            </a:xfrm>
            <a:prstGeom prst="ellipse">
              <a:avLst/>
            </a:prstGeom>
            <a:gradFill rotWithShape="1">
              <a:gsLst>
                <a:gs pos="0">
                  <a:srgbClr val="DDFFDD">
                    <a:alpha val="59000"/>
                  </a:srgbClr>
                </a:gs>
                <a:gs pos="100000">
                  <a:srgbClr val="C9FFC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26999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8" name="Text Box 12"/>
            <p:cNvSpPr txBox="1">
              <a:spLocks noChangeArrowheads="1"/>
            </p:cNvSpPr>
            <p:nvPr/>
          </p:nvSpPr>
          <p:spPr bwMode="auto">
            <a:xfrm>
              <a:off x="2155" y="2750"/>
              <a:ext cx="145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269996"/>
                  </a:solidFill>
                </a:rPr>
                <a:t>Сбор </a:t>
              </a:r>
              <a:r>
                <a:rPr lang="ru-RU" sz="2400" b="1" dirty="0">
                  <a:solidFill>
                    <a:srgbClr val="269996"/>
                  </a:solidFill>
                </a:rPr>
                <a:t>информации</a:t>
              </a:r>
            </a:p>
          </p:txBody>
        </p:sp>
      </p:grpSp>
      <p:grpSp>
        <p:nvGrpSpPr>
          <p:cNvPr id="4114" name="Group 18"/>
          <p:cNvGrpSpPr>
            <a:grpSpLocks/>
          </p:cNvGrpSpPr>
          <p:nvPr/>
        </p:nvGrpSpPr>
        <p:grpSpPr bwMode="auto">
          <a:xfrm>
            <a:off x="142844" y="3214686"/>
            <a:ext cx="2951163" cy="1943100"/>
            <a:chOff x="204" y="1298"/>
            <a:chExt cx="1859" cy="1224"/>
          </a:xfrm>
        </p:grpSpPr>
        <p:sp>
          <p:nvSpPr>
            <p:cNvPr id="4102" name="Oval 6"/>
            <p:cNvSpPr>
              <a:spLocks noChangeArrowheads="1"/>
            </p:cNvSpPr>
            <p:nvPr/>
          </p:nvSpPr>
          <p:spPr bwMode="auto">
            <a:xfrm>
              <a:off x="204" y="1298"/>
              <a:ext cx="1859" cy="1224"/>
            </a:xfrm>
            <a:prstGeom prst="ellipse">
              <a:avLst/>
            </a:prstGeom>
            <a:gradFill rotWithShape="1">
              <a:gsLst>
                <a:gs pos="0">
                  <a:srgbClr val="DDFFDD">
                    <a:alpha val="59000"/>
                  </a:srgbClr>
                </a:gs>
                <a:gs pos="100000">
                  <a:srgbClr val="C9FFC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26999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386" y="1570"/>
              <a:ext cx="145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269996"/>
                  </a:solidFill>
                </a:rPr>
                <a:t>Поиск информации</a:t>
              </a:r>
              <a:endParaRPr lang="ru-RU" sz="2400" b="1" dirty="0">
                <a:solidFill>
                  <a:srgbClr val="269996"/>
                </a:solidFill>
              </a:endParaRPr>
            </a:p>
          </p:txBody>
        </p:sp>
      </p:grpSp>
      <p:grpSp>
        <p:nvGrpSpPr>
          <p:cNvPr id="4113" name="Group 17"/>
          <p:cNvGrpSpPr>
            <a:grpSpLocks/>
          </p:cNvGrpSpPr>
          <p:nvPr/>
        </p:nvGrpSpPr>
        <p:grpSpPr bwMode="auto">
          <a:xfrm>
            <a:off x="5929322" y="3143248"/>
            <a:ext cx="2951163" cy="1943100"/>
            <a:chOff x="3742" y="1298"/>
            <a:chExt cx="1859" cy="1224"/>
          </a:xfrm>
        </p:grpSpPr>
        <p:sp>
          <p:nvSpPr>
            <p:cNvPr id="4103" name="Oval 7"/>
            <p:cNvSpPr>
              <a:spLocks noChangeArrowheads="1"/>
            </p:cNvSpPr>
            <p:nvPr/>
          </p:nvSpPr>
          <p:spPr bwMode="auto">
            <a:xfrm>
              <a:off x="3742" y="1298"/>
              <a:ext cx="1859" cy="1224"/>
            </a:xfrm>
            <a:prstGeom prst="ellipse">
              <a:avLst/>
            </a:prstGeom>
            <a:gradFill rotWithShape="1">
              <a:gsLst>
                <a:gs pos="0">
                  <a:srgbClr val="DDFFDD">
                    <a:alpha val="59000"/>
                  </a:srgbClr>
                </a:gs>
                <a:gs pos="100000">
                  <a:srgbClr val="C9FFC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26999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Text Box 14"/>
            <p:cNvSpPr txBox="1">
              <a:spLocks noChangeArrowheads="1"/>
            </p:cNvSpPr>
            <p:nvPr/>
          </p:nvSpPr>
          <p:spPr bwMode="auto">
            <a:xfrm>
              <a:off x="4014" y="1616"/>
              <a:ext cx="145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269996"/>
                  </a:solidFill>
                </a:rPr>
                <a:t>Защита </a:t>
              </a:r>
              <a:r>
                <a:rPr lang="ru-RU" sz="2400" b="1" dirty="0">
                  <a:solidFill>
                    <a:srgbClr val="269996"/>
                  </a:solidFill>
                </a:rPr>
                <a:t>информации</a:t>
              </a:r>
            </a:p>
          </p:txBody>
        </p:sp>
      </p:grp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42844" y="214290"/>
            <a:ext cx="8786874" cy="954107"/>
          </a:xfrm>
          <a:prstGeom prst="rect">
            <a:avLst/>
          </a:prstGeom>
          <a:noFill/>
          <a:ln w="9525">
            <a:solidFill>
              <a:srgbClr val="26999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u="sng" dirty="0" smtClean="0">
                <a:solidFill>
                  <a:srgbClr val="24908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информационные процессы классифицируются следующим образом:</a:t>
            </a:r>
            <a:endParaRPr lang="ru-RU" sz="2800" u="sng" dirty="0">
              <a:solidFill>
                <a:srgbClr val="24908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357290" y="1928802"/>
            <a:ext cx="6337300" cy="523220"/>
          </a:xfrm>
          <a:prstGeom prst="rect">
            <a:avLst/>
          </a:prstGeom>
          <a:noFill/>
          <a:ln w="9525">
            <a:solidFill>
              <a:srgbClr val="26999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2699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Информационные процессы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4454502" y="2509822"/>
            <a:ext cx="0" cy="2160588"/>
          </a:xfrm>
          <a:prstGeom prst="line">
            <a:avLst/>
          </a:prstGeom>
          <a:noFill/>
          <a:ln w="9525">
            <a:solidFill>
              <a:srgbClr val="26999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2943202" y="2509822"/>
            <a:ext cx="1511300" cy="720725"/>
          </a:xfrm>
          <a:prstGeom prst="line">
            <a:avLst/>
          </a:prstGeom>
          <a:noFill/>
          <a:ln w="9525">
            <a:solidFill>
              <a:srgbClr val="26999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4454502" y="2509822"/>
            <a:ext cx="1657350" cy="936625"/>
          </a:xfrm>
          <a:prstGeom prst="line">
            <a:avLst/>
          </a:prstGeom>
          <a:noFill/>
          <a:ln w="9525">
            <a:solidFill>
              <a:srgbClr val="26999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000364" y="4643446"/>
            <a:ext cx="2951162" cy="1943100"/>
            <a:chOff x="1927" y="2432"/>
            <a:chExt cx="1859" cy="1224"/>
          </a:xfrm>
        </p:grpSpPr>
        <p:sp>
          <p:nvSpPr>
            <p:cNvPr id="4104" name="Oval 8"/>
            <p:cNvSpPr>
              <a:spLocks noChangeArrowheads="1"/>
            </p:cNvSpPr>
            <p:nvPr/>
          </p:nvSpPr>
          <p:spPr bwMode="auto">
            <a:xfrm>
              <a:off x="1927" y="2432"/>
              <a:ext cx="1859" cy="1224"/>
            </a:xfrm>
            <a:prstGeom prst="ellipse">
              <a:avLst/>
            </a:prstGeom>
            <a:gradFill rotWithShape="1">
              <a:gsLst>
                <a:gs pos="0">
                  <a:srgbClr val="DDFFDD">
                    <a:alpha val="59000"/>
                  </a:srgbClr>
                </a:gs>
                <a:gs pos="100000">
                  <a:srgbClr val="C9FFC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26999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8" name="Text Box 12"/>
            <p:cNvSpPr txBox="1">
              <a:spLocks noChangeArrowheads="1"/>
            </p:cNvSpPr>
            <p:nvPr/>
          </p:nvSpPr>
          <p:spPr bwMode="auto">
            <a:xfrm>
              <a:off x="2155" y="2750"/>
              <a:ext cx="145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rgbClr val="269996"/>
                  </a:solidFill>
                </a:rPr>
                <a:t>Передача информации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42844" y="3214686"/>
            <a:ext cx="2951163" cy="1943100"/>
            <a:chOff x="204" y="1298"/>
            <a:chExt cx="1859" cy="1224"/>
          </a:xfrm>
        </p:grpSpPr>
        <p:sp>
          <p:nvSpPr>
            <p:cNvPr id="4102" name="Oval 6"/>
            <p:cNvSpPr>
              <a:spLocks noChangeArrowheads="1"/>
            </p:cNvSpPr>
            <p:nvPr/>
          </p:nvSpPr>
          <p:spPr bwMode="auto">
            <a:xfrm>
              <a:off x="204" y="1298"/>
              <a:ext cx="1859" cy="1224"/>
            </a:xfrm>
            <a:prstGeom prst="ellipse">
              <a:avLst/>
            </a:prstGeom>
            <a:gradFill rotWithShape="1">
              <a:gsLst>
                <a:gs pos="0">
                  <a:srgbClr val="DDFFDD">
                    <a:alpha val="59000"/>
                  </a:srgbClr>
                </a:gs>
                <a:gs pos="100000">
                  <a:srgbClr val="C9FFC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26999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386" y="1570"/>
              <a:ext cx="145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rgbClr val="269996"/>
                  </a:solidFill>
                </a:rPr>
                <a:t>Хранение информации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929322" y="3143248"/>
            <a:ext cx="2951163" cy="1943100"/>
            <a:chOff x="3742" y="1298"/>
            <a:chExt cx="1859" cy="1224"/>
          </a:xfrm>
        </p:grpSpPr>
        <p:sp>
          <p:nvSpPr>
            <p:cNvPr id="4103" name="Oval 7"/>
            <p:cNvSpPr>
              <a:spLocks noChangeArrowheads="1"/>
            </p:cNvSpPr>
            <p:nvPr/>
          </p:nvSpPr>
          <p:spPr bwMode="auto">
            <a:xfrm>
              <a:off x="3742" y="1298"/>
              <a:ext cx="1859" cy="1224"/>
            </a:xfrm>
            <a:prstGeom prst="ellipse">
              <a:avLst/>
            </a:prstGeom>
            <a:gradFill rotWithShape="1">
              <a:gsLst>
                <a:gs pos="0">
                  <a:srgbClr val="DDFFDD">
                    <a:alpha val="59000"/>
                  </a:srgbClr>
                </a:gs>
                <a:gs pos="100000">
                  <a:srgbClr val="C9FFC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26999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Text Box 14"/>
            <p:cNvSpPr txBox="1">
              <a:spLocks noChangeArrowheads="1"/>
            </p:cNvSpPr>
            <p:nvPr/>
          </p:nvSpPr>
          <p:spPr bwMode="auto">
            <a:xfrm>
              <a:off x="4014" y="1616"/>
              <a:ext cx="145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rgbClr val="269996"/>
                  </a:solidFill>
                </a:rPr>
                <a:t>Обработка информации</a:t>
              </a:r>
            </a:p>
          </p:txBody>
        </p:sp>
      </p:grp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42844" y="214290"/>
            <a:ext cx="8643998" cy="1015663"/>
          </a:xfrm>
          <a:prstGeom prst="rect">
            <a:avLst/>
          </a:prstGeom>
          <a:noFill/>
          <a:ln w="9525">
            <a:solidFill>
              <a:srgbClr val="26999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b="1" dirty="0">
                <a:solidFill>
                  <a:srgbClr val="269996"/>
                </a:solidFill>
                <a:latin typeface="Verdana" pitchFamily="34" charset="0"/>
              </a:rPr>
              <a:t>Информационные процессы </a:t>
            </a:r>
            <a:r>
              <a:rPr lang="ru-RU" sz="2000" b="1" dirty="0">
                <a:latin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</a:rPr>
              <a:t>это процессы, в результате которых осуществляются прием, передача (обмен), преобразование и использование </a:t>
            </a:r>
            <a:r>
              <a:rPr lang="ru-RU" sz="2000" b="1" dirty="0" smtClean="0">
                <a:latin typeface="Times New Roman" pitchFamily="18" charset="0"/>
              </a:rPr>
              <a:t>информации, а так же другого рода манипуляции.</a:t>
            </a:r>
            <a:endParaRPr lang="ru-RU" sz="20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258888" y="188913"/>
            <a:ext cx="6624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2699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Хранение информации: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79388" y="981075"/>
            <a:ext cx="8640762" cy="0"/>
          </a:xfrm>
          <a:prstGeom prst="line">
            <a:avLst/>
          </a:prstGeom>
          <a:noFill/>
          <a:ln w="9525">
            <a:solidFill>
              <a:srgbClr val="2699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5132" name="Group 12"/>
          <p:cNvGrpSpPr>
            <a:grpSpLocks/>
          </p:cNvGrpSpPr>
          <p:nvPr/>
        </p:nvGrpSpPr>
        <p:grpSpPr bwMode="auto">
          <a:xfrm>
            <a:off x="395288" y="1628775"/>
            <a:ext cx="3024187" cy="1943100"/>
            <a:chOff x="249" y="1026"/>
            <a:chExt cx="1905" cy="1224"/>
          </a:xfrm>
        </p:grpSpPr>
        <p:sp>
          <p:nvSpPr>
            <p:cNvPr id="5127" name="Oval 7"/>
            <p:cNvSpPr>
              <a:spLocks noChangeArrowheads="1"/>
            </p:cNvSpPr>
            <p:nvPr/>
          </p:nvSpPr>
          <p:spPr bwMode="auto">
            <a:xfrm>
              <a:off x="249" y="1026"/>
              <a:ext cx="1905" cy="1224"/>
            </a:xfrm>
            <a:prstGeom prst="ellipse">
              <a:avLst/>
            </a:prstGeom>
            <a:gradFill rotWithShape="1">
              <a:gsLst>
                <a:gs pos="0">
                  <a:srgbClr val="DDFFDD">
                    <a:alpha val="59000"/>
                  </a:srgbClr>
                </a:gs>
                <a:gs pos="100000">
                  <a:srgbClr val="C9FFC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26999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340" y="1162"/>
              <a:ext cx="1735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rgbClr val="269996"/>
                  </a:solidFill>
                  <a:latin typeface="Times New Roman" pitchFamily="18" charset="0"/>
                </a:rPr>
                <a:t>Внутренняя память человека (оперативная память)</a:t>
              </a:r>
            </a:p>
          </p:txBody>
        </p:sp>
      </p:grpSp>
      <p:grpSp>
        <p:nvGrpSpPr>
          <p:cNvPr id="5133" name="Group 13"/>
          <p:cNvGrpSpPr>
            <a:grpSpLocks/>
          </p:cNvGrpSpPr>
          <p:nvPr/>
        </p:nvGrpSpPr>
        <p:grpSpPr bwMode="auto">
          <a:xfrm>
            <a:off x="5940425" y="1762125"/>
            <a:ext cx="2951163" cy="1943100"/>
            <a:chOff x="3742" y="1117"/>
            <a:chExt cx="1859" cy="1224"/>
          </a:xfrm>
        </p:grpSpPr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3742" y="1117"/>
              <a:ext cx="1859" cy="1224"/>
            </a:xfrm>
            <a:prstGeom prst="ellipse">
              <a:avLst/>
            </a:prstGeom>
            <a:gradFill rotWithShape="1">
              <a:gsLst>
                <a:gs pos="0">
                  <a:srgbClr val="DDFFDD">
                    <a:alpha val="59000"/>
                  </a:srgbClr>
                </a:gs>
                <a:gs pos="100000">
                  <a:srgbClr val="C9FFC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26999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4014" y="1434"/>
              <a:ext cx="145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rgbClr val="269996"/>
                  </a:solidFill>
                  <a:latin typeface="Times New Roman" pitchFamily="18" charset="0"/>
                </a:rPr>
                <a:t>Внешняя память</a:t>
              </a:r>
            </a:p>
          </p:txBody>
        </p:sp>
      </p:grp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3635375" y="1052513"/>
            <a:ext cx="792163" cy="1800225"/>
          </a:xfrm>
          <a:prstGeom prst="curvedLeftArrow">
            <a:avLst>
              <a:gd name="adj1" fmla="val 45451"/>
              <a:gd name="adj2" fmla="val 90902"/>
              <a:gd name="adj3" fmla="val 33333"/>
            </a:avLst>
          </a:prstGeom>
          <a:gradFill rotWithShape="1">
            <a:gsLst>
              <a:gs pos="0">
                <a:srgbClr val="DDFFDD"/>
              </a:gs>
              <a:gs pos="100000">
                <a:srgbClr val="B9FFB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4643438" y="1074738"/>
            <a:ext cx="1008062" cy="1728787"/>
          </a:xfrm>
          <a:prstGeom prst="curvedRightArrow">
            <a:avLst>
              <a:gd name="adj1" fmla="val 34299"/>
              <a:gd name="adj2" fmla="val 68598"/>
              <a:gd name="adj3" fmla="val 33333"/>
            </a:avLst>
          </a:prstGeom>
          <a:gradFill rotWithShape="1">
            <a:gsLst>
              <a:gs pos="0">
                <a:srgbClr val="DDFFDD"/>
              </a:gs>
              <a:gs pos="100000">
                <a:srgbClr val="C9FFC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136" name="Picture 16" descr="4654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325" y="5229225"/>
            <a:ext cx="1944688" cy="1217613"/>
          </a:xfrm>
          <a:prstGeom prst="rect">
            <a:avLst/>
          </a:prstGeom>
          <a:noFill/>
        </p:spPr>
      </p:pic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525" y="3933825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8" name="Picture 18" descr="493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61263" y="3644900"/>
            <a:ext cx="1582737" cy="1477963"/>
          </a:xfrm>
          <a:prstGeom prst="rect">
            <a:avLst/>
          </a:prstGeom>
          <a:noFill/>
        </p:spPr>
      </p:pic>
      <p:pic>
        <p:nvPicPr>
          <p:cNvPr id="5139" name="Picture 19" descr="boy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1550" y="4365625"/>
            <a:ext cx="1885950" cy="1762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2411413" y="1196975"/>
            <a:ext cx="4321175" cy="1439863"/>
            <a:chOff x="1655" y="663"/>
            <a:chExt cx="2722" cy="907"/>
          </a:xfrm>
        </p:grpSpPr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>
              <a:off x="1655" y="663"/>
              <a:ext cx="2722" cy="907"/>
            </a:xfrm>
            <a:prstGeom prst="rightArrow">
              <a:avLst>
                <a:gd name="adj1" fmla="val 50000"/>
                <a:gd name="adj2" fmla="val 75028"/>
              </a:avLst>
            </a:prstGeom>
            <a:gradFill rotWithShape="1">
              <a:gsLst>
                <a:gs pos="0">
                  <a:srgbClr val="DDFFDD"/>
                </a:gs>
                <a:gs pos="100000">
                  <a:srgbClr val="B3FFB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26999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1701" y="981"/>
              <a:ext cx="22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>
                  <a:solidFill>
                    <a:srgbClr val="26999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Информационный канал</a:t>
              </a:r>
            </a:p>
          </p:txBody>
        </p:sp>
      </p:grp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258888" y="188913"/>
            <a:ext cx="6624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2699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Передача информации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79388" y="981075"/>
            <a:ext cx="8640762" cy="0"/>
          </a:xfrm>
          <a:prstGeom prst="line">
            <a:avLst/>
          </a:prstGeom>
          <a:noFill/>
          <a:ln w="9525">
            <a:solidFill>
              <a:srgbClr val="2699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084" name="Group 12"/>
          <p:cNvGrpSpPr>
            <a:grpSpLocks/>
          </p:cNvGrpSpPr>
          <p:nvPr/>
        </p:nvGrpSpPr>
        <p:grpSpPr bwMode="auto">
          <a:xfrm>
            <a:off x="107950" y="1268413"/>
            <a:ext cx="2089150" cy="1368425"/>
            <a:chOff x="703" y="1661"/>
            <a:chExt cx="1316" cy="862"/>
          </a:xfrm>
        </p:grpSpPr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703" y="1661"/>
              <a:ext cx="1316" cy="862"/>
            </a:xfrm>
            <a:prstGeom prst="ellipse">
              <a:avLst/>
            </a:prstGeom>
            <a:gradFill rotWithShape="1">
              <a:gsLst>
                <a:gs pos="0">
                  <a:srgbClr val="DDFFDD"/>
                </a:gs>
                <a:gs pos="100000">
                  <a:srgbClr val="B7FFB7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703" y="1888"/>
              <a:ext cx="127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rgbClr val="269996"/>
                  </a:solidFill>
                </a:rPr>
                <a:t>Источник информации</a:t>
              </a:r>
            </a:p>
          </p:txBody>
        </p:sp>
      </p:grpSp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6877050" y="1268413"/>
            <a:ext cx="2017713" cy="1368425"/>
            <a:chOff x="4332" y="754"/>
            <a:chExt cx="1271" cy="862"/>
          </a:xfrm>
        </p:grpSpPr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4332" y="754"/>
              <a:ext cx="1270" cy="862"/>
            </a:xfrm>
            <a:prstGeom prst="ellipse">
              <a:avLst/>
            </a:prstGeom>
            <a:gradFill rotWithShape="1">
              <a:gsLst>
                <a:gs pos="0">
                  <a:srgbClr val="DDFFDD"/>
                </a:gs>
                <a:gs pos="100000">
                  <a:srgbClr val="B7FFB7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4333" y="980"/>
              <a:ext cx="127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rgbClr val="269996"/>
                  </a:solidFill>
                </a:rPr>
                <a:t>Приемник информации</a:t>
              </a:r>
            </a:p>
          </p:txBody>
        </p:sp>
      </p:grp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395288" y="2852738"/>
            <a:ext cx="74898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b="1" u="sng">
                <a:solidFill>
                  <a:srgbClr val="269996"/>
                </a:solidFill>
                <a:latin typeface="Times New Roman" pitchFamily="18" charset="0"/>
              </a:rPr>
              <a:t>Источник информации</a:t>
            </a:r>
            <a:r>
              <a:rPr lang="ru-RU" b="1">
                <a:latin typeface="Times New Roman" pitchFamily="18" charset="0"/>
              </a:rPr>
              <a:t> - тот, кто передаёт информацию</a:t>
            </a:r>
          </a:p>
          <a:p>
            <a:pPr marL="342900" indent="-342900"/>
            <a:r>
              <a:rPr lang="ru-RU" b="1" u="sng">
                <a:solidFill>
                  <a:srgbClr val="269996"/>
                </a:solidFill>
                <a:latin typeface="Times New Roman" pitchFamily="18" charset="0"/>
              </a:rPr>
              <a:t>Приёмник информации</a:t>
            </a:r>
            <a:r>
              <a:rPr lang="ru-RU" b="1">
                <a:latin typeface="Times New Roman" pitchFamily="18" charset="0"/>
              </a:rPr>
              <a:t> -  тот, кто её получает </a:t>
            </a:r>
          </a:p>
          <a:p>
            <a:pPr marL="342900" indent="-342900"/>
            <a:endParaRPr lang="ru-RU" b="1">
              <a:latin typeface="Times New Roman" pitchFamily="18" charset="0"/>
            </a:endParaRPr>
          </a:p>
          <a:p>
            <a:pPr marL="342900" indent="-342900"/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Информационные каналы:</a:t>
            </a:r>
          </a:p>
          <a:p>
            <a:pPr marL="342900" indent="-342900"/>
            <a:r>
              <a:rPr lang="ru-RU" b="1" i="1" u="sng">
                <a:solidFill>
                  <a:srgbClr val="269996"/>
                </a:solidFill>
                <a:latin typeface="Times New Roman" pitchFamily="18" charset="0"/>
              </a:rPr>
              <a:t>Биологические</a:t>
            </a:r>
            <a:r>
              <a:rPr lang="ru-RU" b="1">
                <a:latin typeface="Times New Roman" pitchFamily="18" charset="0"/>
              </a:rPr>
              <a:t> - органы чувств человека</a:t>
            </a:r>
          </a:p>
          <a:p>
            <a:pPr marL="342900" indent="-342900"/>
            <a:r>
              <a:rPr lang="ru-RU" b="1" i="1" u="sng">
                <a:solidFill>
                  <a:srgbClr val="269996"/>
                </a:solidFill>
                <a:latin typeface="Times New Roman" pitchFamily="18" charset="0"/>
              </a:rPr>
              <a:t>Технические</a:t>
            </a:r>
            <a:r>
              <a:rPr lang="ru-RU" b="1">
                <a:latin typeface="Times New Roman" pitchFamily="18" charset="0"/>
              </a:rPr>
              <a:t> – телефон, радио, телевидение, компьютер и другие.</a:t>
            </a:r>
          </a:p>
          <a:p>
            <a:pPr marL="342900" indent="-342900"/>
            <a:endParaRPr lang="ru-RU" b="1">
              <a:latin typeface="Times New Roman" pitchFamily="18" charset="0"/>
            </a:endParaRPr>
          </a:p>
          <a:p>
            <a:pPr marL="342900" indent="-342900"/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Характер передачи информации:</a:t>
            </a:r>
          </a:p>
          <a:p>
            <a:pPr marL="342900" indent="-342900"/>
            <a:r>
              <a:rPr lang="ru-RU" b="1" i="1" u="sng">
                <a:solidFill>
                  <a:srgbClr val="269996"/>
                </a:solidFill>
                <a:latin typeface="Times New Roman" pitchFamily="18" charset="0"/>
              </a:rPr>
              <a:t>Односторонний</a:t>
            </a:r>
          </a:p>
          <a:p>
            <a:pPr marL="342900" indent="-342900"/>
            <a:r>
              <a:rPr lang="ru-RU" b="1" i="1" u="sng">
                <a:solidFill>
                  <a:srgbClr val="269996"/>
                </a:solidFill>
                <a:latin typeface="Times New Roman" pitchFamily="18" charset="0"/>
              </a:rPr>
              <a:t>Двусторонний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203575" y="5445125"/>
            <a:ext cx="568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 b="1" i="1" u="sng">
                <a:solidFill>
                  <a:srgbClr val="FF0101"/>
                </a:solidFill>
                <a:latin typeface="Times New Roman" pitchFamily="18" charset="0"/>
              </a:rPr>
              <a:t>Вывод:</a:t>
            </a:r>
            <a:r>
              <a:rPr lang="ru-RU" sz="2400">
                <a:latin typeface="Times New Roman" pitchFamily="18" charset="0"/>
              </a:rPr>
              <a:t> </a:t>
            </a:r>
            <a:r>
              <a:rPr lang="ru-RU" sz="2400" i="1">
                <a:latin typeface="Times New Roman" pitchFamily="18" charset="0"/>
              </a:rPr>
              <a:t>процесс передачи информации протекает от источника к приемнику по информационным каналам связи.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3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0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0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0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0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0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0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10" name="Group 266"/>
          <p:cNvGrpSpPr>
            <a:grpSpLocks/>
          </p:cNvGrpSpPr>
          <p:nvPr/>
        </p:nvGrpSpPr>
        <p:grpSpPr bwMode="auto">
          <a:xfrm>
            <a:off x="1619250" y="4437063"/>
            <a:ext cx="5473700" cy="2087562"/>
            <a:chOff x="975" y="2387"/>
            <a:chExt cx="3448" cy="1315"/>
          </a:xfrm>
        </p:grpSpPr>
        <p:sp>
          <p:nvSpPr>
            <p:cNvPr id="6402" name="Rectangle 258"/>
            <p:cNvSpPr>
              <a:spLocks noChangeArrowheads="1"/>
            </p:cNvSpPr>
            <p:nvPr/>
          </p:nvSpPr>
          <p:spPr bwMode="auto">
            <a:xfrm>
              <a:off x="975" y="2387"/>
              <a:ext cx="3448" cy="1315"/>
            </a:xfrm>
            <a:prstGeom prst="rect">
              <a:avLst/>
            </a:prstGeom>
            <a:solidFill>
              <a:srgbClr val="DDFFDD"/>
            </a:solidFill>
            <a:ln w="9525">
              <a:solidFill>
                <a:srgbClr val="26999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409" name="Group 265"/>
            <p:cNvGrpSpPr>
              <a:grpSpLocks/>
            </p:cNvGrpSpPr>
            <p:nvPr/>
          </p:nvGrpSpPr>
          <p:grpSpPr bwMode="auto">
            <a:xfrm>
              <a:off x="1020" y="2432"/>
              <a:ext cx="3315" cy="1238"/>
              <a:chOff x="1020" y="2432"/>
              <a:chExt cx="3315" cy="1238"/>
            </a:xfrm>
          </p:grpSpPr>
          <p:pic>
            <p:nvPicPr>
              <p:cNvPr id="6405" name="Picture 261" descr="f74c7c1ac0c9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020" y="2614"/>
                <a:ext cx="971" cy="1029"/>
              </a:xfrm>
              <a:prstGeom prst="rect">
                <a:avLst/>
              </a:prstGeom>
              <a:noFill/>
            </p:spPr>
          </p:pic>
          <p:pic>
            <p:nvPicPr>
              <p:cNvPr id="6406" name="Picture 262" descr="clipdonbooks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424" y="2523"/>
                <a:ext cx="911" cy="1147"/>
              </a:xfrm>
              <a:prstGeom prst="rect">
                <a:avLst/>
              </a:prstGeom>
              <a:noFill/>
            </p:spPr>
          </p:pic>
          <p:pic>
            <p:nvPicPr>
              <p:cNvPr id="6407" name="Picture 263" descr="097ec59ffd51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381" y="2659"/>
                <a:ext cx="1044" cy="973"/>
              </a:xfrm>
              <a:prstGeom prst="rect">
                <a:avLst/>
              </a:prstGeom>
              <a:noFill/>
            </p:spPr>
          </p:pic>
          <p:pic>
            <p:nvPicPr>
              <p:cNvPr id="6408" name="Picture 264" descr="4cfd58549e3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7" y="2432"/>
                <a:ext cx="889" cy="639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412" name="Text Box 268"/>
          <p:cNvSpPr txBox="1">
            <a:spLocks noChangeArrowheads="1"/>
          </p:cNvSpPr>
          <p:nvPr/>
        </p:nvSpPr>
        <p:spPr bwMode="auto">
          <a:xfrm>
            <a:off x="1258888" y="188913"/>
            <a:ext cx="6624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2699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Обработка информации</a:t>
            </a:r>
          </a:p>
        </p:txBody>
      </p:sp>
      <p:sp>
        <p:nvSpPr>
          <p:cNvPr id="6413" name="Line 269"/>
          <p:cNvSpPr>
            <a:spLocks noChangeShapeType="1"/>
          </p:cNvSpPr>
          <p:nvPr/>
        </p:nvSpPr>
        <p:spPr bwMode="auto">
          <a:xfrm>
            <a:off x="179388" y="981075"/>
            <a:ext cx="8640762" cy="0"/>
          </a:xfrm>
          <a:prstGeom prst="line">
            <a:avLst/>
          </a:prstGeom>
          <a:noFill/>
          <a:ln w="9525">
            <a:solidFill>
              <a:srgbClr val="2699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414" name="Text Box 270"/>
          <p:cNvSpPr txBox="1">
            <a:spLocks noChangeArrowheads="1"/>
          </p:cNvSpPr>
          <p:nvPr/>
        </p:nvSpPr>
        <p:spPr bwMode="auto">
          <a:xfrm>
            <a:off x="684213" y="1125538"/>
            <a:ext cx="76327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Получение одних информационных объектов из других информационных объектов путем выполнения некоторых алгоритмов</a:t>
            </a:r>
          </a:p>
        </p:txBody>
      </p:sp>
      <p:grpSp>
        <p:nvGrpSpPr>
          <p:cNvPr id="6421" name="Group 277"/>
          <p:cNvGrpSpPr>
            <a:grpSpLocks/>
          </p:cNvGrpSpPr>
          <p:nvPr/>
        </p:nvGrpSpPr>
        <p:grpSpPr bwMode="auto">
          <a:xfrm>
            <a:off x="323850" y="2636838"/>
            <a:ext cx="2592388" cy="1152525"/>
            <a:chOff x="204" y="1661"/>
            <a:chExt cx="1633" cy="726"/>
          </a:xfrm>
        </p:grpSpPr>
        <p:sp>
          <p:nvSpPr>
            <p:cNvPr id="6415" name="Rectangle 271"/>
            <p:cNvSpPr>
              <a:spLocks noChangeArrowheads="1"/>
            </p:cNvSpPr>
            <p:nvPr/>
          </p:nvSpPr>
          <p:spPr bwMode="auto">
            <a:xfrm>
              <a:off x="204" y="1706"/>
              <a:ext cx="1633" cy="681"/>
            </a:xfrm>
            <a:prstGeom prst="rect">
              <a:avLst/>
            </a:prstGeom>
            <a:gradFill rotWithShape="1">
              <a:gsLst>
                <a:gs pos="0">
                  <a:srgbClr val="DDFFDD"/>
                </a:gs>
                <a:gs pos="100000">
                  <a:srgbClr val="C9FFC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26999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19" name="Text Box 275"/>
            <p:cNvSpPr txBox="1">
              <a:spLocks noChangeArrowheads="1"/>
            </p:cNvSpPr>
            <p:nvPr/>
          </p:nvSpPr>
          <p:spPr bwMode="auto">
            <a:xfrm>
              <a:off x="204" y="1661"/>
              <a:ext cx="1633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600">
                  <a:latin typeface="Times New Roman" pitchFamily="18" charset="0"/>
                </a:rPr>
                <a:t>Входная информация </a:t>
              </a:r>
              <a:r>
                <a:rPr lang="ru-RU" sz="1600" i="1">
                  <a:latin typeface="Times New Roman" pitchFamily="18" charset="0"/>
                </a:rPr>
                <a:t>(сведения для человека или устройства)</a:t>
              </a:r>
              <a:r>
                <a:rPr lang="ru-RU" sz="1600">
                  <a:latin typeface="Times New Roman" pitchFamily="18" charset="0"/>
                </a:rPr>
                <a:t> + имеющийся запас из опыта</a:t>
              </a:r>
            </a:p>
          </p:txBody>
        </p:sp>
      </p:grpSp>
      <p:grpSp>
        <p:nvGrpSpPr>
          <p:cNvPr id="6423" name="Group 279"/>
          <p:cNvGrpSpPr>
            <a:grpSpLocks/>
          </p:cNvGrpSpPr>
          <p:nvPr/>
        </p:nvGrpSpPr>
        <p:grpSpPr bwMode="auto">
          <a:xfrm>
            <a:off x="6300788" y="2708275"/>
            <a:ext cx="2520950" cy="1081088"/>
            <a:chOff x="3969" y="1706"/>
            <a:chExt cx="1588" cy="681"/>
          </a:xfrm>
        </p:grpSpPr>
        <p:sp>
          <p:nvSpPr>
            <p:cNvPr id="6417" name="Rectangle 273"/>
            <p:cNvSpPr>
              <a:spLocks noChangeArrowheads="1"/>
            </p:cNvSpPr>
            <p:nvPr/>
          </p:nvSpPr>
          <p:spPr bwMode="auto">
            <a:xfrm>
              <a:off x="3969" y="1706"/>
              <a:ext cx="1588" cy="681"/>
            </a:xfrm>
            <a:prstGeom prst="rect">
              <a:avLst/>
            </a:prstGeom>
            <a:gradFill rotWithShape="1">
              <a:gsLst>
                <a:gs pos="0">
                  <a:srgbClr val="DDFFDD"/>
                </a:gs>
                <a:gs pos="100000">
                  <a:srgbClr val="C9FFC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26999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22" name="Text Box 278"/>
            <p:cNvSpPr txBox="1">
              <a:spLocks noChangeArrowheads="1"/>
            </p:cNvSpPr>
            <p:nvPr/>
          </p:nvSpPr>
          <p:spPr bwMode="auto">
            <a:xfrm>
              <a:off x="4059" y="1888"/>
              <a:ext cx="145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600">
                  <a:latin typeface="Times New Roman" pitchFamily="18" charset="0"/>
                </a:rPr>
                <a:t>Выходная информация </a:t>
              </a:r>
              <a:r>
                <a:rPr lang="ru-RU" sz="1600" i="1">
                  <a:latin typeface="Times New Roman" pitchFamily="18" charset="0"/>
                </a:rPr>
                <a:t>(новая)</a:t>
              </a:r>
            </a:p>
          </p:txBody>
        </p:sp>
      </p:grpSp>
      <p:grpSp>
        <p:nvGrpSpPr>
          <p:cNvPr id="6425" name="Group 281"/>
          <p:cNvGrpSpPr>
            <a:grpSpLocks/>
          </p:cNvGrpSpPr>
          <p:nvPr/>
        </p:nvGrpSpPr>
        <p:grpSpPr bwMode="auto">
          <a:xfrm>
            <a:off x="3276600" y="2924175"/>
            <a:ext cx="2590800" cy="647700"/>
            <a:chOff x="2064" y="1842"/>
            <a:chExt cx="1632" cy="408"/>
          </a:xfrm>
        </p:grpSpPr>
        <p:sp>
          <p:nvSpPr>
            <p:cNvPr id="6418" name="AutoShape 274"/>
            <p:cNvSpPr>
              <a:spLocks noChangeArrowheads="1"/>
            </p:cNvSpPr>
            <p:nvPr/>
          </p:nvSpPr>
          <p:spPr bwMode="auto">
            <a:xfrm>
              <a:off x="2064" y="1842"/>
              <a:ext cx="1632" cy="408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1">
              <a:gsLst>
                <a:gs pos="0">
                  <a:srgbClr val="DDFFDD"/>
                </a:gs>
                <a:gs pos="100000">
                  <a:srgbClr val="C9FFC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26999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24" name="Text Box 280"/>
            <p:cNvSpPr txBox="1">
              <a:spLocks noChangeArrowheads="1"/>
            </p:cNvSpPr>
            <p:nvPr/>
          </p:nvSpPr>
          <p:spPr bwMode="auto">
            <a:xfrm>
              <a:off x="2245" y="1933"/>
              <a:ext cx="11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600" b="1" u="sng">
                  <a:solidFill>
                    <a:srgbClr val="FF0101"/>
                  </a:solidFill>
                  <a:latin typeface="Times New Roman" pitchFamily="18" charset="0"/>
                </a:rPr>
                <a:t>Обработка</a:t>
              </a:r>
            </a:p>
          </p:txBody>
        </p:sp>
      </p:grpSp>
      <p:sp>
        <p:nvSpPr>
          <p:cNvPr id="6426" name="Text Box 282"/>
          <p:cNvSpPr txBox="1">
            <a:spLocks noChangeArrowheads="1"/>
          </p:cNvSpPr>
          <p:nvPr/>
        </p:nvSpPr>
        <p:spPr bwMode="auto">
          <a:xfrm>
            <a:off x="3708400" y="3357563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Times New Roman" pitchFamily="18" charset="0"/>
              </a:rPr>
              <a:t>помехи</a:t>
            </a:r>
            <a:r>
              <a:rPr lang="ru-RU"/>
              <a:t>, </a:t>
            </a:r>
            <a:r>
              <a:rPr lang="ru-RU" sz="1600">
                <a:latin typeface="Times New Roman" pitchFamily="18" charset="0"/>
              </a:rPr>
              <a:t>шум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Cloud"/>
          <p:cNvSpPr>
            <a:spLocks noChangeAspect="1" noEditPoints="1" noChangeArrowheads="1"/>
          </p:cNvSpPr>
          <p:nvPr/>
        </p:nvSpPr>
        <p:spPr bwMode="auto">
          <a:xfrm>
            <a:off x="971550" y="115888"/>
            <a:ext cx="2879725" cy="17097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FFD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en-US" sz="2000" b="1"/>
          </a:p>
          <a:p>
            <a:pPr algn="ctr"/>
            <a:r>
              <a:rPr lang="ru-RU" sz="2000" b="1"/>
              <a:t>вычисления</a:t>
            </a:r>
          </a:p>
        </p:txBody>
      </p:sp>
      <p:sp>
        <p:nvSpPr>
          <p:cNvPr id="7174" name="Cloud"/>
          <p:cNvSpPr>
            <a:spLocks noChangeAspect="1" noEditPoints="1" noChangeArrowheads="1"/>
          </p:cNvSpPr>
          <p:nvPr/>
        </p:nvSpPr>
        <p:spPr bwMode="auto">
          <a:xfrm>
            <a:off x="395288" y="1916113"/>
            <a:ext cx="2881312" cy="1930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FFD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en-US" sz="2000" b="1"/>
          </a:p>
          <a:p>
            <a:pPr algn="ctr"/>
            <a:r>
              <a:rPr lang="ru-RU" sz="2000" b="1"/>
              <a:t>кодирование</a:t>
            </a:r>
          </a:p>
        </p:txBody>
      </p:sp>
      <p:sp>
        <p:nvSpPr>
          <p:cNvPr id="7175" name="Cloud"/>
          <p:cNvSpPr>
            <a:spLocks noChangeAspect="1" noEditPoints="1" noChangeArrowheads="1"/>
          </p:cNvSpPr>
          <p:nvPr/>
        </p:nvSpPr>
        <p:spPr bwMode="auto">
          <a:xfrm>
            <a:off x="179388" y="4005263"/>
            <a:ext cx="3892546" cy="17399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FFD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en-US" sz="2000" b="1" dirty="0"/>
          </a:p>
          <a:p>
            <a:pPr algn="ctr"/>
            <a:r>
              <a:rPr lang="ru-RU" sz="2000" b="1" dirty="0"/>
              <a:t>структурирование</a:t>
            </a:r>
          </a:p>
        </p:txBody>
      </p:sp>
      <p:sp>
        <p:nvSpPr>
          <p:cNvPr id="7176" name="Cloud"/>
          <p:cNvSpPr>
            <a:spLocks noChangeAspect="1" noEditPoints="1" noChangeArrowheads="1"/>
          </p:cNvSpPr>
          <p:nvPr/>
        </p:nvSpPr>
        <p:spPr bwMode="auto">
          <a:xfrm>
            <a:off x="5364163" y="188913"/>
            <a:ext cx="3313112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FFD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ru-RU" sz="2000" b="1"/>
          </a:p>
          <a:p>
            <a:pPr algn="ctr"/>
            <a:r>
              <a:rPr lang="ru-RU" sz="2000" b="1"/>
              <a:t>логические рассуждения</a:t>
            </a:r>
          </a:p>
        </p:txBody>
      </p:sp>
      <p:sp>
        <p:nvSpPr>
          <p:cNvPr id="7177" name="Cloud"/>
          <p:cNvSpPr>
            <a:spLocks noChangeAspect="1" noEditPoints="1" noChangeArrowheads="1"/>
          </p:cNvSpPr>
          <p:nvPr/>
        </p:nvSpPr>
        <p:spPr bwMode="auto">
          <a:xfrm>
            <a:off x="5724525" y="3789363"/>
            <a:ext cx="3276600" cy="172561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FFD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en-US" sz="2000" b="1"/>
          </a:p>
          <a:p>
            <a:pPr algn="ctr"/>
            <a:r>
              <a:rPr lang="ru-RU" sz="2000" b="1"/>
              <a:t>сортировка (упорядочение)</a:t>
            </a:r>
          </a:p>
          <a:p>
            <a:pPr algn="ctr"/>
            <a:endParaRPr lang="ru-RU" sz="2000" b="1"/>
          </a:p>
        </p:txBody>
      </p:sp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3570288" y="2185988"/>
            <a:ext cx="5249862" cy="1530350"/>
            <a:chOff x="2290" y="1480"/>
            <a:chExt cx="3307" cy="964"/>
          </a:xfrm>
        </p:grpSpPr>
        <p:pic>
          <p:nvPicPr>
            <p:cNvPr id="7179" name="Picture 11" descr="Картинка 62 из 163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53" y="1480"/>
              <a:ext cx="2944" cy="964"/>
            </a:xfrm>
            <a:prstGeom prst="rect">
              <a:avLst/>
            </a:prstGeom>
            <a:noFill/>
            <a:ln w="9525">
              <a:solidFill>
                <a:srgbClr val="269996"/>
              </a:solidFill>
              <a:miter lim="800000"/>
              <a:headEnd/>
              <a:tailEnd/>
            </a:ln>
          </p:spPr>
        </p:pic>
        <p:pic>
          <p:nvPicPr>
            <p:cNvPr id="7180" name="Picture 12" descr="Картинка 81 из 163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90" y="1480"/>
              <a:ext cx="1446" cy="953"/>
            </a:xfrm>
            <a:prstGeom prst="rect">
              <a:avLst/>
            </a:prstGeom>
            <a:noFill/>
            <a:ln w="9525">
              <a:solidFill>
                <a:srgbClr val="269996"/>
              </a:solidFill>
              <a:miter lim="800000"/>
              <a:headEnd/>
              <a:tailEnd/>
            </a:ln>
          </p:spPr>
        </p:pic>
      </p:grpSp>
      <p:sp>
        <p:nvSpPr>
          <p:cNvPr id="7181" name="Cloud"/>
          <p:cNvSpPr>
            <a:spLocks noChangeAspect="1" noEditPoints="1" noChangeArrowheads="1"/>
          </p:cNvSpPr>
          <p:nvPr/>
        </p:nvSpPr>
        <p:spPr bwMode="auto">
          <a:xfrm>
            <a:off x="3276600" y="5157788"/>
            <a:ext cx="2989263" cy="157321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FFD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en-US" sz="2000" b="1"/>
          </a:p>
          <a:p>
            <a:pPr algn="ctr"/>
            <a:r>
              <a:rPr lang="ru-RU" sz="2000" b="1"/>
              <a:t>Поиск информации</a:t>
            </a:r>
          </a:p>
          <a:p>
            <a:pPr algn="ctr"/>
            <a:endParaRPr 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5" grpId="0" animBg="1"/>
      <p:bldP spid="7176" grpId="0" animBg="1"/>
      <p:bldP spid="7177" grpId="0" animBg="1"/>
      <p:bldP spid="71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497888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>
                <a:latin typeface="Times New Roman" pitchFamily="18" charset="0"/>
              </a:rPr>
              <a:t>Обработка информации происходит по определенным правилам, которые выполняются в определенном порядке. </a:t>
            </a:r>
            <a:r>
              <a:rPr lang="ru-RU" sz="2000" i="1">
                <a:latin typeface="Times New Roman" pitchFamily="18" charset="0"/>
              </a:rPr>
              <a:t>План действий над информацией по определенным правилам принято называть </a:t>
            </a:r>
            <a:r>
              <a:rPr lang="ru-RU" sz="2000" b="1" i="1">
                <a:solidFill>
                  <a:srgbClr val="FF0101"/>
                </a:solidFill>
                <a:latin typeface="Times New Roman" pitchFamily="18" charset="0"/>
              </a:rPr>
              <a:t>алгоритмом</a:t>
            </a:r>
            <a:r>
              <a:rPr lang="ru-RU" sz="2000" b="1">
                <a:latin typeface="Times New Roman" pitchFamily="18" charset="0"/>
              </a:rPr>
              <a:t>.</a:t>
            </a:r>
            <a:r>
              <a:rPr lang="ru-RU" sz="2000">
                <a:latin typeface="Times New Roman" pitchFamily="18" charset="0"/>
              </a:rPr>
              <a:t> По алгоритму управляющий управляет управляемым, то есть исполнителем. У Пушкина в сказке "О рыбаке и рыбке" очень четко представлены и управляющий (старуха) и исполнитель</a:t>
            </a:r>
            <a:r>
              <a:rPr lang="ru-RU">
                <a:latin typeface="Times New Roman" pitchFamily="18" charset="0"/>
              </a:rPr>
              <a:t> (старик):</a:t>
            </a:r>
          </a:p>
          <a:p>
            <a:pPr algn="just">
              <a:spcBef>
                <a:spcPct val="50000"/>
              </a:spcBef>
            </a:pPr>
            <a:endParaRPr lang="ru-RU"/>
          </a:p>
        </p:txBody>
      </p:sp>
      <p:pic>
        <p:nvPicPr>
          <p:cNvPr id="8197" name="Picture 5" descr="3d58f71410a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592388"/>
            <a:ext cx="2871787" cy="4076700"/>
          </a:xfrm>
          <a:prstGeom prst="rect">
            <a:avLst/>
          </a:prstGeom>
          <a:noFill/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211638" y="3716338"/>
            <a:ext cx="43926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 i="1"/>
              <a:t>"</a:t>
            </a:r>
            <a:r>
              <a:rPr lang="ru-RU" sz="2000" i="1">
                <a:latin typeface="Times New Roman" pitchFamily="18" charset="0"/>
              </a:rPr>
              <a:t>Воротись, поклонись рыбке:</a:t>
            </a:r>
            <a:br>
              <a:rPr lang="ru-RU" sz="2000" i="1">
                <a:latin typeface="Times New Roman" pitchFamily="18" charset="0"/>
              </a:rPr>
            </a:br>
            <a:r>
              <a:rPr lang="ru-RU" sz="2000" i="1">
                <a:latin typeface="Times New Roman" pitchFamily="18" charset="0"/>
              </a:rPr>
              <a:t>Не хочу быть черной крестьянкой,</a:t>
            </a:r>
            <a:br>
              <a:rPr lang="ru-RU" sz="2000" i="1">
                <a:latin typeface="Times New Roman" pitchFamily="18" charset="0"/>
              </a:rPr>
            </a:br>
            <a:r>
              <a:rPr lang="ru-RU" sz="2000" i="1">
                <a:latin typeface="Times New Roman" pitchFamily="18" charset="0"/>
              </a:rPr>
              <a:t>Хочу быть столбовою дворянкой".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245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2</dc:creator>
  <cp:lastModifiedBy>1</cp:lastModifiedBy>
  <cp:revision>34</cp:revision>
  <dcterms:created xsi:type="dcterms:W3CDTF">2010-03-28T09:57:01Z</dcterms:created>
  <dcterms:modified xsi:type="dcterms:W3CDTF">2021-11-30T03:18:16Z</dcterms:modified>
</cp:coreProperties>
</file>