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69" r:id="rId17"/>
    <p:sldId id="272" r:id="rId18"/>
    <p:sldId id="270" r:id="rId19"/>
    <p:sldId id="271" r:id="rId20"/>
    <p:sldId id="279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Жарочные поверхности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открытые сковороды, грили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 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Грили контактные прижимные позволяют приготовить:</a:t>
            </a:r>
          </a:p>
          <a:p>
            <a:pPr fontAlgn="base"/>
            <a:r>
              <a:rPr lang="ru-RU" dirty="0" smtClean="0"/>
              <a:t>аппетитные </a:t>
            </a:r>
            <a:r>
              <a:rPr lang="ru-RU" dirty="0" err="1" smtClean="0"/>
              <a:t>стейки</a:t>
            </a:r>
            <a:r>
              <a:rPr lang="ru-RU" dirty="0" smtClean="0"/>
              <a:t> с корочкой,</a:t>
            </a:r>
          </a:p>
          <a:p>
            <a:pPr fontAlgn="base"/>
            <a:r>
              <a:rPr lang="ru-RU" dirty="0" smtClean="0"/>
              <a:t>сосиски, сардельки, колбаски,</a:t>
            </a:r>
          </a:p>
          <a:p>
            <a:pPr fontAlgn="base"/>
            <a:r>
              <a:rPr lang="ru-RU" dirty="0" smtClean="0"/>
              <a:t>овощи,</a:t>
            </a:r>
          </a:p>
          <a:p>
            <a:pPr fontAlgn="base"/>
            <a:r>
              <a:rPr lang="ru-RU" dirty="0" smtClean="0"/>
              <a:t>рыбу и мясо,</a:t>
            </a:r>
          </a:p>
          <a:p>
            <a:pPr fontAlgn="base"/>
            <a:r>
              <a:rPr lang="ru-RU" dirty="0" smtClean="0"/>
              <a:t>птицу.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Преимущества использования контактных грилей:</a:t>
            </a:r>
          </a:p>
          <a:p>
            <a:pPr fontAlgn="base"/>
            <a:r>
              <a:rPr lang="ru-RU" dirty="0" smtClean="0"/>
              <a:t>равномерная прожарка продукта с двух сторон,</a:t>
            </a:r>
          </a:p>
          <a:p>
            <a:pPr fontAlgn="base"/>
            <a:r>
              <a:rPr lang="ru-RU" dirty="0" smtClean="0"/>
              <a:t>быстрый процесс приготовления,</a:t>
            </a:r>
          </a:p>
          <a:p>
            <a:pPr fontAlgn="base"/>
            <a:r>
              <a:rPr lang="ru-RU" dirty="0" smtClean="0"/>
              <a:t>удобство эксплуатации устройства,</a:t>
            </a:r>
          </a:p>
          <a:p>
            <a:pPr fontAlgn="base"/>
            <a:r>
              <a:rPr lang="ru-RU" dirty="0" smtClean="0"/>
              <a:t>простота ухода за оборудованием,</a:t>
            </a:r>
          </a:p>
          <a:p>
            <a:pPr fontAlgn="base"/>
            <a:r>
              <a:rPr lang="ru-RU" dirty="0" smtClean="0"/>
              <a:t>возможность готовить продукты различной толщины,</a:t>
            </a:r>
          </a:p>
          <a:p>
            <a:pPr fontAlgn="base"/>
            <a:r>
              <a:rPr lang="ru-RU" dirty="0" smtClean="0"/>
              <a:t>сохранение исходной формы обрабатываемого продукта,</a:t>
            </a:r>
          </a:p>
          <a:p>
            <a:pPr fontAlgn="base"/>
            <a:r>
              <a:rPr lang="ru-RU" dirty="0" smtClean="0"/>
              <a:t>компактность,</a:t>
            </a:r>
          </a:p>
          <a:p>
            <a:pPr fontAlgn="base"/>
            <a:r>
              <a:rPr lang="ru-RU" dirty="0" smtClean="0"/>
              <a:t>многофункциональность,</a:t>
            </a:r>
          </a:p>
          <a:p>
            <a:pPr fontAlgn="base"/>
            <a:r>
              <a:rPr lang="ru-RU" dirty="0" smtClean="0"/>
              <a:t>сохранение питательных веществ в обрабатываемых продуктах,</a:t>
            </a:r>
          </a:p>
          <a:p>
            <a:pPr fontAlgn="base"/>
            <a:r>
              <a:rPr lang="ru-RU" dirty="0" smtClean="0"/>
              <a:t>износоустойчивость и длительный срок службы.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стоун-гриль</a:t>
            </a:r>
            <a:r>
              <a:rPr lang="ru-RU" dirty="0" smtClean="0"/>
              <a:t> </a:t>
            </a:r>
            <a:r>
              <a:rPr lang="ru-RU" dirty="0" smtClean="0"/>
              <a:t>(</a:t>
            </a:r>
            <a:r>
              <a:rPr lang="ru-RU" b="1" dirty="0" smtClean="0"/>
              <a:t>«Жар-камень</a:t>
            </a:r>
            <a:r>
              <a:rPr lang="ru-RU" dirty="0" smtClean="0"/>
              <a:t>)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раскаленная каменная плита размером примерно 20х30 см, на которой гость самостоятельно обжаривает мясо, птицу, рыбу или субпродукты до желаемой степени прожарки.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Нагретый до 400°С камень 25–30 минут способен выполнять функции гриля, при этом не требуется смазывать его жиром. Приготовление проходит не только благодаря теплопереносу, но и за счет проникающего инфракрасного излучения от раскаленного камня, поэтому блюдо готовится быстрее и лучше, сохраняя полезные вещества.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карусельные</a:t>
            </a:r>
            <a:r>
              <a:rPr lang="ru-RU" dirty="0" smtClean="0"/>
              <a:t> </a:t>
            </a:r>
            <a:r>
              <a:rPr lang="ru-RU" dirty="0" smtClean="0"/>
              <a:t>( «</a:t>
            </a:r>
            <a:r>
              <a:rPr lang="ru-RU" dirty="0" smtClean="0"/>
              <a:t>куриные») грили.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Тушки </a:t>
            </a:r>
            <a:r>
              <a:rPr lang="ru-RU" dirty="0" smtClean="0"/>
              <a:t>птицы вращаются в рабочей камере по замкнутой траектории, а на них воздействует инфракрасное излучение от расположенных в нескольких местах </a:t>
            </a:r>
            <a:r>
              <a:rPr lang="ru-RU" dirty="0" err="1" smtClean="0"/>
              <a:t>ТЭНов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1 ВЫПИСКА\гр 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929718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Благодаря такой конструкции, продукт получает импульсный тепловой удар, когда он попадает в поле действия одного из </a:t>
            </a:r>
            <a:r>
              <a:rPr lang="ru-RU" dirty="0" err="1" smtClean="0"/>
              <a:t>ТЭНов</a:t>
            </a:r>
            <a:r>
              <a:rPr lang="ru-RU" dirty="0" smtClean="0"/>
              <a:t>. Затем продукт уходит в тень, тепло с поверхности проникает вглубь, и к следующему </a:t>
            </a:r>
            <a:r>
              <a:rPr lang="ru-RU" dirty="0" err="1" smtClean="0"/>
              <a:t>ТЭНу</a:t>
            </a:r>
            <a:r>
              <a:rPr lang="ru-RU" dirty="0" smtClean="0"/>
              <a:t> он подходит уже несколько остывшим. Именно эта особенность позволяет курице (сырью с низким коэффициентом теплопроводности) быстрее прогреваться, так как при правильно выбранной опытным поваром температуре, на ее поверхности сразу не образуется высушенная корка, препятствующая равномерной и быстрой прожарке всего продукта.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Некоторые производители таких грилей предлагают не только спицы с фиксаторами для кур, но и перфорированные продолговатые корзины, куда можно укладывать для обжарки картофель, болгарский перец, баклажаны, куриные крылышки, печень индейки, початки кукурузы и т.п. В отечественной практике такой ассортимент продуктов для «куриного гриля», к сожалению, еще не получил популярности. 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гриль-шаурма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использует импульсный нагрев, но в данном случае электрические </a:t>
            </a:r>
            <a:r>
              <a:rPr lang="ru-RU" dirty="0" err="1" smtClean="0"/>
              <a:t>ТЭНы</a:t>
            </a:r>
            <a:r>
              <a:rPr lang="ru-RU" dirty="0" smtClean="0"/>
              <a:t>, газовые ИК-горелки или стеклокерамические излучатели нагревают вращающийся на оси большой сборный пласт мяса (чаще всего куриного) в форме перевернутого усеченного конуса. Повар длинным тонким ножом срезает куски поджаренного мяса, смешивает с овощами и заворачивает в лаваш. Для дополнительного нагрева сформованный батончик </a:t>
            </a:r>
            <a:r>
              <a:rPr lang="ru-RU" dirty="0" err="1" smtClean="0"/>
              <a:t>шаурмы</a:t>
            </a:r>
            <a:r>
              <a:rPr lang="ru-RU" dirty="0" smtClean="0"/>
              <a:t> подогревается с обеих сторон в контактном гриле. 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1 ВЫПИСКА\гриль ш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500562" cy="5857916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1 ВЫПИСКА\grill_shaurm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785794"/>
            <a:ext cx="3394472" cy="5311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salamander</a:t>
            </a:r>
            <a:r>
              <a:rPr lang="en-US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Гриль-salamander</a:t>
            </a:r>
            <a:r>
              <a:rPr lang="ru-RU" dirty="0" smtClean="0"/>
              <a:t> используется для обжаривания небольших тонких кусочков птицы, рыбы, разнообразных морепродуктов, сосисок и колбасок. Благодаря этому грилю, можно приготовить аппетитные горячие открытые бутерброды с гастрономией или мясным фаршем, жульены, присыпанные сырной крошкой.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Опытные повара часто вешают </a:t>
            </a:r>
            <a:r>
              <a:rPr lang="ru-RU" dirty="0" err="1" smtClean="0"/>
              <a:t>гриль-salamander</a:t>
            </a:r>
            <a:r>
              <a:rPr lang="ru-RU" dirty="0" smtClean="0"/>
              <a:t> на стену в раздаточной рядом с выходом в зал и используют его как сухой мармит. Включив минимальный нагрев можно продержать на гриле горячие блюда 5–7 минут (например, для одновременной подачи на один стол горячих блюд с разной продолжительностью приготовления) без заметного ухудшения внешнего вида и вкусовых показателей. 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1 ВЫПИСКА\гр 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6406385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Жарение в современной кулинарии — самый распространенный прием тепловой обработки. Продукты жарят на конфорках электроплит и газовых горелках, в жарочных шкафах и </a:t>
            </a:r>
            <a:r>
              <a:rPr lang="ru-RU" dirty="0" err="1" smtClean="0"/>
              <a:t>пароконвектоматах</a:t>
            </a:r>
            <a:r>
              <a:rPr lang="ru-RU" dirty="0" smtClean="0"/>
              <a:t>, на решетке над горящими углями, под </a:t>
            </a:r>
            <a:r>
              <a:rPr lang="ru-RU" dirty="0" err="1" smtClean="0"/>
              <a:t>ТЭНами</a:t>
            </a:r>
            <a:r>
              <a:rPr lang="ru-RU" dirty="0" smtClean="0"/>
              <a:t> и даже на раскаленной каменной плите.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Гриль </a:t>
            </a:r>
            <a:r>
              <a:rPr lang="ru-RU" dirty="0" smtClean="0"/>
              <a:t>саламандра </a:t>
            </a:r>
            <a:r>
              <a:rPr lang="en-US" dirty="0" smtClean="0"/>
              <a:t>SIRMAN BASIC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9218" name="Picture 2" descr="C:\Documents and Settings\Admin\Рабочий стол\1 ВЫПИСКА\гр с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86926" y="1357298"/>
            <a:ext cx="5370147" cy="4768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водяно</a:t>
            </a:r>
            <a:r>
              <a:rPr lang="ru-RU" b="1" dirty="0" smtClean="0"/>
              <a:t>й</a:t>
            </a:r>
            <a:r>
              <a:rPr lang="ru-RU" b="1" dirty="0" smtClean="0"/>
              <a:t> гриль</a:t>
            </a:r>
            <a:r>
              <a:rPr lang="ru-RU" b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вапо-гриль</a:t>
            </a:r>
            <a:r>
              <a:rPr lang="ru-RU" dirty="0" smtClean="0"/>
              <a:t>, от англ. — </a:t>
            </a:r>
            <a:r>
              <a:rPr lang="ru-RU" dirty="0" err="1" smtClean="0"/>
              <a:t>Vapor</a:t>
            </a:r>
            <a:r>
              <a:rPr lang="ru-RU" dirty="0" smtClean="0"/>
              <a:t> </a:t>
            </a:r>
            <a:r>
              <a:rPr lang="ru-RU" dirty="0" err="1" smtClean="0"/>
              <a:t>grill</a:t>
            </a:r>
            <a:r>
              <a:rPr lang="ru-RU" dirty="0" smtClean="0"/>
              <a:t>). </a:t>
            </a:r>
            <a:endParaRPr lang="ru-RU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224338" y="3186113"/>
          <a:ext cx="695325" cy="485775"/>
        </p:xfrm>
        <a:graphic>
          <a:graphicData uri="http://schemas.openxmlformats.org/presentationml/2006/ole">
            <p:oleObj spid="_x0000_s7170" name="Пакет" r:id="rId3" imgW="695160" imgH="485640" progId="Package">
              <p:embed/>
            </p:oleObj>
          </a:graphicData>
        </a:graphic>
      </p:graphicFrame>
      <p:pic>
        <p:nvPicPr>
          <p:cNvPr id="7172" name="Picture 4" descr="C:\Documents and Settings\Admin\Рабочий стол\1 ВЫПИСКА\vapor_grill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14348" y="1600200"/>
            <a:ext cx="5627303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Трубчатые нагревательные элементы спрятаны под чугунной решеткой, а капли стекающего сока и жира падают в емкость с водой. Таким образом, гриль работает в экологически чистом режиме, почти без выделения вредных химических элементов термического разложения жиров. Емкость с водой повышает влажность в зоне обжарки, что ускоряет процесс приготовления и сокращает потери.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зависимости от требуемой производительности, нужно выбирать грили с разными размерами решетки, в напольном или настольном исполнении. 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 существенным потребительским характеристикам следует отнести установленную мощность (чем больше, тем быстрее гриль будет выходить на рабочий режим), </a:t>
            </a:r>
            <a:r>
              <a:rPr lang="ru-RU" dirty="0" err="1" smtClean="0"/>
              <a:t>антипригарные</a:t>
            </a:r>
            <a:r>
              <a:rPr lang="ru-RU" dirty="0" smtClean="0"/>
              <a:t> свойства решетки, наличие нескольких зон нагрева, простоту и удобство в разборке, чистке и мойки деталей гриля в конце рабочей смены.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Продвинутые производители водяных грилей предлагают в качестве дополнительных комплектующих сплошную жарочную поверхность (для приготовления блинов, оладий, омлета и т.п.) и </a:t>
            </a:r>
            <a:r>
              <a:rPr lang="ru-RU" dirty="0" err="1" smtClean="0"/>
              <a:t>термодатчик</a:t>
            </a:r>
            <a:r>
              <a:rPr lang="ru-RU" dirty="0" smtClean="0"/>
              <a:t> для определения температуры в толще продукта.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гриль </a:t>
            </a:r>
            <a:r>
              <a:rPr lang="en-US" dirty="0" err="1" smtClean="0"/>
              <a:t>Josper</a:t>
            </a:r>
            <a:r>
              <a:rPr lang="en-US" dirty="0" smtClean="0"/>
              <a:t>,</a:t>
            </a:r>
            <a:endParaRPr lang="ru-RU" dirty="0"/>
          </a:p>
        </p:txBody>
      </p:sp>
      <p:pic>
        <p:nvPicPr>
          <p:cNvPr id="8194" name="Picture 2" descr="C:\Documents and Settings\Admin\Рабочий стол\1 ВЫПИСКА\grill_josp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43050"/>
            <a:ext cx="585791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индукционные сковороды</a:t>
            </a:r>
            <a:r>
              <a:rPr lang="ru-RU" dirty="0" smtClean="0"/>
              <a:t> (еще их называют </a:t>
            </a:r>
            <a:r>
              <a:rPr lang="ru-RU" b="1" dirty="0" smtClean="0"/>
              <a:t>индукционными грилями</a:t>
            </a:r>
            <a:r>
              <a:rPr lang="ru-RU" dirty="0" smtClean="0"/>
              <a:t>), которые существенно экономят электроэнергию, быстро нагреваются и, при необходимости, быстро снижают интенсивность теплового потока.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Жарочная поверхность индукционного гриля (бывает гладкая и рифленая) сделана из намагничивающейся хромированной стали, которая легко чистится и устойчива к истиранию.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рядом с нагреваемой поверхностью есть небольшое отверстие, куда можно сбрасывать подгорелые частички или лишний жир. Некоторые производители с трех сторон огораживают рабочую зону панелями высотой 5–7 см, чтобы жир не разбрызгивался.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1 ВЫПИСКА\гр ро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70822" y="1600200"/>
            <a:ext cx="380235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гриль </a:t>
            </a:r>
            <a:r>
              <a:rPr lang="en-US" b="1" dirty="0" err="1" smtClean="0"/>
              <a:t>Teppan</a:t>
            </a:r>
            <a:r>
              <a:rPr lang="en-US" b="1" dirty="0" smtClean="0"/>
              <a:t> </a:t>
            </a:r>
            <a:r>
              <a:rPr lang="en-US" b="1" dirty="0" err="1" smtClean="0"/>
              <a:t>Yaki</a:t>
            </a:r>
            <a:r>
              <a:rPr lang="en-US" dirty="0" smtClean="0"/>
              <a:t>,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принципу открытой жарочной поверхности устроен </a:t>
            </a:r>
            <a:r>
              <a:rPr lang="ru-RU" b="1" dirty="0" smtClean="0"/>
              <a:t>гриль </a:t>
            </a:r>
            <a:r>
              <a:rPr lang="ru-RU" b="1" dirty="0" err="1" smtClean="0"/>
              <a:t>Teppan</a:t>
            </a:r>
            <a:r>
              <a:rPr lang="ru-RU" b="1" dirty="0" smtClean="0"/>
              <a:t> </a:t>
            </a:r>
            <a:r>
              <a:rPr lang="ru-RU" b="1" dirty="0" err="1" smtClean="0"/>
              <a:t>Yaki</a:t>
            </a:r>
            <a:r>
              <a:rPr lang="ru-RU" dirty="0" smtClean="0"/>
              <a:t>, на котором готовят блюда традиционной японской кухни. Он оборудован термостатом и электронной регулировкой мощности теплового потока. Встроенный звуковой сигнал оповещает о конце рабочего цикла. Сама конструкция позволяет гостям ресторана сидеть в непосредственной близости и наблюдать за процессом приготовления.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гриль </a:t>
            </a:r>
            <a:r>
              <a:rPr lang="en-US" b="1" dirty="0" err="1" smtClean="0"/>
              <a:t>Teppan</a:t>
            </a:r>
            <a:r>
              <a:rPr lang="en-US" b="1" dirty="0" smtClean="0"/>
              <a:t> </a:t>
            </a:r>
            <a:r>
              <a:rPr lang="en-US" b="1" dirty="0" err="1" smtClean="0"/>
              <a:t>Yaki</a:t>
            </a:r>
            <a:endParaRPr lang="ru-RU" dirty="0"/>
          </a:p>
        </p:txBody>
      </p:sp>
      <p:pic>
        <p:nvPicPr>
          <p:cNvPr id="1026" name="Picture 2" descr="C:\Documents and Settings\Admin\Рабочий стол\1 ВЫПИСКА\tepp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929618" cy="5072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Грили контактные прижимные</a:t>
            </a:r>
            <a:endParaRPr lang="ru-RU" dirty="0"/>
          </a:p>
        </p:txBody>
      </p:sp>
      <p:pic>
        <p:nvPicPr>
          <p:cNvPr id="2050" name="Picture 2" descr="C:\Documents and Settings\Admin\Рабочий стол\1 ВЫПИСКА\grill_cont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715304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Контактные грили прижимные используются для обжаривания продуктов одновременно с двух сторон. Это становится возможным за счет того, что рабочая поверхность устройства состоит из 2 нагревающихся пластин, между которыми и располагают продукты. Грили имеют гладкую, рифленую или комбинированную поверхность. Благодаря этому существенно уменьшается потеря тепла и экономится время, затрачиваемое на рабочий процесс. Давление осуществляется посредством специальной прижимной пружины.</a:t>
            </a:r>
          </a:p>
          <a:p>
            <a:pPr fontAlgn="base"/>
            <a:r>
              <a:rPr lang="ru-RU" dirty="0" smtClean="0"/>
              <a:t>Нагревающиеся поверхности могут быть изготовлены из нержавеющей стали, чугуна, алюминия. Иногда контактные грили имеют </a:t>
            </a:r>
            <a:r>
              <a:rPr lang="ru-RU" dirty="0" err="1" smtClean="0"/>
              <a:t>анипригарное</a:t>
            </a:r>
            <a:r>
              <a:rPr lang="ru-RU" dirty="0" smtClean="0"/>
              <a:t> покрытие. Все модели оснащаются терморегулятором, который позволяет регулировать температуру в диапазоне от 50 до 300 градусов по Цельсию. Специальные желобки, предусмотренные для стекания в них жира, предотвращают возможное разбрызгивание в процессе работы.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554</Words>
  <PresentationFormat>Экран (4:3)</PresentationFormat>
  <Paragraphs>42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Пакет</vt:lpstr>
      <vt:lpstr>Жарочные поверхности  </vt:lpstr>
      <vt:lpstr>Слайд 2</vt:lpstr>
      <vt:lpstr>Слайд 3</vt:lpstr>
      <vt:lpstr>Слайд 4</vt:lpstr>
      <vt:lpstr>Слайд 5</vt:lpstr>
      <vt:lpstr>гриль Teppan Yaki, </vt:lpstr>
      <vt:lpstr>гриль Teppan Yaki</vt:lpstr>
      <vt:lpstr>Грили контактные прижимные</vt:lpstr>
      <vt:lpstr>Слайд 9</vt:lpstr>
      <vt:lpstr>Слайд 10</vt:lpstr>
      <vt:lpstr>Слайд 11</vt:lpstr>
      <vt:lpstr> стоун-гриль («Жар-камень) </vt:lpstr>
      <vt:lpstr>карусельные ( «куриные») грили.</vt:lpstr>
      <vt:lpstr>Слайд 14</vt:lpstr>
      <vt:lpstr>Слайд 15</vt:lpstr>
      <vt:lpstr>гриль-шаурма</vt:lpstr>
      <vt:lpstr>Слайд 17</vt:lpstr>
      <vt:lpstr>salamander </vt:lpstr>
      <vt:lpstr>Слайд 19</vt:lpstr>
      <vt:lpstr>Гриль саламандра SIRMAN BASIC </vt:lpstr>
      <vt:lpstr>водяной гриль (вапо-гриль, от англ. — Vapor grill). </vt:lpstr>
      <vt:lpstr>Слайд 22</vt:lpstr>
      <vt:lpstr>Слайд 23</vt:lpstr>
      <vt:lpstr>гриль Josper,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Жарочные поверхности  </dc:title>
  <cp:lastModifiedBy>Сима</cp:lastModifiedBy>
  <cp:revision>8</cp:revision>
  <dcterms:modified xsi:type="dcterms:W3CDTF">2019-11-21T16:24:00Z</dcterms:modified>
</cp:coreProperties>
</file>