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70" r:id="rId5"/>
    <p:sldId id="279" r:id="rId6"/>
    <p:sldId id="263" r:id="rId7"/>
    <p:sldId id="272" r:id="rId8"/>
    <p:sldId id="275" r:id="rId9"/>
    <p:sldId id="258" r:id="rId10"/>
    <p:sldId id="276" r:id="rId11"/>
    <p:sldId id="273" r:id="rId12"/>
    <p:sldId id="280" r:id="rId13"/>
    <p:sldId id="277" r:id="rId14"/>
    <p:sldId id="282" r:id="rId15"/>
    <p:sldId id="281" r:id="rId16"/>
    <p:sldId id="284" r:id="rId17"/>
    <p:sldId id="259" r:id="rId18"/>
    <p:sldId id="260" r:id="rId19"/>
    <p:sldId id="278" r:id="rId20"/>
    <p:sldId id="261" r:id="rId21"/>
    <p:sldId id="262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28092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урока: Приборы жидкостной системы охлаждения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1700808"/>
            <a:ext cx="8352928" cy="4536504"/>
          </a:xfrm>
          <a:prstGeom prst="roundRect">
            <a:avLst>
              <a:gd name="adj" fmla="val 7963"/>
            </a:avLst>
          </a:prstGeom>
          <a:ln w="57150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525963"/>
          </a:xfrm>
        </p:spPr>
        <p:txBody>
          <a:bodyPr/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Привод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жидкостного насоса осуществляется от шкива коленчатого вала посредством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ремен-ной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передачи.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Содержимое 9" descr="kk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72816"/>
            <a:ext cx="4038600" cy="44148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2656"/>
            <a:ext cx="9144000" cy="482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544522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Рис. 3.6. Жидкостный насос ЗИЛ-131: 1 – лопасти вентилятора; 4 – шкив вентилятора; 6 – шкив насоса; 10 – крыльчатка насоса; 11 – корпус насоса.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4522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Рис. 3.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Жидкостный насос ВАЗ-2107: 1 – лопасти вентилятора; 4 – шкив вентилятора; 6 – шкив насоса; 10 – крыльчатка насоса; 11 – корпус насоса.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1700808"/>
            <a:ext cx="8352928" cy="4536504"/>
          </a:xfrm>
          <a:prstGeom prst="roundRect">
            <a:avLst>
              <a:gd name="adj" fmla="val 7963"/>
            </a:avLst>
          </a:prstGeom>
          <a:ln w="57150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Вентилятор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служит для создания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воздуш-ного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потока, проходящего  через сердцевину радиатора, для охлаждения жидкости, протекающей по трубкам.</a:t>
            </a: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324000"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Привод вентилятора осуществляется посредством: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240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зубчатых колес; </a:t>
            </a:r>
          </a:p>
          <a:p>
            <a:pPr marL="0" indent="3240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ременной передачи; </a:t>
            </a:r>
          </a:p>
          <a:p>
            <a:pPr marL="0" indent="3240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электромагнитной муфты; </a:t>
            </a:r>
          </a:p>
          <a:p>
            <a:pPr marL="0" indent="3240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гидродинамической муфты; </a:t>
            </a:r>
          </a:p>
          <a:p>
            <a:pPr marL="0" indent="3240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автономного электрического привода; </a:t>
            </a:r>
          </a:p>
          <a:p>
            <a:pPr marL="0" indent="324000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вязкостной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муфты; </a:t>
            </a:r>
          </a:p>
          <a:p>
            <a:pPr marL="0" indent="3240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фрикционной муфты.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60648"/>
            <a:ext cx="8352928" cy="5976664"/>
          </a:xfrm>
          <a:prstGeom prst="roundRect">
            <a:avLst>
              <a:gd name="adj" fmla="val 5877"/>
            </a:avLst>
          </a:prstGeom>
          <a:noFill/>
          <a:ln w="38100"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1700808"/>
            <a:ext cx="8352928" cy="4536504"/>
          </a:xfrm>
          <a:prstGeom prst="roundRect">
            <a:avLst>
              <a:gd name="adj" fmla="val 7963"/>
            </a:avLst>
          </a:prstGeom>
          <a:ln w="57150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Термостат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автоматически поддерживает необходимую  температуру жидкости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теме охлаждения и позволяет быстро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холодный двигатель при пуске. </a:t>
            </a: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KatrinEretik\Desktop\Безымянный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46272" cy="43186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Типы термостатов, классифицированные по различным признакам.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\avto_termostat_v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816424" cy="3267736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052736"/>
            <a:ext cx="33359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Термостаты корпусные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KatrinEretik\Desktop\Безимени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636912"/>
            <a:ext cx="3707904" cy="31669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602128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Устанавливаются на патрубках системы охлаждения.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Термостаты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бескорпусные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KatrinEretik\Desktop\Безимени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3495675" cy="3810000"/>
          </a:xfrm>
          <a:prstGeom prst="rect">
            <a:avLst/>
          </a:prstGeom>
          <a:noFill/>
        </p:spPr>
      </p:pic>
      <p:pic>
        <p:nvPicPr>
          <p:cNvPr id="4099" name="Picture 3" descr="C:\Users\KatrinEretik\Desktop\Безимени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3960440" cy="39056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73325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00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Устанавливаются в отлив головки блока цилиндров двигателя.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1216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Наполнители термостатов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4040188" cy="639762"/>
          </a:xfrm>
        </p:spPr>
        <p:txBody>
          <a:bodyPr>
            <a:normAutofit/>
          </a:bodyPr>
          <a:lstStyle/>
          <a:p>
            <a:pPr marL="288000">
              <a:spcBef>
                <a:spcPts val="0"/>
              </a:spcBef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Жидкие: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5536" y="2780928"/>
            <a:ext cx="3816424" cy="3417243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Смесь 70% этилового спирта и 30% </a:t>
            </a:r>
            <a:r>
              <a:rPr lang="ru-RU" sz="2300" i="1" dirty="0" err="1" smtClean="0">
                <a:latin typeface="Times New Roman" pitchFamily="18" charset="0"/>
                <a:cs typeface="Times New Roman" pitchFamily="18" charset="0"/>
              </a:rPr>
              <a:t>дисцилирован-ной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воды.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2060848"/>
            <a:ext cx="3888432" cy="2592288"/>
          </a:xfrm>
          <a:prstGeom prst="roundRect">
            <a:avLst>
              <a:gd name="adj" fmla="val 11980"/>
            </a:avLst>
          </a:prstGeom>
          <a:noFill/>
          <a:ln w="38100"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260648"/>
            <a:ext cx="8208912" cy="122413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300192" y="1556792"/>
            <a:ext cx="576064" cy="432048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979712" y="1556792"/>
            <a:ext cx="576064" cy="432048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екст 5"/>
          <p:cNvSpPr>
            <a:spLocks noGrp="1"/>
          </p:cNvSpPr>
          <p:nvPr>
            <p:ph type="body" idx="1"/>
          </p:nvPr>
        </p:nvSpPr>
        <p:spPr>
          <a:xfrm>
            <a:off x="4716016" y="2132856"/>
            <a:ext cx="4040188" cy="639762"/>
          </a:xfrm>
        </p:spPr>
        <p:txBody>
          <a:bodyPr>
            <a:normAutofit/>
          </a:bodyPr>
          <a:lstStyle/>
          <a:p>
            <a:pPr marL="288000">
              <a:spcBef>
                <a:spcPts val="0"/>
              </a:spcBef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Твердые: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6"/>
          <p:cNvSpPr txBox="1">
            <a:spLocks/>
          </p:cNvSpPr>
          <p:nvPr/>
        </p:nvSpPr>
        <p:spPr>
          <a:xfrm>
            <a:off x="4716016" y="2780928"/>
            <a:ext cx="3816424" cy="341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342900" algn="just">
              <a:lnSpc>
                <a:spcPct val="150000"/>
              </a:lnSpc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Церезин (нефтяной воск) с медной стружкой.</a:t>
            </a:r>
            <a:endParaRPr lang="ru-RU" sz="2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6016" y="2060848"/>
            <a:ext cx="3888432" cy="2592288"/>
          </a:xfrm>
          <a:prstGeom prst="roundRect">
            <a:avLst>
              <a:gd name="adj" fmla="val 11980"/>
            </a:avLst>
          </a:prstGeom>
          <a:noFill/>
          <a:ln w="38100"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Радиаторы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23528" y="5831833"/>
            <a:ext cx="84969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Радиатор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обеспечивает отвод теплоты охлаждающей жидкости в окружающую среду.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C:\Users\KatrinEretik\Desktop\Безимени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597999" cy="3106187"/>
          </a:xfrm>
          <a:prstGeom prst="rect">
            <a:avLst/>
          </a:prstGeom>
          <a:noFill/>
        </p:spPr>
      </p:pic>
      <p:pic>
        <p:nvPicPr>
          <p:cNvPr id="6146" name="Picture 2" descr="C:\Users\KatrinEretik\Desktop\Безимени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2736"/>
            <a:ext cx="3603224" cy="3456383"/>
          </a:xfrm>
          <a:prstGeom prst="rect">
            <a:avLst/>
          </a:prstGeom>
          <a:noFill/>
        </p:spPr>
      </p:pic>
      <p:pic>
        <p:nvPicPr>
          <p:cNvPr id="6150" name="Picture 6" descr="C:\Users\KatrinEretik\Desktop\Безимени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924944"/>
            <a:ext cx="3888432" cy="3155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KatrinEretik\Desktop\Безимени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42015" flipH="1">
            <a:off x="1351167" y="298289"/>
            <a:ext cx="6173474" cy="5067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5445224"/>
            <a:ext cx="7018203" cy="1133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Температура  охлаждающей жидкости менее 80°С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Температура  охлаждающей жидкости 82-95°С</a:t>
            </a:r>
          </a:p>
        </p:txBody>
      </p:sp>
      <p:sp>
        <p:nvSpPr>
          <p:cNvPr id="9" name="Стрелка влево 8"/>
          <p:cNvSpPr/>
          <p:nvPr/>
        </p:nvSpPr>
        <p:spPr>
          <a:xfrm flipH="1">
            <a:off x="611560" y="6237312"/>
            <a:ext cx="1080120" cy="288032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flipH="1">
            <a:off x="611560" y="5661248"/>
            <a:ext cx="1080120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1387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Рубашка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охлаждения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2276872"/>
            <a:ext cx="78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Насос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4941168"/>
            <a:ext cx="117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Радиатор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KatrinEretik\Desktop\Безимени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2400300" cy="81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5617657" cy="5485993"/>
          </a:xfrm>
        </p:spPr>
      </p:pic>
      <p:sp>
        <p:nvSpPr>
          <p:cNvPr id="3" name="Прямоугольник 2"/>
          <p:cNvSpPr/>
          <p:nvPr/>
        </p:nvSpPr>
        <p:spPr>
          <a:xfrm>
            <a:off x="323528" y="544522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Рис. 3.2. Схема работы термостата автомобиля ВАЗ-2107: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algn="r">
              <a:buNone/>
            </a:pPr>
            <a:endParaRPr lang="ru-RU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Повторение конспекта</a:t>
            </a:r>
            <a:endParaRPr lang="ru-RU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30120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Рис. 3.1. Радиатор (а) и его работа при открытом выпускном (б) и открытом впускном (в) клапанах: 1 – верхний бачок; 2 – сердцевина радиатора; 3 – нижний бачок; 4 – сливной кран; 5 – стойка; 6 – горловина радиатора; 7 – пробка; 8 – корпус пробки; 9 – запирающая пружина; 10 -  патрубок; 11 – выпускной клапан; 12 – впускной клапан; 13 – отверстие.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251520" y="143635"/>
            <a:ext cx="8593826" cy="5125635"/>
            <a:chOff x="251520" y="143635"/>
            <a:chExt cx="8593826" cy="5125635"/>
          </a:xfrm>
        </p:grpSpPr>
        <p:sp>
          <p:nvSpPr>
            <p:cNvPr id="27" name="TextBox 26"/>
            <p:cNvSpPr txBox="1"/>
            <p:nvPr/>
          </p:nvSpPr>
          <p:spPr>
            <a:xfrm>
              <a:off x="1907704" y="486916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2" descr="C:\Users\KatrinEretik\Desktop\Безимени-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707369"/>
              <a:ext cx="4536504" cy="4351629"/>
            </a:xfrm>
            <a:prstGeom prst="rect">
              <a:avLst/>
            </a:prstGeom>
            <a:noFill/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355976" y="620688"/>
              <a:ext cx="504056" cy="360040"/>
            </a:xfrm>
            <a:prstGeom prst="line">
              <a:avLst/>
            </a:prstGeom>
            <a:ln w="15875"/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907704" y="692696"/>
              <a:ext cx="504056" cy="360040"/>
            </a:xfrm>
            <a:prstGeom prst="line">
              <a:avLst/>
            </a:prstGeom>
            <a:ln w="15875"/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67544" y="2760354"/>
              <a:ext cx="360040" cy="308606"/>
            </a:xfrm>
            <a:prstGeom prst="line">
              <a:avLst/>
            </a:prstGeom>
            <a:ln w="15875"/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403648" y="476672"/>
              <a:ext cx="360040" cy="315035"/>
            </a:xfrm>
            <a:prstGeom prst="line">
              <a:avLst/>
            </a:prstGeom>
            <a:ln w="15875"/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691680" y="4725144"/>
              <a:ext cx="329179" cy="288032"/>
            </a:xfrm>
            <a:prstGeom prst="line">
              <a:avLst/>
            </a:prstGeom>
            <a:ln w="15875"/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4283968" y="2132856"/>
              <a:ext cx="648072" cy="432048"/>
            </a:xfrm>
            <a:prstGeom prst="line">
              <a:avLst/>
            </a:prstGeom>
            <a:ln w="15875"/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788024" y="26064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60032" y="1772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39752" y="33265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1520" y="242088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87624" y="14363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419872" y="4149080"/>
              <a:ext cx="329179" cy="288032"/>
            </a:xfrm>
            <a:prstGeom prst="line">
              <a:avLst/>
            </a:prstGeom>
            <a:ln w="15875"/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635896" y="436510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602" name="Picture 2" descr="C:\Users\KatrinEretik\Desktop\Безимени-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14152" y="1052736"/>
              <a:ext cx="2997961" cy="1512168"/>
            </a:xfrm>
            <a:prstGeom prst="rect">
              <a:avLst/>
            </a:prstGeom>
            <a:noFill/>
          </p:spPr>
        </p:pic>
        <p:pic>
          <p:nvPicPr>
            <p:cNvPr id="25603" name="Picture 3" descr="C:\Users\KatrinEretik\Desktop\Безимени-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2120" y="3249516"/>
              <a:ext cx="2880320" cy="1461655"/>
            </a:xfrm>
            <a:prstGeom prst="rect">
              <a:avLst/>
            </a:prstGeom>
            <a:noFill/>
          </p:spPr>
        </p:pic>
        <p:sp>
          <p:nvSpPr>
            <p:cNvPr id="50" name="TextBox 49"/>
            <p:cNvSpPr txBox="1"/>
            <p:nvPr/>
          </p:nvSpPr>
          <p:spPr>
            <a:xfrm>
              <a:off x="6948264" y="2564904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</a:rPr>
                <a:t>б)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48264" y="4797152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</a:rPr>
                <a:t>в)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843808" y="4797152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</a:rPr>
                <a:t>а)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5816710" y="908720"/>
              <a:ext cx="246884" cy="216024"/>
            </a:xfrm>
            <a:prstGeom prst="line">
              <a:avLst/>
            </a:prstGeom>
            <a:ln w="15875"/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8172400" y="1748812"/>
              <a:ext cx="432048" cy="288034"/>
            </a:xfrm>
            <a:prstGeom prst="line">
              <a:avLst/>
            </a:prstGeom>
            <a:ln w="15875"/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8172400" y="1028733"/>
              <a:ext cx="432048" cy="288033"/>
            </a:xfrm>
            <a:prstGeom prst="line">
              <a:avLst/>
            </a:prstGeom>
            <a:ln w="15875"/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5652120" y="1628800"/>
              <a:ext cx="246884" cy="216024"/>
            </a:xfrm>
            <a:prstGeom prst="line">
              <a:avLst/>
            </a:prstGeom>
            <a:ln w="15875"/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5868144" y="1916832"/>
              <a:ext cx="504056" cy="336040"/>
            </a:xfrm>
            <a:prstGeom prst="line">
              <a:avLst/>
            </a:prstGeom>
            <a:ln w="15875"/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7164288" y="2204864"/>
              <a:ext cx="504056" cy="441049"/>
            </a:xfrm>
            <a:prstGeom prst="line">
              <a:avLst/>
            </a:prstGeom>
            <a:ln w="15875"/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580112" y="62068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532440" y="69269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32440" y="141277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64088" y="126876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508104" y="2132856"/>
              <a:ext cx="4221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24328" y="256490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 rot="5400000" flipH="1" flipV="1">
              <a:off x="7024273" y="1128747"/>
              <a:ext cx="640075" cy="360039"/>
            </a:xfrm>
            <a:prstGeom prst="line">
              <a:avLst/>
            </a:prstGeom>
            <a:ln w="15875"/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7452320" y="62068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rinEretik\Desktop\сердцевины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8796477" cy="2781848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rot="16200000" flipH="1">
            <a:off x="6210182" y="1898830"/>
            <a:ext cx="432048" cy="3240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1079612" y="2024844"/>
            <a:ext cx="36004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608798" y="2024844"/>
            <a:ext cx="36004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115616" y="1412776"/>
            <a:ext cx="1221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жидкость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923928" y="1412776"/>
            <a:ext cx="1221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жидкость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012160" y="1412776"/>
            <a:ext cx="1221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жидкость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 flipH="1" flipV="1">
            <a:off x="683568" y="4653136"/>
            <a:ext cx="288032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3851920" y="4653136"/>
            <a:ext cx="288032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7596336" y="4653136"/>
            <a:ext cx="288032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51520" y="4941168"/>
            <a:ext cx="797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419872" y="4941168"/>
            <a:ext cx="797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164288" y="4941168"/>
            <a:ext cx="797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835696" y="508518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а)</a:t>
            </a:r>
            <a:endParaRPr lang="ru-RU" sz="2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427984" y="508518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б)</a:t>
            </a:r>
            <a:endParaRPr lang="ru-RU" sz="2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732240" y="5085184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в)</a:t>
            </a:r>
            <a:endParaRPr lang="ru-RU" sz="2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23528" y="594928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Рис. 3.2. Сердцевины радиаторов: а) трубчато-пластинчатая; б) трубчато-ленточная; в) пластинчатая.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Заголовок 4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Сердцевины радиаторов изготавливают из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алюминия, латуни или меди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566124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Рис. 3.3. Радиатор с трубчато-пластинчатой сердцевиной: 1, 2 – бачки радиатора; 3 – трубка; 4 – пластина; 5 – сливной кран; 6 – горловина радиатора.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51520" y="260648"/>
            <a:ext cx="8449810" cy="5337581"/>
            <a:chOff x="179512" y="180485"/>
            <a:chExt cx="8449810" cy="5337581"/>
          </a:xfrm>
        </p:grpSpPr>
        <p:pic>
          <p:nvPicPr>
            <p:cNvPr id="3074" name="Picture 2" descr="C:\Users\KatrinEretik\Desktop\xx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692696"/>
              <a:ext cx="5227484" cy="4825370"/>
            </a:xfrm>
            <a:prstGeom prst="rect">
              <a:avLst/>
            </a:prstGeom>
            <a:noFill/>
          </p:spPr>
        </p:pic>
        <p:sp>
          <p:nvSpPr>
            <p:cNvPr id="5" name="Овал 4"/>
            <p:cNvSpPr/>
            <p:nvPr/>
          </p:nvSpPr>
          <p:spPr>
            <a:xfrm>
              <a:off x="2123728" y="2204864"/>
              <a:ext cx="792088" cy="864096"/>
            </a:xfrm>
            <a:prstGeom prst="ellipse">
              <a:avLst/>
            </a:prstGeom>
            <a:noFill/>
            <a:ln w="69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18" name="Picture 2" descr="C:\Users\KatrinEretik\Desktop\Безимени-1 копия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508104" y="1916832"/>
              <a:ext cx="3017728" cy="2952328"/>
            </a:xfrm>
            <a:prstGeom prst="ellipse">
              <a:avLst/>
            </a:prstGeom>
            <a:ln w="63500" cap="rnd">
              <a:solidFill>
                <a:srgbClr val="0070C0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Выгнутая вверх стрелка 11"/>
            <p:cNvSpPr/>
            <p:nvPr/>
          </p:nvSpPr>
          <p:spPr>
            <a:xfrm rot="21316518">
              <a:off x="2173770" y="180485"/>
              <a:ext cx="5071713" cy="188801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7077879" y="1686407"/>
              <a:ext cx="604867" cy="432048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316416" y="177281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24328" y="126876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5034052" y="4191085"/>
              <a:ext cx="504058" cy="420049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79512" y="292494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rot="5400000" flipH="1" flipV="1">
              <a:off x="5004049" y="2089651"/>
              <a:ext cx="504057" cy="360041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364088" y="170080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55976" y="33265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64088" y="458112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7869967" y="2147257"/>
              <a:ext cx="604867" cy="432048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4572001" y="620688"/>
              <a:ext cx="564065" cy="36004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6200000" flipV="1">
              <a:off x="353532" y="3254980"/>
              <a:ext cx="504058" cy="420049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6200000" flipV="1">
              <a:off x="1001603" y="1166748"/>
              <a:ext cx="504058" cy="420049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27584" y="83671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566124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Рис. 3.4. Радиатор с трубчато-ленточной сердцевиной: 1, 2 – бачки радиатора; 3 – трубка; 4 – лента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гофрированная; 5 – сливной кран; 6 – кронштейн.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Users\KatrinEretik\Desktop\Безимени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901655" cy="4231645"/>
          </a:xfrm>
          <a:prstGeom prst="rect">
            <a:avLst/>
          </a:prstGeom>
          <a:noFill/>
        </p:spPr>
      </p:pic>
      <p:pic>
        <p:nvPicPr>
          <p:cNvPr id="5127" name="Picture 7" descr="C:\Users\KatrinEretik\Desktop\bb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52120" y="1916832"/>
            <a:ext cx="3168352" cy="314502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3779912" y="2492896"/>
            <a:ext cx="576064" cy="57606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гнутая вверх стрелка 7"/>
          <p:cNvSpPr/>
          <p:nvPr/>
        </p:nvSpPr>
        <p:spPr>
          <a:xfrm rot="20866293">
            <a:off x="3609464" y="668207"/>
            <a:ext cx="3751762" cy="15121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V="1">
            <a:off x="5940152" y="1988840"/>
            <a:ext cx="1080120" cy="79208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8144" y="15567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6336" y="508518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6200000" flipV="1">
            <a:off x="5004048" y="4437112"/>
            <a:ext cx="504056" cy="36004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64088" y="4725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5856" y="62068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3037330" y="1030234"/>
            <a:ext cx="405047" cy="216026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350533" y="1340775"/>
            <a:ext cx="810086" cy="432047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99592" y="83671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4909538" y="1363272"/>
            <a:ext cx="405047" cy="360041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20072" y="105273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V="1">
            <a:off x="6979125" y="4550267"/>
            <a:ext cx="792088" cy="565777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atrinEretik\Desktop\Безыaxмянный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565501" cy="3672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44522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Рис. 3.5. Схемы потоков жидкости в радиаторах: а) обычном (одноходовом); б) трехходовом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многоходовом); 1 – входной патрубок; 2 – выходной патрубок.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2627784" y="692696"/>
            <a:ext cx="554360" cy="55436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5004048" y="692696"/>
            <a:ext cx="554360" cy="554360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699792" y="4365104"/>
            <a:ext cx="576064" cy="43204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804248" y="4365104"/>
            <a:ext cx="576064" cy="432048"/>
          </a:xfrm>
          <a:prstGeom prst="line">
            <a:avLst/>
          </a:prstGeom>
          <a:ln w="15875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83768" y="479715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479715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1760" y="3326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3326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1700808"/>
            <a:ext cx="8352928" cy="4536504"/>
          </a:xfrm>
          <a:prstGeom prst="roundRect">
            <a:avLst>
              <a:gd name="adj" fmla="val 7963"/>
            </a:avLst>
          </a:prstGeom>
          <a:ln w="57150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Жидкостный насос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создает в системе охлаждения принудительную циркуляцию жидкости.</a:t>
            </a: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rinEretik\Desktop\Новая папка (2)\water_pump_cooling_system_for_lada_21126_1307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44" y="476672"/>
            <a:ext cx="4104456" cy="41044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Жидкостные насосы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KatrinEretik\Desktop\Безимени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86" y="1340768"/>
            <a:ext cx="2794120" cy="2944573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528" y="5801056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автомобильных двигателях применяются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лопаст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насосы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центробежного типа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 descr="C:\Users\KatrinEretik\Desktop\c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76872"/>
            <a:ext cx="4219829" cy="3819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1690</TotalTime>
  <Words>532</Words>
  <Application>Microsoft Office PowerPoint</Application>
  <PresentationFormat>Экран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Тема урока: Приборы жидкостной системы охлаждения</vt:lpstr>
      <vt:lpstr>Радиаторы</vt:lpstr>
      <vt:lpstr>Слайд 3</vt:lpstr>
      <vt:lpstr>Сердцевины радиаторов изготавливают из алюминия, латуни или меди</vt:lpstr>
      <vt:lpstr>Слайд 5</vt:lpstr>
      <vt:lpstr>Слайд 6</vt:lpstr>
      <vt:lpstr>Слайд 7</vt:lpstr>
      <vt:lpstr>Слайд 8</vt:lpstr>
      <vt:lpstr>Жидкостные насосы</vt:lpstr>
      <vt:lpstr>Слайд 10</vt:lpstr>
      <vt:lpstr>Слайд 11</vt:lpstr>
      <vt:lpstr>Слайд 12</vt:lpstr>
      <vt:lpstr>Слайд 13</vt:lpstr>
      <vt:lpstr>Привод вентилятора осуществляется посредством:</vt:lpstr>
      <vt:lpstr>Слайд 15</vt:lpstr>
      <vt:lpstr>Слайд 16</vt:lpstr>
      <vt:lpstr>Термостаты корпусные</vt:lpstr>
      <vt:lpstr>Термостаты бескорпусные</vt:lpstr>
      <vt:lpstr>Наполнители термостатов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Приборы жидкостной системы охлаждения</dc:title>
  <dc:creator>KatrinEretik</dc:creator>
  <cp:lastModifiedBy>1</cp:lastModifiedBy>
  <cp:revision>232</cp:revision>
  <dcterms:created xsi:type="dcterms:W3CDTF">2013-02-18T07:33:20Z</dcterms:created>
  <dcterms:modified xsi:type="dcterms:W3CDTF">2020-02-11T06:09:38Z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2313184</vt:lpwstr>
  </property>
  <property fmtid="{D5CDD505-2E9C-101B-9397-08002B2CF9AE}" pid="3" name="NXPowerLiteSettings">
    <vt:lpwstr>E6000400038000</vt:lpwstr>
  </property>
  <property fmtid="{D5CDD505-2E9C-101B-9397-08002B2CF9AE}" pid="4" name="NXPowerLiteVersion">
    <vt:lpwstr>D4.3.1</vt:lpwstr>
  </property>
</Properties>
</file>