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321" r:id="rId2"/>
    <p:sldId id="322" r:id="rId3"/>
    <p:sldId id="261" r:id="rId4"/>
    <p:sldId id="262" r:id="rId5"/>
    <p:sldId id="297" r:id="rId6"/>
    <p:sldId id="298" r:id="rId7"/>
    <p:sldId id="300" r:id="rId8"/>
    <p:sldId id="301" r:id="rId9"/>
    <p:sldId id="276" r:id="rId10"/>
    <p:sldId id="277" r:id="rId11"/>
    <p:sldId id="278" r:id="rId12"/>
    <p:sldId id="280" r:id="rId13"/>
    <p:sldId id="326" r:id="rId14"/>
    <p:sldId id="324" r:id="rId15"/>
    <p:sldId id="287" r:id="rId16"/>
    <p:sldId id="288" r:id="rId17"/>
    <p:sldId id="289" r:id="rId18"/>
    <p:sldId id="290" r:id="rId19"/>
    <p:sldId id="327" r:id="rId20"/>
    <p:sldId id="291" r:id="rId21"/>
    <p:sldId id="292" r:id="rId22"/>
    <p:sldId id="293" r:id="rId23"/>
    <p:sldId id="303" r:id="rId24"/>
    <p:sldId id="304" r:id="rId25"/>
    <p:sldId id="305" r:id="rId26"/>
    <p:sldId id="319" r:id="rId27"/>
    <p:sldId id="325" r:id="rId28"/>
    <p:sldId id="329" r:id="rId29"/>
  </p:sldIdLst>
  <p:sldSz cx="9144000" cy="6858000" type="screen4x3"/>
  <p:notesSz cx="6858000" cy="9144000"/>
  <p:embeddedFontLst>
    <p:embeddedFont>
      <p:font typeface="Cambria" pitchFamily="18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alibri Light" pitchFamily="34" charset="0"/>
      <p:regular r:id="rId39"/>
      <p:italic r:id="rId40"/>
    </p:embeddedFont>
    <p:embeddedFont>
      <p:font typeface="Corbel" pitchFamily="34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AF11C7B-E571-4A1C-91FF-F1D382D6B0F9}">
  <a:tblStyle styleId="{EAF11C7B-E571-4A1C-91FF-F1D382D6B0F9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0EF"/>
          </a:solidFill>
        </a:fill>
      </a:tcStyle>
    </a:wholeTbl>
    <a:band1H>
      <a:tcTxStyle/>
      <a:tcStyle>
        <a:tcBdr/>
        <a:fill>
          <a:solidFill>
            <a:srgbClr val="DBDF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DF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19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589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99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184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882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4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496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812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126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0D6EC-3A4A-484D-BC38-CED78273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91D4A4-70E3-4B80-BE06-AAF8D09B0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6ECAB3-0634-4FC4-92C1-A357F3A1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5C4DD-7CBC-41DB-8E42-53251946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CF054C-8663-4302-9A69-A0EF4D5A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754FA-87F5-44D9-87B7-BD9DDBA9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4A37C20-4BA1-46A5-8E13-17E630E95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C37A8-00AE-43B6-9D2A-3787E69B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72DE96-C907-40E8-BD47-575414A2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AE2E05-D192-4C80-8A7E-1742993B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9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1E6C4AC-12CA-4212-A9F3-C2DEDC84A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BF4AED-B04F-406E-8056-193BE1A94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A669CB-2F72-43B4-A3FE-C290306E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9296CF-63CB-4DA7-A439-A6C9A17F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D08E8C-E506-4728-858C-4AED28B7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6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73C37-5358-48CE-AB04-01159781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A19EC1-9BBC-47B9-8FDC-2D0AAA5C8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0CF74F-FF47-4DAE-B562-14D36252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E52FA4-6458-48DD-AF0A-CCD17605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00CD09-2E65-4F0E-9171-BBA9A28B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2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084968-331C-4917-BEFA-86A64306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1A9407-24BD-4118-BDCF-755BE8023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16CF9-A256-4B9E-AD57-3B15FEA5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F5B4AB-A3D7-45A5-80BB-2C3364C7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6296B9-5828-44B2-9D0B-7571C6F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4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F7695-C4D3-4D12-9568-8B4067D1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9CE086-CFC4-405E-9BCF-6BCBF57C0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AE6CF7-EE72-4FEC-999C-AF4B4023A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35A7EC-8F98-4597-A433-E226BB4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37F3B6-B8F1-423A-88E6-411E9774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22955B-C897-4BE4-9566-62800A93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5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B612B-43D0-469E-9F9E-BC04CD42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45646F-EA79-45BE-9EBF-7E98F0A12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30398F-5825-49EC-A475-3B2808401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2E1047B-D9A1-422F-95C3-53195E5EB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EF1873D-93B5-4102-876A-5E99E773E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6DED41-EC18-4F60-A0B3-21369CA4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60243F0-3425-4EC1-9847-7F9E756F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D9916D-B4C1-45CC-943F-8BB10450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6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F5DA7E-3864-433E-A6DC-4895A815F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5D4C74-3AF1-4121-8E80-BE78B760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6A90835-1099-4423-A19B-84EF890E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20FE3E-B905-4D4C-B3CA-AD582662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176F21A-B40F-4C0F-9C9E-D7D9C5D2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A6198B-7365-48F0-9F02-EE0EAB3A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A359821-BE62-43EA-A12A-E3E96EA0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6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FDEAB-56AE-4312-B278-C2B47C9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94DD39-4586-412A-9437-32EA7644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DB5D57-0DBE-4FE0-97F2-E6CA1AD7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08FB5A-4ACE-4D5E-A54A-E6160031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880BE4-AE01-4072-B6D1-F584E8CF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D300FA-0853-4D0F-86EE-3DF256A2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6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A6E8F-F684-4ECC-8B27-EBC41FF0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5E44B08-A716-4666-B17A-B5533C726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9F43EA-24BB-425B-A658-A4888612D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CAD19D-B3E4-433E-885A-A8B13364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2DD8249-8BA0-4D22-B160-D4B4204A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DD97EC9-CDF7-4513-A3B8-462B809F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775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ED114-2363-424D-8657-7D7E3989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F3329B-85E1-478B-A10D-A25645B04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04D2B6-1B06-4089-A7E5-4E2ABEC7D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6C6DC-EAB3-4E24-86DE-A9B0D0EBC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7060C3-6A87-4F33-B31C-967A9AAE4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studme.org/imag/econom/step_ekstr/image123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1A0E64-703A-4EC7-BFF1-FF6FAC2B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178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и науки Челябинской области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cap="all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гбПоу</a:t>
            </a:r>
            <a:r>
              <a:rPr lang="ru-RU" sz="16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cap="al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600" b="1" cap="all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троицкий</a:t>
            </a:r>
            <a:r>
              <a:rPr lang="ru-RU" sz="1600" b="1" cap="al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технологический  </a:t>
            </a:r>
            <a:r>
              <a:rPr lang="ru-RU" sz="16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техникум»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B16696-8318-4923-AE1E-9D9C698C2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32" y="2092037"/>
            <a:ext cx="7886700" cy="4611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строительного комплекса и его значение в национальной экономике.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1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212943" y="638200"/>
            <a:ext cx="864096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2790"/>
            </a:pP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Сущность строительства как важнейшей отрасли материального производства.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3600" b="1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idx="1"/>
          </p:nvPr>
        </p:nvSpPr>
        <p:spPr>
          <a:xfrm>
            <a:off x="196228" y="1841743"/>
            <a:ext cx="8751544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  <a:tabLst>
                <a:tab pos="92075" algn="l"/>
              </a:tabLst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сфере материального производства строительство занимает особое место, поскольку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участвует в создании основных фондов для всех отраслей рыночного хозяйства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  <a:tabLst>
                <a:tab pos="92075" algn="l"/>
              </a:tabLst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Продукцией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капитального строительства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являются:</a:t>
            </a:r>
            <a:endParaRPr sz="2800" dirty="0"/>
          </a:p>
          <a:p>
            <a:pPr marL="0" marR="0" lvl="0" indent="53975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tabLst>
                <a:tab pos="92075" algn="l"/>
              </a:tabLst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вводимые в действие </a:t>
            </a: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производственные мощности</a:t>
            </a:r>
            <a:endParaRPr sz="2800" dirty="0"/>
          </a:p>
          <a:p>
            <a:pPr marL="0" marR="0" lvl="0" indent="53975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tabLst>
                <a:tab pos="92075" algn="l"/>
              </a:tabLst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объекты </a:t>
            </a: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непроизводственного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назначения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975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  <a:tabLst>
                <a:tab pos="92075" algn="l"/>
              </a:tabLst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628650" y="209679"/>
            <a:ext cx="7886700" cy="54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</a:t>
            </a:r>
            <a:endParaRPr sz="40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idx="1"/>
          </p:nvPr>
        </p:nvSpPr>
        <p:spPr>
          <a:xfrm>
            <a:off x="628650" y="905256"/>
            <a:ext cx="7886700" cy="527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rPr lang="ru-RU" sz="32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Согласно действующему законодательству под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320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Капитальным строительством </a:t>
            </a:r>
            <a:r>
              <a:rPr lang="ru-RU" sz="32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понимаются капитальные вложения в работы по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</a:pPr>
            <a:r>
              <a:rPr lang="ru-RU" sz="32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строительству новых объектов, </a:t>
            </a:r>
            <a:endParaRPr sz="320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53975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</a:pPr>
            <a:r>
              <a:rPr lang="ru-RU" sz="32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расширению, </a:t>
            </a:r>
            <a:endParaRPr sz="320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53975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</a:pPr>
            <a:r>
              <a:rPr lang="ru-RU" sz="32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реконструкции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</a:pPr>
            <a:r>
              <a:rPr lang="ru-RU" sz="32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техническому перевооружению действующих материальных основных фондов (основных средств). </a:t>
            </a:r>
            <a:endParaRPr sz="320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idx="1"/>
          </p:nvPr>
        </p:nvSpPr>
        <p:spPr>
          <a:xfrm>
            <a:off x="263047" y="100584"/>
            <a:ext cx="8580327" cy="63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Капитальное строительство охватывает все стадии создания основных фондов — начиная от проектирования объектов и заканчивая вводом их в действие.</a:t>
            </a:r>
          </a:p>
          <a:p>
            <a:pPr marL="0" marR="0" lvl="0" indent="53975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Капитальное строительство как отрасль материального производства характеризуется тем, что это — </a:t>
            </a: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отдельная отрасль материального производства</a:t>
            </a:r>
            <a:r>
              <a:rPr lang="ru-RU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обособившаяся от других отраслей на основе общественного разделения труда. </a:t>
            </a:r>
          </a:p>
          <a:p>
            <a:pPr marL="0" indent="538163" algn="just"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dirty="0"/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8" name="Picture 4" descr="Кафедра промышленного гражданского строительства и строительных ...">
            <a:extLst>
              <a:ext uri="{FF2B5EF4-FFF2-40B4-BE49-F238E27FC236}">
                <a16:creationId xmlns:a16="http://schemas.microsoft.com/office/drawing/2014/main" xmlns="" id="{A569310B-9EC4-49EF-A58E-CE2D9DDC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17" y="3845052"/>
            <a:ext cx="4197225" cy="23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idx="1"/>
          </p:nvPr>
        </p:nvSpPr>
        <p:spPr>
          <a:xfrm>
            <a:off x="263046" y="164592"/>
            <a:ext cx="8580327" cy="631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538163" algn="just"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Этапам строительного производства соответствуют три стадии кругооборота капитальных вложений:</a:t>
            </a:r>
          </a:p>
          <a:p>
            <a:pPr marL="0" indent="538163" algn="just"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производство как продуктивная форма создания основных фондов;</a:t>
            </a:r>
          </a:p>
          <a:p>
            <a:pPr marL="0" indent="538163" algn="just"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реализация как форма превращения строительной продукции в основные фонды;</a:t>
            </a:r>
          </a:p>
          <a:p>
            <a:pPr marL="0" indent="538163" algn="just"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подготовка следующего цикла воспроизводства с целью очередного превращения денежных фондов в продуктивные. </a:t>
            </a:r>
          </a:p>
          <a:p>
            <a:pPr marL="0" marR="0" lvl="0" indent="53975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endParaRPr dirty="0"/>
          </a:p>
          <a:p>
            <a:pPr marL="182880" marR="0" lvl="0" indent="-1828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Строительство и эксплуатация зданий и сооружений | Компания «ДиПОС»">
            <a:extLst>
              <a:ext uri="{FF2B5EF4-FFF2-40B4-BE49-F238E27FC236}">
                <a16:creationId xmlns:a16="http://schemas.microsoft.com/office/drawing/2014/main" xmlns="" id="{DD870ECF-F453-45AE-A25C-363FD5F1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06" y="3828860"/>
            <a:ext cx="4669227" cy="30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3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idx="1"/>
          </p:nvPr>
        </p:nvSpPr>
        <p:spPr>
          <a:xfrm>
            <a:off x="488515" y="200091"/>
            <a:ext cx="84300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Экономическая сущность строительного процесса выражается затратами на его осуществление. 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питал — совокупность затрат (финансовых, материальных ресурсов, интеллектуальных ценностей), направляемых на создание, воспроизводство и приобретение основных фондов (в виде недвижимости) путем нового строительства, расширения, реконструкции, технического перевооружения объектов, приобретения зданий, сооружений, машин, оборудования, инструментов, инвентаря и т.д. с целью получения инвестором экономического, социального или экологического эффекта.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640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idx="1"/>
          </p:nvPr>
        </p:nvSpPr>
        <p:spPr>
          <a:xfrm>
            <a:off x="356992" y="283890"/>
            <a:ext cx="84300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Субъектами капитального строительства являются: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8163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инвестор, </a:t>
            </a:r>
            <a:endParaRPr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538163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аказчик, </a:t>
            </a:r>
            <a:endParaRPr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538163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застройщик,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8163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одрядчик,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8163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пользователь объекта капитального строительства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81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проектировщик. </a:t>
            </a:r>
            <a:b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3074" name="Picture 2" descr="До 2021 года граждане получат суперсервис для экономии времени при ...">
            <a:extLst>
              <a:ext uri="{FF2B5EF4-FFF2-40B4-BE49-F238E27FC236}">
                <a16:creationId xmlns:a16="http://schemas.microsoft.com/office/drawing/2014/main" xmlns="" id="{427B6227-F947-43F8-BE20-123A4125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93" y="3556388"/>
            <a:ext cx="5015414" cy="28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Инвестор</a:t>
            </a:r>
            <a:endParaRPr sz="40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45"/>
          <p:cNvSpPr txBox="1">
            <a:spLocks noGrp="1"/>
          </p:cNvSpPr>
          <p:nvPr>
            <p:ph idx="1"/>
          </p:nvPr>
        </p:nvSpPr>
        <p:spPr>
          <a:xfrm>
            <a:off x="415706" y="1012427"/>
            <a:ext cx="8515351" cy="483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Инвестор — юридическое или физическое лицо, осуществляющее вложение собственных и (или) привлеченных (заемных) средств в создание или воспроизводство основных фондов.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endParaRPr sz="28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Инвестор может выступать в роли:</a:t>
            </a:r>
            <a:endParaRPr sz="2800" dirty="0"/>
          </a:p>
          <a:p>
            <a:pPr marL="182880" marR="0" lvl="0" indent="-18288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заказчика,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marR="0" lvl="0" indent="-18288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кредитора,</a:t>
            </a:r>
            <a:endParaRPr sz="2800" dirty="0"/>
          </a:p>
          <a:p>
            <a:pPr marL="182880" marR="0" lvl="0" indent="-18288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покупателя объекта капитального строительства,</a:t>
            </a:r>
            <a:endParaRPr sz="2800" dirty="0"/>
          </a:p>
          <a:p>
            <a:pPr marL="182880" marR="0" lvl="0" indent="-18288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 также выполнять функции заказчика (застройщика).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Функции инвестора</a:t>
            </a:r>
            <a:endParaRPr sz="4000" b="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46"/>
          <p:cNvSpPr txBox="1">
            <a:spLocks noGrp="1"/>
          </p:cNvSpPr>
          <p:nvPr>
            <p:ph idx="1"/>
          </p:nvPr>
        </p:nvSpPr>
        <p:spPr>
          <a:xfrm>
            <a:off x="187890" y="1252603"/>
            <a:ext cx="8592855" cy="513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3683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Инвестор самостоятельно: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36830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определяет объемы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направления, размеры и эффективность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инвестиций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endParaRPr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R="0" lvl="0" indent="36830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определяет организационные формы строительства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 привлекает на договорной основе юридических и физических лиц, необходимых для реализации инвестиционного проекта, </a:t>
            </a:r>
            <a:endParaRPr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R="0" lvl="0" indent="36830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вступает в финансово-кредитные отношения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 другими участниками инвестиционного процесса. </a:t>
            </a:r>
            <a:endParaRPr sz="28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R="0" lvl="0" indent="36830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передает застройщику право распоряжаться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выделенными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средствами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 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440760" y="18255"/>
            <a:ext cx="7886700" cy="93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Заказчик, застройщик</a:t>
            </a:r>
            <a:endParaRPr sz="40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7"/>
          <p:cNvSpPr txBox="1">
            <a:spLocks noGrp="1"/>
          </p:cNvSpPr>
          <p:nvPr>
            <p:ph idx="1"/>
          </p:nvPr>
        </p:nvSpPr>
        <p:spPr>
          <a:xfrm>
            <a:off x="237995" y="776614"/>
            <a:ext cx="8642958" cy="54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81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Заказчик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юридическое лицо (имеющее допуски СРО), уполномоченное инвестором от его имени и по поручению, осуществлять функции организации, управления по строительству и контроль над ходом выполнения работ по объекту, начиная от разработки проектной документации на объект до ввода  в эксплуатацию. Привлекает  генерального проектировщика и подрядчика для выполнения работ на объекте строительства.</a:t>
            </a:r>
            <a:endParaRPr sz="2800" dirty="0"/>
          </a:p>
          <a:p>
            <a:pPr marL="182880" marR="0" lvl="0" indent="-63055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8" name="Picture 2" descr="Нюансы работы службы технического заказчика в строительстве ...">
            <a:extLst>
              <a:ext uri="{FF2B5EF4-FFF2-40B4-BE49-F238E27FC236}">
                <a16:creationId xmlns:a16="http://schemas.microsoft.com/office/drawing/2014/main" xmlns="" id="{0FB89C31-AEE1-4413-ACC4-5F99048F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28" y="4035360"/>
            <a:ext cx="3511296" cy="25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440760" y="18255"/>
            <a:ext cx="7886700" cy="93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Заказчик, застройщик</a:t>
            </a:r>
            <a:endParaRPr sz="40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7"/>
          <p:cNvSpPr txBox="1">
            <a:spLocks noGrp="1"/>
          </p:cNvSpPr>
          <p:nvPr>
            <p:ph idx="1"/>
          </p:nvPr>
        </p:nvSpPr>
        <p:spPr>
          <a:xfrm>
            <a:off x="237995" y="776614"/>
            <a:ext cx="8642958" cy="54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8163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Застройщик —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лицо-собственник (пользователь, владелец) земельного участка, (части недр), принимающее решения о застройке земельного участка в рамках его разрешенного использования, как сформированного объекта недвижимости.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8163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Заказчик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отличие от застройщика лишь использует земельный участок </a:t>
            </a: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правах аренды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dirty="0"/>
          </a:p>
          <a:p>
            <a:pPr marL="182880" marR="0" lvl="0" indent="-63055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26" name="Picture 6" descr="Компании &quot;Адалин-Строй&quot; разрешили строить комплекс у ТЦ &quot;Волна&quot;">
            <a:extLst>
              <a:ext uri="{FF2B5EF4-FFF2-40B4-BE49-F238E27FC236}">
                <a16:creationId xmlns:a16="http://schemas.microsoft.com/office/drawing/2014/main" xmlns="" id="{2333B143-39CD-4D07-B354-CC6EB73BD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28" y="3835908"/>
            <a:ext cx="4514850" cy="2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55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3D0E51-872D-4D0D-8B02-C36A2AC2F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8575964" cy="5719763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План: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450215" algn="l"/>
              </a:tabLst>
            </a:pPr>
            <a:r>
              <a:rPr lang="ru-RU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Строительство как отрасль материального производства и его особенности.</a:t>
            </a:r>
            <a:endParaRPr lang="ru-RU" sz="3600" b="1" dirty="0">
              <a:effectLst/>
              <a:latin typeface="Cambria" panose="020405030504060302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450215" algn="l"/>
              </a:tabLst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Сущность строительства как важнейшей отрасли материального производства.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450215" algn="l"/>
              </a:tabLst>
            </a:pPr>
            <a:r>
              <a:rPr lang="ru-RU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Организационные формы капитального строительства</a:t>
            </a:r>
            <a:endParaRPr lang="ru-RU" sz="3600" b="1" dirty="0">
              <a:effectLst/>
              <a:latin typeface="Cambria" panose="020405030504060302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450215" algn="l"/>
                <a:tab pos="900430" algn="l"/>
              </a:tabLst>
            </a:pPr>
            <a:r>
              <a:rPr lang="ru-RU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Материально-техническое обеспечение строительства в условиях рынка</a:t>
            </a:r>
            <a:endParaRPr lang="ru-RU" sz="3600" b="1" dirty="0">
              <a:effectLst/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868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Подрядчик</a:t>
            </a:r>
            <a:endParaRPr sz="40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48"/>
          <p:cNvSpPr txBox="1">
            <a:spLocks noGrp="1"/>
          </p:cNvSpPr>
          <p:nvPr>
            <p:ph idx="1"/>
          </p:nvPr>
        </p:nvSpPr>
        <p:spPr>
          <a:xfrm>
            <a:off x="628650" y="1061537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8163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Подрядчик —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юридическое лицо, выполняющее подрядные работы по договору на строительство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538163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Подрядчик должен иметь лицензию на осуществление тех или иных видов деятельности. 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9541" marR="0" lvl="0" indent="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27063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Генеральный подрядчик —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юридическое лицо, осуществляющее по договору подряда строительство, отвечает перед заказчиком за возведение объекта в полном соответствии с условиями договора, проектно-сметной документации, строительными нормами и правилами.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Функции генподрядчика</a:t>
            </a:r>
            <a:endParaRPr sz="40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49"/>
          <p:cNvSpPr txBox="1">
            <a:spLocks noGrp="1"/>
          </p:cNvSpPr>
          <p:nvPr>
            <p:ph idx="1"/>
          </p:nvPr>
        </p:nvSpPr>
        <p:spPr>
          <a:xfrm>
            <a:off x="162837" y="1114816"/>
            <a:ext cx="8718115" cy="506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Генеральный подрядчик:</a:t>
            </a:r>
            <a:endParaRPr sz="2800" dirty="0"/>
          </a:p>
          <a:p>
            <a:pPr marL="182880" marR="0" lvl="0" indent="-18288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привлекает к выполнению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отдельных видов строительно-монтажных работ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субподрядные организации</a:t>
            </a:r>
            <a:endParaRPr sz="2800" dirty="0"/>
          </a:p>
          <a:p>
            <a:pPr marL="182880" marR="0" lvl="0" indent="-18288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несет ответственность за уровень и качество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выполненных специализированных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монтаж конструкций, монтаж оборудования, выполнение сантехнических, пусконаладочных работ —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течение гарантийного срока после ввода объекта в эксплуатацию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endParaRPr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>
            <a:spLocks noGrp="1"/>
          </p:cNvSpPr>
          <p:nvPr>
            <p:ph type="title"/>
          </p:nvPr>
        </p:nvSpPr>
        <p:spPr>
          <a:xfrm>
            <a:off x="573732" y="18255"/>
            <a:ext cx="7886700" cy="99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Пользователь (потребитель)</a:t>
            </a:r>
            <a:endParaRPr sz="40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50"/>
          <p:cNvSpPr txBox="1">
            <a:spLocks noGrp="1"/>
          </p:cNvSpPr>
          <p:nvPr>
            <p:ph idx="1"/>
          </p:nvPr>
        </p:nvSpPr>
        <p:spPr>
          <a:xfrm>
            <a:off x="628650" y="932527"/>
            <a:ext cx="7886700" cy="524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Пользователь объекта капитального строительства </a:t>
            </a:r>
            <a:r>
              <a:rPr lang="ru-RU" sz="28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юридическое или физическое лицо, для которого строится объект, а также иностранные юридические лица, государственные органы, органы местного самоуправления, иностранные государства, международные организации.</a:t>
            </a:r>
            <a:endParaRPr sz="2800" dirty="0"/>
          </a:p>
          <a:p>
            <a:pPr marL="182880" marR="0" lvl="0" indent="-18288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50"/>
          <p:cNvSpPr txBox="1"/>
          <p:nvPr/>
        </p:nvSpPr>
        <p:spPr>
          <a:xfrm>
            <a:off x="539552" y="3645024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Проектировщик</a:t>
            </a:r>
            <a:endParaRPr sz="40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50"/>
          <p:cNvSpPr/>
          <p:nvPr/>
        </p:nvSpPr>
        <p:spPr>
          <a:xfrm>
            <a:off x="467544" y="4725144"/>
            <a:ext cx="79928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53816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Проектировщик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</a:t>
            </a: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проектная, проектно-изыскательская и научно-исследовательская организация, осуществляющая разработку проекта объекта строительства</a:t>
            </a:r>
            <a:endParaRPr sz="2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0"/>
          <p:cNvSpPr txBox="1">
            <a:spLocks noGrp="1"/>
          </p:cNvSpPr>
          <p:nvPr>
            <p:ph type="title"/>
          </p:nvPr>
        </p:nvSpPr>
        <p:spPr>
          <a:xfrm>
            <a:off x="628650" y="18255"/>
            <a:ext cx="7886700" cy="9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Договор строительного подряда</a:t>
            </a:r>
            <a:endParaRPr sz="40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60"/>
          <p:cNvSpPr txBox="1">
            <a:spLocks noGrp="1"/>
          </p:cNvSpPr>
          <p:nvPr>
            <p:ph idx="1"/>
          </p:nvPr>
        </p:nvSpPr>
        <p:spPr>
          <a:xfrm>
            <a:off x="187891" y="864296"/>
            <a:ext cx="8668010" cy="580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Отношения между участниками капитального строительства осуществляются на основе договора строительного подряда, заключаемого в соответствии с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Гражданским кодексом РФ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При оформлении и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заключении договоров подряда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строительство объекта учитываются рекомендации, изложенные в руководстве по составлению договоров подряда на строительство в Российской Федерации.</a:t>
            </a:r>
          </a:p>
          <a:p>
            <a:pPr marL="0" marR="0" lvl="0" indent="627063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соответствии с указанным документом могут заключаться:</a:t>
            </a:r>
            <a:endParaRPr sz="2800" dirty="0"/>
          </a:p>
          <a:p>
            <a:pPr marL="182563" marR="0" lvl="0" indent="355600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генеральные,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563" marR="0" lvl="0" indent="355600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Arial"/>
              <a:buChar char="•"/>
            </a:pP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рямые,</a:t>
            </a:r>
            <a:endParaRPr sz="2800" dirty="0"/>
          </a:p>
          <a:p>
            <a:pPr marL="182563" marR="0" lvl="0" indent="355600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Arial"/>
              <a:buChar char="•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субподрядные договоры. </a:t>
            </a:r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1"/>
          <p:cNvSpPr txBox="1">
            <a:spLocks noGrp="1"/>
          </p:cNvSpPr>
          <p:nvPr>
            <p:ph type="title"/>
          </p:nvPr>
        </p:nvSpPr>
        <p:spPr>
          <a:xfrm>
            <a:off x="628650" y="44081"/>
            <a:ext cx="7886700" cy="636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Виды договоров</a:t>
            </a:r>
            <a:endParaRPr sz="40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61"/>
          <p:cNvSpPr txBox="1">
            <a:spLocks noGrp="1"/>
          </p:cNvSpPr>
          <p:nvPr>
            <p:ph idx="1"/>
          </p:nvPr>
        </p:nvSpPr>
        <p:spPr>
          <a:xfrm>
            <a:off x="137787" y="681037"/>
            <a:ext cx="8730640" cy="549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Генеральный договор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заключается подрядной организацией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заказчиком на всю стоимость строительных работ в целом. 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При этом строительно-монтажная организация должна иметь лицензию на осуществление функций генерального подрядчика.</a:t>
            </a:r>
            <a:endParaRPr sz="2800" dirty="0"/>
          </a:p>
          <a:p>
            <a:pPr marL="0" marR="0" lvl="0" indent="0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Прямой договор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заключается на выполнение определенного вида работ. </a:t>
            </a:r>
            <a:endParaRPr sz="28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По прямому договору с заказчиком каждый подрядчик несет ответственность по своим прямым обязательствам за работы, предусмотренные договором. 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9564" marR="0" lvl="0" indent="0" algn="just" rtl="0"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None/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Субподрядный договор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заключается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генподрядчиком с субподрядными организациями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выполнение отдельных видов работ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2"/>
          <p:cNvSpPr txBox="1">
            <a:spLocks noGrp="1"/>
          </p:cNvSpPr>
          <p:nvPr>
            <p:ph type="title"/>
          </p:nvPr>
        </p:nvSpPr>
        <p:spPr>
          <a:xfrm>
            <a:off x="556642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Организационные формы в строительстве</a:t>
            </a:r>
            <a:endParaRPr sz="3600" b="0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62"/>
          <p:cNvSpPr txBox="1">
            <a:spLocks noGrp="1"/>
          </p:cNvSpPr>
          <p:nvPr>
            <p:ph idx="1"/>
          </p:nvPr>
        </p:nvSpPr>
        <p:spPr>
          <a:xfrm>
            <a:off x="213742" y="1162255"/>
            <a:ext cx="8729842" cy="548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капитальном строительстве - </a:t>
            </a:r>
            <a:r>
              <a:rPr lang="ru-RU" sz="2400" b="1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организационные формы: </a:t>
            </a:r>
            <a:endParaRPr sz="2400" b="1" i="0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563" marR="0" lvl="0" indent="357188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▪"/>
            </a:pP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подрядная,</a:t>
            </a:r>
            <a:endParaRPr sz="2400" dirty="0"/>
          </a:p>
          <a:p>
            <a:pPr marL="182563" marR="0" lvl="0" indent="357188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▪"/>
            </a:pP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хозяйственная.</a:t>
            </a:r>
            <a:endParaRPr sz="24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rPr lang="ru-RU" sz="2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Подрядная форма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предусматривает строительство объектов постоянно действующими строительными и монтажными организациями-подрядчиками.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tabLst>
                <a:tab pos="0" algn="l"/>
              </a:tabLst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Такие организации имеют собственную материально-техническую базу, технику, специализированные кадры.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marR="0" lvl="0" indent="-182880" algn="just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Подрядный способ является основным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62"/>
          <p:cNvSpPr/>
          <p:nvPr/>
        </p:nvSpPr>
        <p:spPr>
          <a:xfrm>
            <a:off x="213742" y="4818990"/>
            <a:ext cx="87165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627063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</a:pPr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хозяйственной форме </a:t>
            </a: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строительство объектов ведется силами заказчика или инвестора. </a:t>
            </a:r>
            <a:endParaRPr sz="24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Строительные участки создаются в организационной структуре заказчика действующего предприятия</a:t>
            </a:r>
            <a:endParaRPr sz="2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 sz="4000" b="0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23" name="Google Shape;523;p76" descr="http://www.most.life/media/images/DJI_0002-2.2e16d0ba.fill-1200x6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620688"/>
            <a:ext cx="8754176" cy="578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1ADC1-DBEB-4589-8D12-875F18DE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Материально-техническое обеспечение строительства в условиях рынка</a:t>
            </a:r>
            <a:r>
              <a:rPr lang="ru-RU" sz="1800" b="1" dirty="0">
                <a:effectLst/>
                <a:latin typeface="Cambria" panose="02040503050406030204" pitchFamily="18" charset="0"/>
              </a:rPr>
              <a:t/>
            </a:r>
            <a:br>
              <a:rPr lang="ru-RU" sz="1800" b="1" dirty="0">
                <a:effectLst/>
                <a:latin typeface="Cambria" panose="02040503050406030204" pitchFamily="18" charset="0"/>
              </a:rPr>
            </a:br>
            <a:endParaRPr lang="ru-RU" dirty="0"/>
          </a:p>
        </p:txBody>
      </p:sp>
      <p:pic>
        <p:nvPicPr>
          <p:cNvPr id="1026" name="Picture 2" descr="Состав материально-технических ресурсов">
            <a:extLst>
              <a:ext uri="{FF2B5EF4-FFF2-40B4-BE49-F238E27FC236}">
                <a16:creationId xmlns:a16="http://schemas.microsoft.com/office/drawing/2014/main" xmlns="" id="{845178CF-E50D-419E-814D-373093DA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1319996"/>
            <a:ext cx="8980725" cy="479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368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68B07-C72C-4565-8B9F-9D327615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42" y="109095"/>
            <a:ext cx="7886700" cy="75958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закрепления: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636722-1AA1-456E-BC98-260EAE22B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" y="731520"/>
            <a:ext cx="8796528" cy="572414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строительства?</a:t>
            </a:r>
          </a:p>
          <a:p>
            <a:pPr>
              <a:buClr>
                <a:schemeClr val="accent1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строительство и что такое капитальное строительство?</a:t>
            </a:r>
          </a:p>
          <a:p>
            <a:pPr>
              <a:buClr>
                <a:schemeClr val="accent1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инвестиции?</a:t>
            </a:r>
          </a:p>
          <a:p>
            <a:pPr>
              <a:buClr>
                <a:schemeClr val="accent1"/>
              </a:buCl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подряда и какие они могут быть?</a:t>
            </a:r>
          </a:p>
          <a:p>
            <a:pPr>
              <a:buClr>
                <a:schemeClr val="accent1"/>
              </a:buClr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участников инвестиционного процесса: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marR="0" lvl="0" indent="180975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инвестор, </a:t>
            </a:r>
          </a:p>
          <a:p>
            <a:pPr marL="357188" marR="0" lvl="0" indent="180975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аказчик; </a:t>
            </a:r>
          </a:p>
          <a:p>
            <a:pPr marL="357188" marR="0" lvl="0" indent="180975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астройщик;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marR="0" lvl="0" indent="180975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одрядчик;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marR="0" lvl="0" indent="180975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пользователь объекта капитального строительства;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marR="0" lvl="0" indent="180975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▪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проектировщик. </a:t>
            </a:r>
          </a:p>
          <a:p>
            <a:pPr marL="700088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3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628650" y="14345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ru-RU" sz="40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Основные понятия и определения</a:t>
            </a:r>
            <a:endParaRPr sz="4000" b="0" i="0" u="none" strike="noStrike" cap="none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idx="1"/>
          </p:nvPr>
        </p:nvSpPr>
        <p:spPr>
          <a:xfrm>
            <a:off x="304801" y="1469016"/>
            <a:ext cx="8603672" cy="470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Экономика строительной отрасли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(строительства)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экономическая наука, изучающая специфические особенности развития производственных отношений в строительной отрасли в их взаимосвязи и взаимодействии с производительными силами.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Экономика строительства изучает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830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закономерности развития и эффективность капитального строительства,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9750" algn="just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рассматривает вопросы планирования капитальных вложений и строительного производства в рамках организационно-правовых форм предприятий.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marR="0" lvl="0" indent="-533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Строительство как отрасль материального производства</a:t>
            </a:r>
            <a:r>
              <a:rPr lang="ru-RU" sz="36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600" b="0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600" b="0" i="0" u="none" strike="noStrike" cap="none" dirty="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idx="1"/>
          </p:nvPr>
        </p:nvSpPr>
        <p:spPr>
          <a:xfrm>
            <a:off x="193964" y="1233055"/>
            <a:ext cx="8769927" cy="524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975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Строительство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представляет собой </a:t>
            </a:r>
            <a:r>
              <a:rPr lang="ru-RU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отдельную самостоятельную отрасль экономики страны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которая предназначена:</a:t>
            </a:r>
            <a:endParaRPr sz="3200" dirty="0"/>
          </a:p>
          <a:p>
            <a:pPr marL="0" marR="0" lvl="0" indent="5397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ввода в действие новых,</a:t>
            </a:r>
            <a:r>
              <a:rPr lang="ru-RU" sz="3200" dirty="0">
                <a:sym typeface="Times New Roman"/>
              </a:rPr>
              <a:t> </a:t>
            </a: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также реконструкции,</a:t>
            </a:r>
            <a:endParaRPr sz="3200" dirty="0"/>
          </a:p>
          <a:p>
            <a:pPr marL="0" marR="0" lvl="0" indent="5397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расширения, </a:t>
            </a:r>
            <a:endParaRPr sz="3200" dirty="0"/>
          </a:p>
          <a:p>
            <a:pPr marL="0" marR="0" lvl="0" indent="5397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ремонта;</a:t>
            </a:r>
            <a:endParaRPr sz="3200" dirty="0"/>
          </a:p>
          <a:p>
            <a:pPr marL="0" marR="0" lvl="0" indent="5397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технического перевооружения действующих объектов производственного и непроизводственного назначения.</a:t>
            </a:r>
            <a:endParaRPr sz="3200" dirty="0"/>
          </a:p>
          <a:p>
            <a:pPr marL="182880" marR="0" lvl="0" indent="-533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"/>
          <p:cNvSpPr txBox="1">
            <a:spLocks noGrp="1"/>
          </p:cNvSpPr>
          <p:nvPr>
            <p:ph type="title"/>
          </p:nvPr>
        </p:nvSpPr>
        <p:spPr>
          <a:xfrm>
            <a:off x="716332" y="114605"/>
            <a:ext cx="7886700" cy="74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ru-RU" sz="36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Особенности строительной отрасли</a:t>
            </a:r>
            <a:endParaRPr sz="3600" b="1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54"/>
          <p:cNvSpPr txBox="1">
            <a:spLocks noGrp="1"/>
          </p:cNvSpPr>
          <p:nvPr>
            <p:ph idx="1"/>
          </p:nvPr>
        </p:nvSpPr>
        <p:spPr>
          <a:xfrm>
            <a:off x="137786" y="864296"/>
            <a:ext cx="8805798" cy="531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816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98000"/>
              <a:buFont typeface="Arial"/>
              <a:buAutoNum type="arabicParenR"/>
              <a:tabLst>
                <a:tab pos="174625" algn="l"/>
              </a:tabLst>
            </a:pPr>
            <a:r>
              <a:rPr lang="ru-RU" sz="280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недвижимость и территориальная закрепленность продукции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объектов строительства (зданий, сооружений) и</a:t>
            </a:r>
            <a:r>
              <a:rPr lang="ru-RU" sz="2800" b="0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подвижность орудий и средств производства</a:t>
            </a:r>
            <a:r>
              <a:rPr lang="ru-RU" sz="2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(рабочих, строительных машин и др.), постоянно перемещающихся от объекта к объекту.</a:t>
            </a:r>
            <a:endParaRPr lang="ru-RU" sz="2800" dirty="0">
              <a:sym typeface="Times New Roman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3"/>
              <a:buNone/>
              <a:tabLst>
                <a:tab pos="174625" algn="l"/>
              </a:tabLst>
            </a:pP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Трудовые ресурсы и орудия труда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(строительные машины и оборудование) 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завершения строительства с одного объекта </a:t>
            </a:r>
            <a:r>
              <a:rPr lang="ru-RU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переключаются на другой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800" dirty="0"/>
          </a:p>
          <a:p>
            <a:pPr marL="0" marR="0" lvl="0" indent="538163" algn="just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ts val="2023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 особенность строительства обусловливает своеобразие организационных форм управления, требует правильного размещения строительных организаций с тем, чтобы свести к </a:t>
            </a:r>
            <a:r>
              <a:rPr lang="ru-RU" sz="28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минимуму потери времени и затраты на перемещение строительной техники и кадров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одной строительной площадки на другую.</a:t>
            </a:r>
            <a:endParaRPr sz="2800" dirty="0"/>
          </a:p>
          <a:p>
            <a:pPr marL="514350" marR="0" lvl="0" indent="-38588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3"/>
              <a:buFont typeface="Arial"/>
              <a:buNone/>
            </a:pPr>
            <a:endParaRPr sz="238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31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5"/>
          <p:cNvSpPr txBox="1">
            <a:spLocks noGrp="1"/>
          </p:cNvSpPr>
          <p:nvPr>
            <p:ph idx="1"/>
          </p:nvPr>
        </p:nvSpPr>
        <p:spPr>
          <a:xfrm>
            <a:off x="300625" y="112734"/>
            <a:ext cx="8542750" cy="587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8163" algn="just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lang="ru-RU" sz="280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строительная продукция капиталоемкая, материалоемкая, много детальная</a:t>
            </a:r>
            <a:r>
              <a:rPr lang="ru-RU" sz="280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Характеризуется </a:t>
            </a:r>
            <a:r>
              <a:rPr lang="ru-RU" sz="2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длительным циклом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производства и эксплуатации.</a:t>
            </a:r>
          </a:p>
          <a:p>
            <a:pPr marL="0" indent="538163" algn="just">
              <a:spcBef>
                <a:spcPts val="1800"/>
              </a:spcBef>
              <a:buClr>
                <a:schemeClr val="accent1"/>
              </a:buClr>
              <a:buSzPts val="2380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lang="ru-RU" sz="280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разнообразие сооружаемых объектов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Это и промышленные, жилищно-гражданские, социальные, транспортные, сельскохозяйственные, объекты водного хозяйства, магистральные трубопроводы, линии электропередач и др. объекты.</a:t>
            </a:r>
          </a:p>
          <a:p>
            <a:pPr marL="0" indent="538163" algn="just">
              <a:spcBef>
                <a:spcPts val="1800"/>
              </a:spcBef>
              <a:buClr>
                <a:schemeClr val="accent1"/>
              </a:buClr>
              <a:buSzPts val="2380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строительство зависит от </a:t>
            </a:r>
            <a:r>
              <a:rPr lang="ru-RU" sz="280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природно-климатических воздействий окружающей среды и местных условий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Отрицательные температуры усложняют технологию и организацию производства. Толщина стен, покрытий, ограждающих конструкций обусловлена расчетной температурой воздуха.</a:t>
            </a:r>
          </a:p>
          <a:p>
            <a:pPr marL="182880" indent="-182880">
              <a:spcBef>
                <a:spcPts val="1800"/>
              </a:spcBef>
              <a:buClr>
                <a:schemeClr val="accent1"/>
              </a:buClr>
              <a:buSzPts val="2380"/>
              <a:buNone/>
            </a:pPr>
            <a:endParaRPr lang="ru-RU" sz="2800" dirty="0"/>
          </a:p>
          <a:p>
            <a:pPr marL="182880" marR="0" lvl="0" indent="-18288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01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7"/>
          <p:cNvSpPr txBox="1">
            <a:spLocks noGrp="1"/>
          </p:cNvSpPr>
          <p:nvPr>
            <p:ph idx="1"/>
          </p:nvPr>
        </p:nvSpPr>
        <p:spPr>
          <a:xfrm>
            <a:off x="281836" y="472042"/>
            <a:ext cx="8580328" cy="591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8163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в результате ненормализованности технологии </a:t>
            </a:r>
            <a:r>
              <a:rPr lang="ru-RU" sz="280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отсутствуют типовые проекты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производства работ (ППР) на производимые объекты.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538163" algn="just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</a:t>
            </a:r>
            <a:r>
              <a:rPr lang="ru-RU" sz="280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неустойчивость соотношения строительно-монтажных работ по их сложности и видам в течение месяца</a:t>
            </a:r>
            <a:r>
              <a:rPr lang="ru-RU" sz="2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что затрудняет расчет численного и профессионально-квалификационного состава рабочих.</a:t>
            </a:r>
          </a:p>
          <a:p>
            <a:pPr marL="0" indent="538163" algn="just">
              <a:spcBef>
                <a:spcPts val="560"/>
              </a:spcBef>
              <a:buClr>
                <a:schemeClr val="accent1"/>
              </a:buClr>
              <a:buSzPts val="2380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7) </a:t>
            </a:r>
            <a:r>
              <a:rPr lang="ru-RU" sz="280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различных организаций в производстве конечной строительной продукции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 строительстве объектов одновременно участвуют несколько строительных организаций (генподрядчики, субподрядчики), создающие отдельные конструктивные элементы зданий.</a:t>
            </a:r>
            <a:endParaRPr lang="ru-RU" sz="2800" dirty="0"/>
          </a:p>
          <a:p>
            <a:pPr marL="182880" marR="0" lvl="0" indent="-18288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155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idx="1"/>
          </p:nvPr>
        </p:nvSpPr>
        <p:spPr>
          <a:xfrm>
            <a:off x="245431" y="-178539"/>
            <a:ext cx="86531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8163" algn="just" rtl="0">
              <a:lnSpc>
                <a:spcPct val="90000"/>
              </a:lnSpc>
              <a:spcBef>
                <a:spcPts val="2318"/>
              </a:spcBef>
              <a:spcAft>
                <a:spcPts val="0"/>
              </a:spcAft>
              <a:buClr>
                <a:schemeClr val="accent1"/>
              </a:buClr>
              <a:buSzPts val="2202"/>
              <a:buFont typeface="Arial"/>
              <a:buNone/>
            </a:pP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8) продукция строительства </a:t>
            </a:r>
            <a:r>
              <a:rPr lang="ru-RU" sz="259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непосредственно связана с землей</a:t>
            </a:r>
            <a:r>
              <a:rPr lang="ru-RU" sz="259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служащей не только основанием зданий и сооружений, но и ее  неотъемлемой частью. </a:t>
            </a:r>
            <a:r>
              <a:rPr lang="ru-RU" sz="259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Стоимость</a:t>
            </a:r>
            <a:r>
              <a:rPr lang="ru-RU" sz="259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строительной продукция </a:t>
            </a:r>
            <a:r>
              <a:rPr lang="ru-RU" sz="259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зависит от стоимости земельного участка</a:t>
            </a:r>
            <a:r>
              <a:rPr lang="ru-RU" sz="259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конъюнктуры цен на рынке земли.</a:t>
            </a:r>
          </a:p>
          <a:p>
            <a:pPr marL="0" marR="0" lvl="0" indent="53816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2"/>
              <a:buFont typeface="Arial"/>
              <a:buNone/>
            </a:pP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9) при производстве строительно-монтажных работ наблюдается </a:t>
            </a:r>
            <a:r>
              <a:rPr lang="ru-RU" sz="259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особая форма специализации с отчуждением основных орудий труда от исполнителей</a:t>
            </a:r>
            <a:r>
              <a:rPr lang="ru-RU" sz="259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в строительстве основными </a:t>
            </a:r>
            <a:r>
              <a:rPr lang="ru-RU" sz="259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машинами управляют рабочие одной организации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ru-RU" sz="259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бригада строителей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работа которой зависит от этой машины, </a:t>
            </a:r>
            <a:r>
              <a:rPr lang="ru-RU" sz="259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принадлежит другой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sz="2800" dirty="0"/>
          </a:p>
          <a:p>
            <a:pPr marL="0" marR="0" lvl="0" indent="538163" algn="just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accent1"/>
              </a:buClr>
              <a:buSzPts val="2202"/>
              <a:buFont typeface="Arial"/>
              <a:buNone/>
            </a:pP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10) </a:t>
            </a:r>
            <a:r>
              <a:rPr lang="ru-RU" sz="2590" b="1" i="1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особая форма расчетов за строительную продукцию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Расчеты ведутся за условно-готовую продукцию - за этапы работ, конструктивные части зданий или работы. Это предполагает необходимость установление цены не только за объект в целом, но и </a:t>
            </a:r>
            <a:r>
              <a:rPr lang="ru-RU" sz="259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отдельные виды 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-RU" sz="259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этапы работ</a:t>
            </a:r>
            <a:r>
              <a:rPr lang="ru-RU" sz="259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2318"/>
              </a:spcBef>
              <a:spcAft>
                <a:spcPts val="0"/>
              </a:spcAft>
              <a:buClr>
                <a:schemeClr val="accent1"/>
              </a:buClr>
              <a:buSzPts val="2202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587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endParaRPr sz="4000" b="0" i="0" u="none" strike="noStrike" cap="none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9" name="Google Shape;229;p33" descr="http://img11.nnm.me/7/e/c/c/4/118e9655b16d28a066a259752c6_pre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20688"/>
            <a:ext cx="8291314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989</Words>
  <Application>Microsoft Office PowerPoint</Application>
  <PresentationFormat>Экран (4:3)</PresentationFormat>
  <Paragraphs>128</Paragraphs>
  <Slides>28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Cambria</vt:lpstr>
      <vt:lpstr>Noto Sans Symbols</vt:lpstr>
      <vt:lpstr>Times New Roman</vt:lpstr>
      <vt:lpstr>Calibri</vt:lpstr>
      <vt:lpstr>Calibri Light</vt:lpstr>
      <vt:lpstr>Corbel</vt:lpstr>
      <vt:lpstr>Тема Office</vt:lpstr>
      <vt:lpstr>Министерство образования и науки Челябинской области гбПоу «троицкий технологический  техникум» </vt:lpstr>
      <vt:lpstr>Презентация PowerPoint</vt:lpstr>
      <vt:lpstr>Основные понятия и определения</vt:lpstr>
      <vt:lpstr>Строительство как отрасль материального производства </vt:lpstr>
      <vt:lpstr>Особенности строительной отрасли</vt:lpstr>
      <vt:lpstr>Презентация PowerPoint</vt:lpstr>
      <vt:lpstr>Презентация PowerPoint</vt:lpstr>
      <vt:lpstr>Презентация PowerPoint</vt:lpstr>
      <vt:lpstr>Презентация PowerPoint</vt:lpstr>
      <vt:lpstr>Сущность строительства как важнейшей отрасли материального производства. </vt:lpstr>
      <vt:lpstr>Определение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Инвестор</vt:lpstr>
      <vt:lpstr>Функции инвестора</vt:lpstr>
      <vt:lpstr>Заказчик, застройщик</vt:lpstr>
      <vt:lpstr>Заказчик, застройщик</vt:lpstr>
      <vt:lpstr>Подрядчик</vt:lpstr>
      <vt:lpstr>Функции генподрядчика</vt:lpstr>
      <vt:lpstr>Пользователь (потребитель)</vt:lpstr>
      <vt:lpstr>Договор строительного подряда</vt:lpstr>
      <vt:lpstr>Виды договоров</vt:lpstr>
      <vt:lpstr>Организационные формы в строительстве</vt:lpstr>
      <vt:lpstr>Презентация PowerPoint</vt:lpstr>
      <vt:lpstr>Материально-техническое обеспечение строительства в условиях рынка </vt:lpstr>
      <vt:lpstr>Вопросы для закрепления: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Челябинской области гбПоу «Коркинский горно-строительный техникум»</dc:title>
  <dc:creator>Никита Суюшкин</dc:creator>
  <cp:lastModifiedBy>Admin</cp:lastModifiedBy>
  <cp:revision>16</cp:revision>
  <dcterms:modified xsi:type="dcterms:W3CDTF">2022-09-09T12:20:26Z</dcterms:modified>
</cp:coreProperties>
</file>