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22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95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321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BB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89" autoAdjust="0"/>
  </p:normalViewPr>
  <p:slideViewPr>
    <p:cSldViewPr>
      <p:cViewPr varScale="1">
        <p:scale>
          <a:sx n="62" d="100"/>
          <a:sy n="62" d="100"/>
        </p:scale>
        <p:origin x="-90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FF202-41F0-4FA3-810D-404433152BAC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985F6-94DE-4B4C-A5C2-50B436087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D73A05-EBBA-4A9B-9A3E-76EB99BE318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F56DEE-5E45-409E-AE45-47D2C4F34045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985F6-94DE-4B4C-A5C2-50B436087EC1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F4048A-3F46-48AA-AA6A-2CE27AC472D2}" type="slidenum">
              <a:rPr lang="ru-RU" smtClean="0"/>
              <a:pPr/>
              <a:t>29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77F93-1553-44A2-9EE8-11DD82614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D003F-EB72-4859-8312-BF820A910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D8FF7-C65E-4C03-95F9-AE97E6328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8AD03-BA89-46E8-9B03-9CA007BCD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479E2-B022-4683-9A5F-1D26532A2E3A}" type="datetimeFigureOut">
              <a:rPr lang="ru-RU" smtClean="0"/>
              <a:pPr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C1365-01F4-47BA-A7A8-AFA3222F0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86;&#1087;&#1077;&#1088;&#1072;&#1090;&#1086;&#1088;\&#1056;&#1072;&#1073;&#1086;&#1095;&#1080;&#1081;%20&#1089;&#1090;&#1086;&#1083;\&#1076;&#1083;&#1103;%20&#1087;&#1088;&#1077;&#1079;&#1077;&#1085;&#1090;&#1072;&#1094;&#1080;&#1080;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4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4.pn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24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4.pn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72.jpeg"/><Relationship Id="rId5" Type="http://schemas.openxmlformats.org/officeDocument/2006/relationships/hyperlink" Target="http://www.mirmila.ru/published/publicdata/MIRMILAWA/attachments/SC/products_pictures/%D0%BA%D0%BE%D1%80%D0%B8%D1%86%D0%B0_enl.jpg" TargetMode="External"/><Relationship Id="rId4" Type="http://schemas.openxmlformats.org/officeDocument/2006/relationships/image" Target="../media/image71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ocuments and Settings\Admin\Рабочий стол\img_kontini_3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8822543" cy="65864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открытых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дверей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Троицкий технологический 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техникум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1928794" y="785794"/>
            <a:ext cx="2378204" cy="2481259"/>
            <a:chOff x="2357422" y="1785926"/>
            <a:chExt cx="2378204" cy="24812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57422" y="1785926"/>
              <a:ext cx="2378204" cy="248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3071802" y="3429000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Сварщик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4310745" y="1361255"/>
            <a:ext cx="2446842" cy="1986020"/>
            <a:chOff x="4310745" y="1361255"/>
            <a:chExt cx="2446842" cy="198602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634772">
              <a:off x="4310745" y="1361255"/>
              <a:ext cx="2446842" cy="198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4429124" y="2071678"/>
              <a:ext cx="1428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Повар,</a:t>
              </a:r>
            </a:p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Кондитер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14"/>
          <p:cNvGrpSpPr/>
          <p:nvPr/>
        </p:nvGrpSpPr>
        <p:grpSpPr>
          <a:xfrm>
            <a:off x="6000760" y="3357562"/>
            <a:ext cx="2300510" cy="2225755"/>
            <a:chOff x="4572000" y="3413041"/>
            <a:chExt cx="2300510" cy="222575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3571876"/>
              <a:ext cx="2300510" cy="2066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 rot="17868781">
              <a:off x="5335374" y="4112359"/>
              <a:ext cx="1767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Автомеханик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1" y="3071810"/>
            <a:ext cx="3677145" cy="268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00034" y="3643314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по обработке цифровой информации</a:t>
            </a:r>
            <a:endParaRPr lang="ru-RU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18"/>
          <p:cNvGrpSpPr/>
          <p:nvPr/>
        </p:nvGrpSpPr>
        <p:grpSpPr>
          <a:xfrm>
            <a:off x="3214678" y="3286124"/>
            <a:ext cx="3276596" cy="2286016"/>
            <a:chOff x="3214678" y="3286124"/>
            <a:chExt cx="3276596" cy="2286016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361"/>
            <a:stretch>
              <a:fillRect/>
            </a:stretch>
          </p:blipFill>
          <p:spPr bwMode="auto">
            <a:xfrm>
              <a:off x="3214678" y="3286124"/>
              <a:ext cx="3276596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 rot="20035057">
              <a:off x="3643306" y="4572008"/>
              <a:ext cx="15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Строитель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9" name="для презентац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chemeClr val="hlink"/>
                </a:solidFill>
                <a:latin typeface="Arial" charset="0"/>
              </a:rPr>
              <a:t>Практический опыт</a:t>
            </a:r>
            <a:r>
              <a:rPr lang="ru-RU" sz="2000" smtClean="0">
                <a:latin typeface="Arial" charset="0"/>
              </a:rPr>
              <a:t>: </a:t>
            </a:r>
            <a:r>
              <a:rPr lang="ru-RU" sz="2000" b="1" smtClean="0">
                <a:latin typeface="Arial" charset="0"/>
              </a:rPr>
              <a:t>использования оборудования диагностирования</a:t>
            </a:r>
            <a:r>
              <a:rPr lang="ru-RU" sz="2000" smtClean="0">
                <a:latin typeface="Arial" charset="0"/>
              </a:rPr>
              <a:t>. </a:t>
            </a:r>
          </a:p>
        </p:txBody>
      </p:sp>
      <p:pic>
        <p:nvPicPr>
          <p:cNvPr id="2355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21752" r="23228"/>
          <a:stretch>
            <a:fillRect/>
          </a:stretch>
        </p:blipFill>
        <p:spPr>
          <a:xfrm>
            <a:off x="285720" y="1357298"/>
            <a:ext cx="3357586" cy="4685004"/>
          </a:xfrm>
          <a:effectLst>
            <a:softEdge rad="317500"/>
          </a:effectLst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871534"/>
            <a:ext cx="5043493" cy="403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advTm="675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latin typeface="Arial" charset="0"/>
              </a:rPr>
              <a:t>Производственная практика проводится на предприятиях города</a:t>
            </a:r>
            <a:r>
              <a:rPr lang="ru-RU" sz="2000" smtClean="0">
                <a:latin typeface="Arial" charset="0"/>
              </a:rPr>
              <a:t>.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4" descr="IMG_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54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ocuments and Settings\Admin\Рабочий стол\img_kontini_3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8822543" cy="65864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открытых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дверей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Троицкий технологический 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техникум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1928794" y="785794"/>
            <a:ext cx="2378204" cy="2481259"/>
            <a:chOff x="2357422" y="1785926"/>
            <a:chExt cx="2378204" cy="24812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57422" y="1785926"/>
              <a:ext cx="2378204" cy="248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3071802" y="3429000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Сварщик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4310745" y="1361255"/>
            <a:ext cx="2446842" cy="1986020"/>
            <a:chOff x="4310745" y="1361255"/>
            <a:chExt cx="2446842" cy="198602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634772">
              <a:off x="4310745" y="1361255"/>
              <a:ext cx="2446842" cy="198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4429124" y="2071678"/>
              <a:ext cx="1428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Повар,</a:t>
              </a:r>
            </a:p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Кондитер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14"/>
          <p:cNvGrpSpPr/>
          <p:nvPr/>
        </p:nvGrpSpPr>
        <p:grpSpPr>
          <a:xfrm>
            <a:off x="6000760" y="3357562"/>
            <a:ext cx="2300510" cy="2225755"/>
            <a:chOff x="4572000" y="3413041"/>
            <a:chExt cx="2300510" cy="222575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3571876"/>
              <a:ext cx="2300510" cy="2066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 rot="17868781">
              <a:off x="5335374" y="4112359"/>
              <a:ext cx="1767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Автомеханик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1" y="3071810"/>
            <a:ext cx="3677145" cy="268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00034" y="3643314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по обработке цифровой информации</a:t>
            </a:r>
            <a:endParaRPr lang="ru-RU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18"/>
          <p:cNvGrpSpPr/>
          <p:nvPr/>
        </p:nvGrpSpPr>
        <p:grpSpPr>
          <a:xfrm>
            <a:off x="3214678" y="3286124"/>
            <a:ext cx="3276596" cy="2286016"/>
            <a:chOff x="3214678" y="3286124"/>
            <a:chExt cx="3276596" cy="2286016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361"/>
            <a:stretch>
              <a:fillRect/>
            </a:stretch>
          </p:blipFill>
          <p:spPr bwMode="auto">
            <a:xfrm>
              <a:off x="3214678" y="3286124"/>
              <a:ext cx="3276596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 rot="20035057">
              <a:off x="3643306" y="4572008"/>
              <a:ext cx="15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Строитель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1FBB7">
                  <a:shade val="30000"/>
                  <a:satMod val="115000"/>
                </a:srgbClr>
              </a:gs>
              <a:gs pos="50000">
                <a:srgbClr val="F1FBB7">
                  <a:shade val="67500"/>
                  <a:satMod val="115000"/>
                </a:srgbClr>
              </a:gs>
              <a:gs pos="100000">
                <a:srgbClr val="F1FBB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0"/>
            <a:ext cx="8229600" cy="68580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Профессия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«Мастер по обработке цифровой информации»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востребованная в различных отраслях:</a:t>
            </a:r>
          </a:p>
          <a:p>
            <a:pPr>
              <a:buFontTx/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это работа в вычислительных центрах;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учреждений различной отраслевой принадлежности ;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различных форм собственности (сбербанки, коммерческие банки, страховые службы и т.д.).</a:t>
            </a:r>
          </a:p>
          <a:p>
            <a:pPr>
              <a:buFontTx/>
              <a:buNone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1FBB7">
                  <a:shade val="30000"/>
                  <a:satMod val="115000"/>
                </a:srgbClr>
              </a:gs>
              <a:gs pos="50000">
                <a:srgbClr val="F1FBB7">
                  <a:shade val="67500"/>
                  <a:satMod val="115000"/>
                </a:srgbClr>
              </a:gs>
              <a:gs pos="100000">
                <a:srgbClr val="F1FBB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857364"/>
          </a:xfrm>
        </p:spPr>
        <p:txBody>
          <a:bodyPr/>
          <a:lstStyle/>
          <a:p>
            <a:pPr>
              <a:buFontTx/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Мастер по обработке цифровой информации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занимается вводом и обработкой информации на компьютерах. </a:t>
            </a:r>
          </a:p>
        </p:txBody>
      </p:sp>
      <p:pic>
        <p:nvPicPr>
          <p:cNvPr id="1026" name="Picture 2" descr="C:\output\Изображение 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48"/>
            <a:ext cx="4572000" cy="3429275"/>
          </a:xfrm>
          <a:prstGeom prst="rect">
            <a:avLst/>
          </a:prstGeom>
          <a:noFill/>
        </p:spPr>
      </p:pic>
      <p:pic>
        <p:nvPicPr>
          <p:cNvPr id="1027" name="Picture 3" descr="C:\output\Изображение 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643050"/>
            <a:ext cx="4714876" cy="353644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1FBB7">
                  <a:shade val="30000"/>
                  <a:satMod val="115000"/>
                </a:srgbClr>
              </a:gs>
              <a:gs pos="50000">
                <a:srgbClr val="F1FBB7">
                  <a:shade val="67500"/>
                  <a:satMod val="115000"/>
                </a:srgbClr>
              </a:gs>
              <a:gs pos="100000">
                <a:srgbClr val="F1FBB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0736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Обучение ведётся в компьютерных классах оборудованных современной техникой.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786058"/>
            <a:ext cx="4857744" cy="36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832597"/>
            <a:ext cx="3590934" cy="47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1FBB7">
                  <a:shade val="30000"/>
                  <a:satMod val="115000"/>
                </a:srgbClr>
              </a:gs>
              <a:gs pos="50000">
                <a:srgbClr val="F1FBB7">
                  <a:shade val="67500"/>
                  <a:satMod val="115000"/>
                </a:srgbClr>
              </a:gs>
              <a:gs pos="100000">
                <a:srgbClr val="F1FBB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126814">
            <a:off x="2226488" y="-1503159"/>
            <a:ext cx="5786478" cy="5608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71744"/>
            <a:ext cx="9144000" cy="4929221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В ходе обучения осваиваются операционные системы Windows. Обучающиеся знакомятся с офисными пакетами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Microsoft Office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изучают графические программы,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Inkscape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Corel Draw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Adobe Photoshop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и др. Учатся работать с Интернет и электронной почтой, а также создавать свои сайты и размещать их в сети Интернет.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1FBB7">
                  <a:shade val="30000"/>
                  <a:satMod val="115000"/>
                </a:srgbClr>
              </a:gs>
              <a:gs pos="50000">
                <a:srgbClr val="F1FBB7">
                  <a:shade val="67500"/>
                  <a:satMod val="115000"/>
                </a:srgbClr>
              </a:gs>
              <a:gs pos="100000">
                <a:srgbClr val="F1FBB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214290"/>
            <a:ext cx="8229600" cy="507365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>Места прохождения практики и трудоустройства студентов: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sz="3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Управление Федеральной Налоговой службы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Сбербанк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Центры занятости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Пенсионный фонд РФ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Кадровые агентства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Промышленные организации и предприятия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Архивы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Офисы компаний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1FBB7">
                  <a:shade val="30000"/>
                  <a:satMod val="115000"/>
                </a:srgbClr>
              </a:gs>
              <a:gs pos="50000">
                <a:srgbClr val="F1FBB7">
                  <a:shade val="67500"/>
                  <a:satMod val="115000"/>
                </a:srgbClr>
              </a:gs>
              <a:gs pos="100000">
                <a:srgbClr val="F1FBB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729634" cy="68580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Мы ждем вас в Троицком Технологическом Техникуме!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8171668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ocuments and Settings\Admin\Рабочий стол\img_kontini_3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8822543" cy="65864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открытых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дверей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Троицкий технологический 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техникум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1928794" y="785794"/>
            <a:ext cx="2378204" cy="2481259"/>
            <a:chOff x="2357422" y="1785926"/>
            <a:chExt cx="2378204" cy="24812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57422" y="1785926"/>
              <a:ext cx="2378204" cy="248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3071802" y="3429000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Сварщик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4310745" y="1361255"/>
            <a:ext cx="2446842" cy="1986020"/>
            <a:chOff x="4310745" y="1361255"/>
            <a:chExt cx="2446842" cy="198602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634772">
              <a:off x="4310745" y="1361255"/>
              <a:ext cx="2446842" cy="198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4429124" y="2071678"/>
              <a:ext cx="1428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Повар,</a:t>
              </a:r>
            </a:p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Кондитер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14"/>
          <p:cNvGrpSpPr/>
          <p:nvPr/>
        </p:nvGrpSpPr>
        <p:grpSpPr>
          <a:xfrm>
            <a:off x="6000760" y="3357562"/>
            <a:ext cx="2300510" cy="2225755"/>
            <a:chOff x="4572000" y="3413041"/>
            <a:chExt cx="2300510" cy="222575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3571876"/>
              <a:ext cx="2300510" cy="2066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 rot="17868781">
              <a:off x="5335374" y="4112359"/>
              <a:ext cx="1767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Автомеханик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1" y="3071810"/>
            <a:ext cx="3677145" cy="268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00034" y="3643314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по обработке цифровой информации</a:t>
            </a:r>
            <a:endParaRPr lang="ru-RU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18"/>
          <p:cNvGrpSpPr/>
          <p:nvPr/>
        </p:nvGrpSpPr>
        <p:grpSpPr>
          <a:xfrm>
            <a:off x="3214678" y="3286124"/>
            <a:ext cx="3276596" cy="2286016"/>
            <a:chOff x="3214678" y="3286124"/>
            <a:chExt cx="3276596" cy="2286016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361"/>
            <a:stretch>
              <a:fillRect/>
            </a:stretch>
          </p:blipFill>
          <p:spPr bwMode="auto">
            <a:xfrm>
              <a:off x="3214678" y="3286124"/>
              <a:ext cx="3276596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 rot="20035057">
              <a:off x="3643306" y="4572008"/>
              <a:ext cx="15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Строитель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4337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Техническое обслуживание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и ремонт автомобильного транспорта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/>
            </a:r>
            <a:b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Квалификация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–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Техник </a:t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Рабочая специальность - слесарь по ремонту автомобиля.</a:t>
            </a:r>
          </a:p>
        </p:txBody>
      </p:sp>
      <p:pic>
        <p:nvPicPr>
          <p:cNvPr id="6" name="Picture 3" descr="C:\мои документы\ФОТО ПУ-6\2008 фот\DSC00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8" y="1606464"/>
            <a:ext cx="9130614" cy="524554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advTm="3126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2" name="WordArt 4"/>
          <p:cNvSpPr>
            <a:spLocks noChangeArrowheads="1" noChangeShapeType="1" noTextEdit="1"/>
          </p:cNvSpPr>
          <p:nvPr/>
        </p:nvSpPr>
        <p:spPr bwMode="auto">
          <a:xfrm>
            <a:off x="1835150" y="260350"/>
            <a:ext cx="5329238" cy="1100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Загадка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45611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4800" dirty="0" smtClean="0"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</a:rPr>
              <a:t>Кто нам варит и печет,</a:t>
            </a:r>
          </a:p>
          <a:p>
            <a:pPr algn="ctr" eaLnBrk="1" hangingPunct="1">
              <a:buFontTx/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</a:rPr>
              <a:t>Никогда не устает?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0" y="4149725"/>
            <a:ext cx="3021013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сканирование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75581">
            <a:off x="3451225" y="189865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1187450" y="115888"/>
            <a:ext cx="6697663" cy="17176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Повар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573463"/>
            <a:ext cx="4824413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just"/>
            <a:r>
              <a:rPr lang="ru-RU" sz="2400" b="1">
                <a:solidFill>
                  <a:srgbClr val="990099"/>
                </a:solidFill>
              </a:rPr>
              <a:t>Дайте повару продукты:</a:t>
            </a:r>
          </a:p>
          <a:p>
            <a:pPr algn="just"/>
            <a:r>
              <a:rPr lang="ru-RU" sz="2400" b="1">
                <a:solidFill>
                  <a:srgbClr val="990099"/>
                </a:solidFill>
              </a:rPr>
              <a:t>Мясо птицы, сухофрукты,</a:t>
            </a:r>
          </a:p>
          <a:p>
            <a:pPr algn="just"/>
            <a:r>
              <a:rPr lang="ru-RU" sz="2400" b="1">
                <a:solidFill>
                  <a:srgbClr val="990099"/>
                </a:solidFill>
              </a:rPr>
              <a:t>Рис, картофель... И тогда </a:t>
            </a:r>
          </a:p>
          <a:p>
            <a:pPr algn="just"/>
            <a:r>
              <a:rPr lang="ru-RU" sz="2400" b="1">
                <a:solidFill>
                  <a:srgbClr val="990099"/>
                </a:solidFill>
              </a:rPr>
              <a:t>Ждёт вас вкусная еда.</a:t>
            </a:r>
            <a:r>
              <a:rPr lang="ru-RU" sz="2400">
                <a:solidFill>
                  <a:srgbClr val="990099"/>
                </a:solidFill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 rot="272426">
            <a:off x="806450" y="330200"/>
            <a:ext cx="7342188" cy="1511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Мастера помогут вам в стремленьи твёрдом</a:t>
            </a:r>
          </a:p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Быть с профессией на ты</a:t>
            </a:r>
          </a:p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Воплотить свои мечты.</a:t>
            </a:r>
          </a:p>
        </p:txBody>
      </p:sp>
      <p:pic>
        <p:nvPicPr>
          <p:cNvPr id="7172" name="Picture 6" descr="сканирование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0" y="3190875"/>
            <a:ext cx="48895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7" descr="сканирование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3116"/>
            <a:ext cx="4489450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5" name="Picture 9" descr="Изображение 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30200"/>
            <a:ext cx="298291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Изображение 0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303463"/>
            <a:ext cx="2808288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Изображение 0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395288"/>
            <a:ext cx="2808288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Изображение 0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5963" y="4113213"/>
            <a:ext cx="30607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Изображение 03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4175" y="4005263"/>
            <a:ext cx="3263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Изображение 03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8175" y="2430463"/>
            <a:ext cx="249713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6" descr="povar-0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25" y="3714750"/>
            <a:ext cx="48577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195513" y="476250"/>
            <a:ext cx="5111750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Повар должен уметь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11188" y="2900363"/>
            <a:ext cx="8064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600" b="1"/>
              <a:t>Хорошо и вкусно готовить.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13" y="1571625"/>
            <a:ext cx="3143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71472" y="3357562"/>
            <a:ext cx="8207375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sz="2800" b="1" u="sng" dirty="0"/>
          </a:p>
          <a:p>
            <a:pPr algn="ctr"/>
            <a:endParaRPr lang="ru-RU" sz="2800" b="1" u="sng" dirty="0"/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Точно </a:t>
            </a:r>
            <a:r>
              <a:rPr lang="ru-RU" sz="3200" b="1" i="1" dirty="0">
                <a:solidFill>
                  <a:srgbClr val="FF0000"/>
                </a:solidFill>
              </a:rPr>
              <a:t>отмерить необходимое количество продуктов, соблюсти все технологические процессы приготовления пищи, красиво с выдумкой украсить готовое блюдо</a:t>
            </a:r>
          </a:p>
        </p:txBody>
      </p:sp>
      <p:pic>
        <p:nvPicPr>
          <p:cNvPr id="10243" name="Picture 6" descr="C:\Documents and Settings\Admin\Мои документы\Downloads\0567ecedc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33375"/>
            <a:ext cx="49688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404813"/>
            <a:ext cx="352742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684213" y="2976563"/>
            <a:ext cx="77771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/>
            <a:r>
              <a:rPr lang="ru-RU" sz="2400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ru-RU" sz="2400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</a:br>
            <a:endParaRPr lang="ru-RU" sz="2400" b="1">
              <a:solidFill>
                <a:srgbClr val="00008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1267" name="Rectangle 29"/>
          <p:cNvSpPr>
            <a:spLocks noChangeArrowheads="1"/>
          </p:cNvSpPr>
          <p:nvPr/>
        </p:nvSpPr>
        <p:spPr bwMode="auto">
          <a:xfrm>
            <a:off x="-3635375" y="5267325"/>
            <a:ext cx="215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900">
                <a:latin typeface="Arial" charset="0"/>
              </a:rPr>
              <a:t> </a:t>
            </a:r>
            <a:endParaRPr lang="ru-RU">
              <a:latin typeface="Arial" charset="0"/>
            </a:endParaRPr>
          </a:p>
        </p:txBody>
      </p:sp>
      <p:pic>
        <p:nvPicPr>
          <p:cNvPr id="11268" name="Picture 8" descr="C:\Documents and Settings\Admin\Мои документы\Downloads\1263548615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0"/>
            <a:ext cx="424815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1269" name="Рисунок 8" descr="[Image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404813"/>
            <a:ext cx="3032724" cy="259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Рисунок 9" descr="http://cs7003.userapi.com/c7006/v7006598/8c1/BDF8qjN3Gf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5000636"/>
            <a:ext cx="3743325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Рисунок 10" descr="&amp;kcy;&amp;acy;&amp;rcy;&amp;tcy;&amp;icy;&amp;ncy;&amp;kcy;&amp;icy;, &amp;Kcy;&amp;ocy;&amp;tcy;&amp;lcy;&amp;iecy;&amp;tcy;&amp;y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-1"/>
            <a:ext cx="3035290" cy="234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Рисунок 11" descr="[Image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43116"/>
            <a:ext cx="3240087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1184" y="4143380"/>
            <a:ext cx="3411991" cy="245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632700" cy="122396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2087563" y="5994400"/>
            <a:ext cx="7056437" cy="863600"/>
          </a:xfrm>
        </p:spPr>
        <p:txBody>
          <a:bodyPr>
            <a:normAutofit lnSpcReduction="10000"/>
          </a:bodyPr>
          <a:lstStyle/>
          <a:p>
            <a:pPr marL="2209800" lvl="4" indent="-381000" eaLnBrk="1" hangingPunct="1">
              <a:lnSpc>
                <a:spcPct val="80000"/>
              </a:lnSpc>
              <a:buFontTx/>
              <a:buNone/>
            </a:pPr>
            <a:endParaRPr lang="ru-RU" sz="2400" i="1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ru-RU" sz="2000" i="1" smtClean="0"/>
              <a:t>          </a:t>
            </a:r>
            <a:r>
              <a:rPr lang="ru-RU" sz="2000" b="1" smtClean="0"/>
              <a:t/>
            </a:r>
            <a:br>
              <a:rPr lang="ru-RU" sz="2000" b="1" smtClean="0"/>
            </a:br>
            <a:endParaRPr lang="ru-RU" sz="2000" b="1" smtClean="0"/>
          </a:p>
        </p:txBody>
      </p:sp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365625"/>
            <a:ext cx="21145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188913"/>
            <a:ext cx="19034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0313" y="4194175"/>
            <a:ext cx="25558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Рисунок 8" descr="&amp;kcy;&amp;acy;&amp;rcy;&amp;tcy;&amp;icy;&amp;ncy;&amp;kcy;&amp;icy;, &amp;Kcy;&amp;ocy;&amp;tcy;&amp;lcy;&amp;iecy;&amp;tcy;&amp;y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260350"/>
            <a:ext cx="27527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Рисунок 9" descr="&amp;Kcy;&amp;acy;&amp;bcy;&amp;acy;&amp;chcy;&amp;kcy;&amp;ocy;&amp;vcy;&amp;ycy;&amp;iecy;  &amp;bcy;&amp;ocy;&amp;chcy;&amp;ocy;&amp;ncy;&amp;kcy;&amp;icy;  &amp;scy; &amp;mcy;&amp;yacy;&amp;scy;&amp;ocy;&amp;mcy;  &amp;icy;  &amp;ocy;&amp;vcy;&amp;ocy;&amp;shchcy;&amp;acy;&amp;mcy;&amp;icy;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7525" y="4652963"/>
            <a:ext cx="259397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Рисунок 10" descr="&amp;Bcy;&amp;ucy;&amp;lcy;&amp;softcy;&amp;ocy;&amp;ncy; &amp;scy; &amp;kcy;&amp;acy;&amp;rcy;&amp;tcy;&amp;ocy;&amp;fcy;&amp;iecy;&amp;lcy;&amp;softcy;&amp;ncy;&amp;ycy;&amp;mcy;&amp;icy; &amp;kcy;&amp;rcy;&amp;ocy;&amp;kcy;&amp;iecy;&amp;tcy;&amp;acy;&amp;mcy;&amp;icy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125" y="2349500"/>
            <a:ext cx="23050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Рисунок 11" descr="sol_principe0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0338" y="1773238"/>
            <a:ext cx="3814762" cy="29225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299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388" y="188913"/>
            <a:ext cx="23971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2400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</a:pPr>
            <a:endParaRPr lang="ru-RU" sz="2000" dirty="0" smtClean="0">
              <a:solidFill>
                <a:srgbClr val="990099"/>
              </a:solidFill>
            </a:endParaRPr>
          </a:p>
        </p:txBody>
      </p:sp>
      <p:pic>
        <p:nvPicPr>
          <p:cNvPr id="13319" name="Picture 8" descr="C:\Documents and Settings\Admin\Мои документы\Downloads\images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00240"/>
            <a:ext cx="5178431" cy="465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C:\Documents and Settings\Admin\Мои документы\Downloads\onr0nSDubq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792307" cy="245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C:\Documents and Settings\Admin\Мои документы\Downloads\S11qH_kClX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85728"/>
            <a:ext cx="278608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C:\Documents and Settings\Admin\Мои документы\Downloads\images (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7675" y="4143381"/>
            <a:ext cx="3505200" cy="25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3188"/>
            <a:ext cx="7920037" cy="9493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/>
              <a:t> </a:t>
            </a:r>
            <a:endParaRPr lang="ru-RU" sz="3600" b="1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9144000" cy="1081087"/>
          </a:xfrm>
        </p:spPr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r>
              <a:rPr lang="ru-RU" sz="2400" b="1" dirty="0" smtClean="0">
                <a:solidFill>
                  <a:srgbClr val="660066"/>
                </a:solidFill>
              </a:rPr>
              <a:t>Повара – мужчины превосходят женщин в умении. Да и физически эта работа под стать мужчине. </a:t>
            </a:r>
            <a:br>
              <a:rPr lang="ru-RU" sz="2400" b="1" dirty="0" smtClean="0">
                <a:solidFill>
                  <a:srgbClr val="660066"/>
                </a:solidFill>
              </a:rPr>
            </a:br>
            <a:endParaRPr lang="ru-RU" sz="2400" b="1" dirty="0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endParaRPr lang="ru-RU" sz="2400" b="1" dirty="0" smtClean="0">
              <a:solidFill>
                <a:srgbClr val="660066"/>
              </a:solidFill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85750" y="3978275"/>
            <a:ext cx="86439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ru-RU" sz="2400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</a:br>
            <a:endParaRPr lang="ru-RU" sz="2400" i="1">
              <a:solidFill>
                <a:srgbClr val="990099"/>
              </a:solidFill>
              <a:latin typeface="Arial" charset="0"/>
            </a:endParaRPr>
          </a:p>
        </p:txBody>
      </p: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142875"/>
            <a:ext cx="164306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750" y="260350"/>
            <a:ext cx="12858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8" descr="Профессия - Повар!..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2428868"/>
            <a:ext cx="5572164" cy="375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4886325"/>
            <a:ext cx="18732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488" y="4652963"/>
            <a:ext cx="20161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Рисунок 9" descr="ogurec-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2138" y="188913"/>
            <a:ext cx="30956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5361" name="Rectangle 3"/>
          <p:cNvSpPr>
            <a:spLocks noGrp="1"/>
          </p:cNvSpPr>
          <p:nvPr>
            <p:ph type="body" idx="1"/>
          </p:nvPr>
        </p:nvSpPr>
        <p:spPr>
          <a:xfrm>
            <a:off x="571472" y="500042"/>
            <a:ext cx="8229600" cy="5937250"/>
          </a:xfrm>
          <a:ln>
            <a:solidFill>
              <a:schemeClr val="hlink"/>
            </a:solidFill>
          </a:ln>
        </p:spPr>
        <p:txBody>
          <a:bodyPr/>
          <a:lstStyle/>
          <a:p>
            <a:pPr>
              <a:buFont typeface="Arial" charset="0"/>
              <a:buNone/>
            </a:pPr>
            <a:endParaRPr lang="ru-RU" sz="40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ru-RU" sz="40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ru-RU" sz="4000" dirty="0" smtClean="0">
                <a:latin typeface="Arial" charset="0"/>
              </a:rPr>
              <a:t>  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Обучение проводится по программам специалистов среднего звена. </a:t>
            </a:r>
            <a:r>
              <a:rPr lang="ru-RU" sz="4000" b="1" dirty="0" smtClean="0">
                <a:solidFill>
                  <a:schemeClr val="hlink"/>
                </a:solidFill>
                <a:latin typeface="Arial" charset="0"/>
              </a:rPr>
              <a:t>Со сроком обучения:  3 года 10 месяцев.</a:t>
            </a:r>
          </a:p>
        </p:txBody>
      </p:sp>
    </p:spTree>
  </p:cSld>
  <p:clrMapOvr>
    <a:masterClrMapping/>
  </p:clrMapOvr>
  <p:transition advTm="853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514" name="Group 34"/>
          <p:cNvGraphicFramePr>
            <a:graphicFrameLocks noGrp="1"/>
          </p:cNvGraphicFramePr>
          <p:nvPr/>
        </p:nvGraphicFramePr>
        <p:xfrm>
          <a:off x="935038" y="-242888"/>
          <a:ext cx="8208962" cy="335280"/>
        </p:xfrm>
        <a:graphic>
          <a:graphicData uri="http://schemas.openxmlformats.org/drawingml/2006/table">
            <a:tbl>
              <a:tblPr/>
              <a:tblGrid>
                <a:gridCol w="8208962"/>
              </a:tblGrid>
              <a:tr h="1818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16" name="Rectangle 36"/>
          <p:cNvSpPr>
            <a:spLocks noChangeArrowheads="1"/>
          </p:cNvSpPr>
          <p:nvPr/>
        </p:nvSpPr>
        <p:spPr bwMode="auto">
          <a:xfrm>
            <a:off x="755650" y="2559050"/>
            <a:ext cx="77057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ru-RU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</a:br>
            <a:r>
              <a:rPr lang="ru-RU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ru-RU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</a:br>
            <a:endParaRPr lang="ru-RU">
              <a:latin typeface="Arial" charset="0"/>
            </a:endParaRPr>
          </a:p>
        </p:txBody>
      </p:sp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4797425"/>
            <a:ext cx="2087562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8" descr="&amp;Pcy;&amp;ocy;&amp;mcy;&amp;icy;&amp;dcy;&amp;ocy;&amp;rcy;&amp;ycy;, &amp;fcy;&amp;acy;&amp;rcy;&amp;shcy;&amp;icy;&amp;rcy;&amp;ocy;&amp;vcy;&amp;acy;&amp;ncy;&amp;ncy;&amp;ycy;&amp;iecy; &amp;pcy;&amp;rcy;&amp;yacy;&amp;ncy;&amp;ycy;&amp;mcy; &amp;rcy;&amp;icy;&amp;scy;&amp;ocy;&amp;m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260350"/>
            <a:ext cx="25908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9" descr="&amp;Bcy;&amp;acy;&amp;kcy;&amp;lcy;&amp;acy;&amp;zhcy;&amp;acy;&amp;ncy;&amp;ycy; &amp;scy; &amp;ncy;&amp;acy;&amp;chcy;&amp;icy;&amp;ncy;&amp;kcy;&amp;ocy;&amp;jcy; &amp;icy;&amp;zcy; &amp;kcy;&amp;acy;&amp;rcy;&amp;tcy;&amp;ocy;&amp;fcy;&amp;iecy;&amp;lcy;&amp;yacy; &amp;icy; &amp;gcy;&amp;rcy;&amp;icy;&amp;bcy;&amp;ocy;&amp;v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838" y="4868863"/>
            <a:ext cx="22320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3644900"/>
            <a:ext cx="28797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350" y="2492375"/>
            <a:ext cx="1095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Рисунок 12" descr="[Image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476250"/>
            <a:ext cx="2160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3" descr="ogurec-0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9925" y="3284538"/>
            <a:ext cx="1905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 descr="C:\Documents and Settings\Admin\Мои документы\Downloads\imag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57422" y="391575"/>
            <a:ext cx="4643469" cy="437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7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896938" y="2341563"/>
            <a:ext cx="8280400" cy="42132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4000" b="1" dirty="0" smtClean="0">
                <a:solidFill>
                  <a:srgbClr val="444444"/>
                </a:solidFill>
                <a:latin typeface="Arial" charset="0"/>
              </a:rPr>
              <a:t> </a:t>
            </a:r>
          </a:p>
          <a:p>
            <a:pPr eaLnBrk="1" hangingPunct="1">
              <a:buFontTx/>
              <a:buNone/>
            </a:pPr>
            <a:endParaRPr lang="ru-RU" sz="4000" b="1" dirty="0" smtClean="0">
              <a:solidFill>
                <a:srgbClr val="444444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ru-RU" sz="4000" b="1" dirty="0" smtClean="0">
              <a:solidFill>
                <a:srgbClr val="444444"/>
              </a:solidFill>
              <a:latin typeface="Arial" charset="0"/>
            </a:endParaRPr>
          </a:p>
          <a:p>
            <a:pPr algn="ctr" eaLnBrk="1" hangingPunct="1">
              <a:buFontTx/>
              <a:buNone/>
            </a:pPr>
            <a:r>
              <a:rPr lang="ru-RU" sz="4000" b="1" dirty="0" smtClean="0">
                <a:solidFill>
                  <a:srgbClr val="444444"/>
                </a:solidFill>
                <a:latin typeface="Arial" charset="0"/>
              </a:rPr>
              <a:t>В  ТРОИЦКОМ ТЕХНОЛОГИЧЕСКОМ ТЕХНИКУМЕ</a:t>
            </a:r>
            <a:endParaRPr lang="ru-RU" sz="4000" b="1" dirty="0" smtClean="0"/>
          </a:p>
        </p:txBody>
      </p:sp>
      <p:sp>
        <p:nvSpPr>
          <p:cNvPr id="16387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6624637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Поваров обучают:</a:t>
            </a:r>
          </a:p>
        </p:txBody>
      </p:sp>
      <p:pic>
        <p:nvPicPr>
          <p:cNvPr id="16388" name="Picture 9" descr="j03012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773238"/>
            <a:ext cx="3127375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Картинка 6 из 6400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1643050"/>
            <a:ext cx="4644008" cy="2728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5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 rot="10800000">
            <a:off x="442913" y="-674688"/>
            <a:ext cx="8016875" cy="1428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ru-RU" sz="4800" i="1" dirty="0" smtClean="0">
              <a:solidFill>
                <a:srgbClr val="FF0000"/>
              </a:solidFill>
            </a:endParaRPr>
          </a:p>
        </p:txBody>
      </p:sp>
      <p:pic>
        <p:nvPicPr>
          <p:cNvPr id="17411" name="Picture 4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581525"/>
            <a:ext cx="27146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724400"/>
            <a:ext cx="221456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357166"/>
            <a:ext cx="4842902" cy="362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 descr="C:\Documents and Settings\Admin\Мои документы\Downloads\images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588" y="549275"/>
            <a:ext cx="2232025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463" y="144463"/>
            <a:ext cx="1524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9" descr="[Image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2565400"/>
            <a:ext cx="165576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Рисунок 9" descr="lebed-ozero-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48375" y="4724400"/>
            <a:ext cx="309562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903" t="12695" r="22035" b="18945"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4" name="WordArt 4"/>
          <p:cNvSpPr>
            <a:spLocks noChangeArrowheads="1" noChangeShapeType="1" noTextEdit="1"/>
          </p:cNvSpPr>
          <p:nvPr/>
        </p:nvSpPr>
        <p:spPr bwMode="auto">
          <a:xfrm>
            <a:off x="0" y="785794"/>
            <a:ext cx="8786874" cy="56165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Готовьте </a:t>
            </a:r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себя </a:t>
            </a:r>
            <a:endParaRPr lang="ru-RU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к </a:t>
            </a:r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выбору  профессии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ocuments and Settings\Admin\Рабочий стол\img_kontini_3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8822543" cy="65864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открытых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дверей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Троицкий технологический 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техникум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1928794" y="785794"/>
            <a:ext cx="2378204" cy="2481259"/>
            <a:chOff x="2357422" y="1785926"/>
            <a:chExt cx="2378204" cy="24812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57422" y="1785926"/>
              <a:ext cx="2378204" cy="248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3071802" y="3429000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Сварщик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4310745" y="1361255"/>
            <a:ext cx="2446842" cy="1986020"/>
            <a:chOff x="4310745" y="1361255"/>
            <a:chExt cx="2446842" cy="198602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634772">
              <a:off x="4310745" y="1361255"/>
              <a:ext cx="2446842" cy="198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4429124" y="2071678"/>
              <a:ext cx="1428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Повар,</a:t>
              </a:r>
            </a:p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Кондитер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14"/>
          <p:cNvGrpSpPr/>
          <p:nvPr/>
        </p:nvGrpSpPr>
        <p:grpSpPr>
          <a:xfrm>
            <a:off x="6000760" y="3357562"/>
            <a:ext cx="2300510" cy="2225755"/>
            <a:chOff x="4572000" y="3413041"/>
            <a:chExt cx="2300510" cy="222575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3571876"/>
              <a:ext cx="2300510" cy="2066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 rot="17868781">
              <a:off x="5335374" y="4112359"/>
              <a:ext cx="1767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Автомеханик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1" y="3071810"/>
            <a:ext cx="3677145" cy="268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00034" y="3643314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по обработке цифровой информации</a:t>
            </a:r>
            <a:endParaRPr lang="ru-RU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18"/>
          <p:cNvGrpSpPr/>
          <p:nvPr/>
        </p:nvGrpSpPr>
        <p:grpSpPr>
          <a:xfrm>
            <a:off x="3214678" y="3286124"/>
            <a:ext cx="3276596" cy="2286016"/>
            <a:chOff x="3214678" y="3286124"/>
            <a:chExt cx="3276596" cy="2286016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361"/>
            <a:stretch>
              <a:fillRect/>
            </a:stretch>
          </p:blipFill>
          <p:spPr bwMode="auto">
            <a:xfrm>
              <a:off x="3214678" y="3286124"/>
              <a:ext cx="3276596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 rot="20035057">
              <a:off x="3643306" y="4572008"/>
              <a:ext cx="15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Строитель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0722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 descr="http://t1.gstatic.com/images?q=tbn:ANd9GcTqgauXJ7QJ7cLoXx1iN2iHz8kvGPd3tkcDcvmCLyW8_j61u35gnQ"/>
          <p:cNvPicPr>
            <a:picLocks noChangeAspect="1" noChangeArrowheads="1"/>
          </p:cNvPicPr>
          <p:nvPr/>
        </p:nvPicPr>
        <p:blipFill>
          <a:blip r:embed="rId2"/>
          <a:srcRect l="12229" r="17455"/>
          <a:stretch>
            <a:fillRect/>
          </a:stretch>
        </p:blipFill>
        <p:spPr bwMode="auto">
          <a:xfrm>
            <a:off x="4857720" y="0"/>
            <a:ext cx="4286280" cy="674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14282" y="357166"/>
            <a:ext cx="4500594" cy="1714511"/>
          </a:xfrm>
          <a:ln>
            <a:solidFill>
              <a:srgbClr val="F9B268"/>
            </a:solidFill>
          </a:ln>
        </p:spPr>
        <p:txBody>
          <a:bodyPr tIns="0" rIns="45720" bIns="0" anchorCtr="1">
            <a:noAutofit/>
          </a:bodyPr>
          <a:lstStyle/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4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Мастер  </a:t>
            </a: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4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отделочных </a:t>
            </a: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4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строительных  </a:t>
            </a: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4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работ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300039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Новое, экологически чистое жилье в ультрасовременном стиле – Не мечта ли это человека, имеющего свое творческое «Я»?!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6146" name="Содержимое 2"/>
          <p:cNvSpPr>
            <a:spLocks noGrp="1"/>
          </p:cNvSpPr>
          <p:nvPr>
            <p:ph idx="4294967295"/>
          </p:nvPr>
        </p:nvSpPr>
        <p:spPr>
          <a:xfrm>
            <a:off x="428625" y="3357563"/>
            <a:ext cx="3357563" cy="29289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     </a:t>
            </a:r>
          </a:p>
        </p:txBody>
      </p:sp>
      <p:pic>
        <p:nvPicPr>
          <p:cNvPr id="6147" name="Picture 2" descr="http://t2.gstatic.com/images?q=tbn:ANd9GcQiF9u-PAU5FqbYrilvE3clGdsE9sgf5AS1WsNPeDa1Sl5XHd0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0770"/>
            <a:ext cx="5559393" cy="379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://t1.gstatic.com/images?q=tbn:ANd9GcTUQ4lcf_HVMhywGm_AwsRhwS8ZDoK1gCWoXhxJFnbB6AeB3kbnT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2" y="2861708"/>
            <a:ext cx="3500437" cy="378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  История профессии в нашем       техникуме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7170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Профессия мастер отделочных строительных работ существует с 1970 года, и набор по этой профессии продолжается и по наше время.</a:t>
            </a:r>
          </a:p>
          <a:p>
            <a:pPr eaLnBrk="1" hangingPunct="1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За этот период подготовлено более 1000 специалистов широкого профиля.</a:t>
            </a:r>
          </a:p>
          <a:p>
            <a:pPr eaLnBrk="1" hangingPunct="1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Наши выпускники работают по всей России. Строили олимпийский городок в Москве 1978 - 1980 гг. </a:t>
            </a:r>
          </a:p>
          <a:p>
            <a:pPr eaLnBrk="1" hangingPunct="1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Принимали участие в строительстве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БАМа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В 1986 году принимали участие в строительстве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Добрянской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ГЭС.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4282" y="214290"/>
            <a:ext cx="8929718" cy="6643710"/>
          </a:xfrm>
        </p:spPr>
        <p:txBody>
          <a:bodyPr>
            <a:normAutofit/>
          </a:bodyPr>
          <a:lstStyle/>
          <a:p>
            <a:pPr marL="1220724" lvl="2" indent="-384048">
              <a:buNone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Руками наших учащихся, были возведены станция ГРЭС и поселок городского типа </a:t>
            </a:r>
          </a:p>
          <a:p>
            <a:pPr marL="550926" indent="-51435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Школа №6</a:t>
            </a:r>
          </a:p>
          <a:p>
            <a:pPr marL="550926" indent="-51435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Детские сады</a:t>
            </a:r>
          </a:p>
          <a:p>
            <a:pPr marL="550926" indent="-51435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Жилые дома</a:t>
            </a:r>
          </a:p>
          <a:p>
            <a:pPr marL="550926" indent="-51435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Бассейн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195" name="Picture 2" descr="http://www.shtukatury.ru/st/st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286124"/>
            <a:ext cx="674748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" descr="http://t2.gstatic.com/images?q=tbn:ANd9GcSAXPIH6VvaAWOtUltU7riBaIzzrxcVd2_N-0k7YClcP4_JDF_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642918"/>
            <a:ext cx="5053391" cy="335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71472" y="0"/>
            <a:ext cx="8044673" cy="984859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  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Аудитории, мастерские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9218" name="Содержимое 7" descr="images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00" y="1142984"/>
            <a:ext cx="7500990" cy="4071953"/>
          </a:xfrm>
        </p:spPr>
      </p:pic>
      <p:sp>
        <p:nvSpPr>
          <p:cNvPr id="9219" name="TextBox 8"/>
          <p:cNvSpPr txBox="1">
            <a:spLocks noChangeArrowheads="1"/>
          </p:cNvSpPr>
          <p:nvPr/>
        </p:nvSpPr>
        <p:spPr bwMode="auto">
          <a:xfrm>
            <a:off x="857224" y="5357826"/>
            <a:ext cx="82867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Кабинет  «Мастер отделочных строительных </a:t>
            </a:r>
            <a:r>
              <a:rPr lang="ru-RU" sz="2400" b="1" dirty="0" smtClean="0">
                <a:solidFill>
                  <a:srgbClr val="C00000"/>
                </a:solidFill>
              </a:rPr>
              <a:t>работ», где учащиеся получают знания по избранной профессии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pic>
        <p:nvPicPr>
          <p:cNvPr id="9" name="Picture 2" descr="C:\мои документы\ФОТО ПУ-6\2008 фот\DSC00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4" y="1428736"/>
            <a:ext cx="9124186" cy="542926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6387" name="Прямоугольник 6"/>
          <p:cNvSpPr>
            <a:spLocks noChangeArrowheads="1"/>
          </p:cNvSpPr>
          <p:nvPr/>
        </p:nvSpPr>
        <p:spPr bwMode="auto">
          <a:xfrm>
            <a:off x="214313" y="214313"/>
            <a:ext cx="8715375" cy="22467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hlink"/>
                </a:solidFill>
              </a:rPr>
              <a:t>Техник должен знать</a:t>
            </a:r>
            <a:r>
              <a:rPr lang="ru-RU" b="1" dirty="0"/>
              <a:t>: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Устройство и  основы теории подвижного состава автомобильного транспорта.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Свойства и показатели качества автомобильных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эксплуата-ционных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материалов.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Правила оформления технической документации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Правила и нормы охраны труда.</a:t>
            </a:r>
          </a:p>
          <a:p>
            <a:endParaRPr lang="ru-RU" sz="2000" b="1" dirty="0">
              <a:solidFill>
                <a:schemeClr val="accent4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Tm="24844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9144000" cy="192881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+mj-lt"/>
              </a:rPr>
              <a:t>  </a:t>
            </a:r>
            <a:r>
              <a:rPr lang="ru-RU" sz="3100" b="1" dirty="0" smtClean="0">
                <a:solidFill>
                  <a:srgbClr val="C00000"/>
                </a:solidFill>
                <a:latin typeface="+mj-lt"/>
              </a:rPr>
              <a:t>Мастерская по профессии «мастер отделочных строительных работ», где учащиеся полученные знания закрепляют на практике</a:t>
            </a:r>
            <a:endParaRPr lang="ru-RU" sz="31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42" name="Содержимое 3" descr="003shtukatur_licjuvalnik_min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14348" y="2071678"/>
            <a:ext cx="7500937" cy="4572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6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500" b="1" dirty="0" smtClean="0">
                <a:solidFill>
                  <a:srgbClr val="C00000"/>
                </a:solidFill>
              </a:rPr>
              <a:t>Строительная </a:t>
            </a:r>
            <a:r>
              <a:rPr lang="ru-RU" sz="4500" b="1" dirty="0" smtClean="0">
                <a:solidFill>
                  <a:srgbClr val="C00000"/>
                </a:solidFill>
                <a:latin typeface="Franklin Gothic Book" pitchFamily="34" charset="0"/>
              </a:rPr>
              <a:t>мастерск</a:t>
            </a:r>
            <a:r>
              <a:rPr lang="ru-RU" sz="4500" b="1" dirty="0" smtClean="0">
                <a:solidFill>
                  <a:srgbClr val="C00000"/>
                </a:solidFill>
              </a:rPr>
              <a:t>ая</a:t>
            </a:r>
            <a:r>
              <a:rPr lang="ru-RU" sz="4500" b="1" dirty="0" smtClean="0">
                <a:solidFill>
                  <a:srgbClr val="C00000"/>
                </a:solidFill>
                <a:latin typeface="Franklin Gothic Book" pitchFamily="34" charset="0"/>
              </a:rPr>
              <a:t>.</a:t>
            </a:r>
          </a:p>
        </p:txBody>
      </p:sp>
      <p:pic>
        <p:nvPicPr>
          <p:cNvPr id="11266" name="Picture 5" descr="DSCN15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89" name="Rectang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ru-RU" sz="4200" b="1" dirty="0" smtClean="0">
                <a:solidFill>
                  <a:srgbClr val="C00000"/>
                </a:solidFill>
                <a:latin typeface="Franklin Gothic Book" pitchFamily="34" charset="0"/>
              </a:rPr>
              <a:t>Обучающиеся </a:t>
            </a:r>
            <a:r>
              <a:rPr lang="ru-RU" sz="4200" b="1" dirty="0" smtClean="0">
                <a:solidFill>
                  <a:srgbClr val="C00000"/>
                </a:solidFill>
              </a:rPr>
              <a:t>работают с новыми материалами фирмы</a:t>
            </a:r>
            <a:r>
              <a:rPr lang="ru-RU" sz="4200" b="1" dirty="0" smtClean="0">
                <a:solidFill>
                  <a:srgbClr val="C00000"/>
                </a:solidFill>
                <a:latin typeface="Franklin Gothic Book" pitchFamily="34" charset="0"/>
              </a:rPr>
              <a:t>  «КНАУФ»</a:t>
            </a:r>
          </a:p>
        </p:txBody>
      </p:sp>
      <p:pic>
        <p:nvPicPr>
          <p:cNvPr id="12290" name="Picture 4" descr="SAM_227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916113"/>
            <a:ext cx="6034087" cy="4525962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ru-RU" sz="4200" b="1" dirty="0" smtClean="0">
                <a:solidFill>
                  <a:srgbClr val="C00000"/>
                </a:solidFill>
                <a:latin typeface="Franklin Gothic Book" pitchFamily="34" charset="0"/>
              </a:rPr>
              <a:t>Ремонт сварочной мастерской- окрашивание плинтусов</a:t>
            </a:r>
            <a:br>
              <a:rPr lang="ru-RU" sz="4200" b="1" dirty="0" smtClean="0">
                <a:solidFill>
                  <a:srgbClr val="C00000"/>
                </a:solidFill>
                <a:latin typeface="Franklin Gothic Book" pitchFamily="34" charset="0"/>
              </a:rPr>
            </a:br>
            <a:endParaRPr lang="ru-RU" sz="4200" b="1" dirty="0" smtClean="0">
              <a:solidFill>
                <a:srgbClr val="C00000"/>
              </a:solidFill>
              <a:latin typeface="Franklin Gothic Book" pitchFamily="34" charset="0"/>
            </a:endParaRPr>
          </a:p>
        </p:txBody>
      </p:sp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ru-RU" smtClean="0"/>
          </a:p>
          <a:p>
            <a:pPr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13315" name="Picture 4" descr="SAM_22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557338"/>
            <a:ext cx="62865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ru-RU" sz="4200" smtClean="0"/>
              <a:t>Выпускные квалификационные работы</a:t>
            </a:r>
          </a:p>
        </p:txBody>
      </p:sp>
      <p:pic>
        <p:nvPicPr>
          <p:cNvPr id="14338" name="Picture 4" descr="DSCN15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200" smtClean="0"/>
              <a:t>Макеты и оборудование </a:t>
            </a:r>
          </a:p>
        </p:txBody>
      </p:sp>
      <p:pic>
        <p:nvPicPr>
          <p:cNvPr id="15362" name="Picture 4" descr="DSCN15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85" name="Rectangle 3"/>
          <p:cNvSpPr>
            <a:spLocks noGrp="1"/>
          </p:cNvSpPr>
          <p:nvPr>
            <p:ph type="body" idx="4294967295"/>
          </p:nvPr>
        </p:nvSpPr>
        <p:spPr>
          <a:xfrm>
            <a:off x="214282" y="1600200"/>
            <a:ext cx="8929718" cy="4525963"/>
          </a:xfrm>
        </p:spPr>
        <p:txBody>
          <a:bodyPr>
            <a:norm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</a:rPr>
              <a:t>Профессия строителя-</a:t>
            </a:r>
          </a:p>
          <a:p>
            <a:pPr algn="ctr">
              <a:buFont typeface="Wingdings 2" pitchFamily="18" charset="2"/>
              <a:buNone/>
            </a:pPr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</a:rPr>
              <a:t>самая престижная!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ocuments and Settings\Admin\Рабочий стол\img_kontini_3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8822543" cy="65864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открытых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дверей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Троицкий технологический 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техникум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1928794" y="785794"/>
            <a:ext cx="2378204" cy="2481259"/>
            <a:chOff x="2357422" y="1785926"/>
            <a:chExt cx="2378204" cy="24812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57422" y="1785926"/>
              <a:ext cx="2378204" cy="248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3071802" y="3429000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Сварщик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4310745" y="1361255"/>
            <a:ext cx="2446842" cy="1986020"/>
            <a:chOff x="4310745" y="1361255"/>
            <a:chExt cx="2446842" cy="198602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634772">
              <a:off x="4310745" y="1361255"/>
              <a:ext cx="2446842" cy="198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4429124" y="2071678"/>
              <a:ext cx="1428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Повар,</a:t>
              </a:r>
            </a:p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Кондитер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14"/>
          <p:cNvGrpSpPr/>
          <p:nvPr/>
        </p:nvGrpSpPr>
        <p:grpSpPr>
          <a:xfrm>
            <a:off x="6000760" y="3357562"/>
            <a:ext cx="2300510" cy="2225755"/>
            <a:chOff x="4572000" y="3413041"/>
            <a:chExt cx="2300510" cy="222575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3571876"/>
              <a:ext cx="2300510" cy="2066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 rot="17868781">
              <a:off x="5335374" y="4112359"/>
              <a:ext cx="1767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Автомеханик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1" y="3071810"/>
            <a:ext cx="3677145" cy="268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00034" y="3643314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по обработке цифровой информации</a:t>
            </a:r>
            <a:endParaRPr lang="ru-RU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18"/>
          <p:cNvGrpSpPr/>
          <p:nvPr/>
        </p:nvGrpSpPr>
        <p:grpSpPr>
          <a:xfrm>
            <a:off x="3214678" y="3286124"/>
            <a:ext cx="3276596" cy="2286016"/>
            <a:chOff x="3214678" y="3286124"/>
            <a:chExt cx="3276596" cy="2286016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361"/>
            <a:stretch>
              <a:fillRect/>
            </a:stretch>
          </p:blipFill>
          <p:spPr bwMode="auto">
            <a:xfrm>
              <a:off x="3214678" y="3286124"/>
              <a:ext cx="3276596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 rot="20035057">
              <a:off x="3643306" y="4572008"/>
              <a:ext cx="15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Строитель</a:t>
              </a:r>
              <a:endPara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132763" cy="3176587"/>
          </a:xfrm>
        </p:spPr>
        <p:txBody>
          <a:bodyPr/>
          <a:lstStyle/>
          <a:p>
            <a:pPr eaLnBrk="1" hangingPunct="1">
              <a:defRPr/>
            </a:pPr>
            <a:r>
              <a:rPr lang="ru-RU" sz="6600" dirty="0" smtClean="0">
                <a:solidFill>
                  <a:srgbClr val="C00000"/>
                </a:solidFill>
                <a:latin typeface="ChinaCyr" pitchFamily="82" charset="-52"/>
              </a:rPr>
              <a:t>Мир профессий- он</a:t>
            </a:r>
            <a:br>
              <a:rPr lang="ru-RU" sz="6600" dirty="0" smtClean="0">
                <a:solidFill>
                  <a:srgbClr val="C00000"/>
                </a:solidFill>
                <a:latin typeface="ChinaCyr" pitchFamily="82" charset="-52"/>
              </a:rPr>
            </a:br>
            <a:r>
              <a:rPr lang="ru-RU" sz="6600" dirty="0" smtClean="0">
                <a:solidFill>
                  <a:srgbClr val="C00000"/>
                </a:solidFill>
                <a:latin typeface="ChinaCyr" pitchFamily="82" charset="-52"/>
              </a:rPr>
              <a:t>так велик</a:t>
            </a:r>
            <a:br>
              <a:rPr lang="ru-RU" sz="6600" dirty="0" smtClean="0">
                <a:solidFill>
                  <a:srgbClr val="C00000"/>
                </a:solidFill>
                <a:latin typeface="ChinaCyr" pitchFamily="82" charset="-52"/>
              </a:rPr>
            </a:br>
            <a:r>
              <a:rPr lang="ru-RU" sz="6600" dirty="0" smtClean="0">
                <a:solidFill>
                  <a:srgbClr val="C00000"/>
                </a:solidFill>
                <a:latin typeface="ChinaCyr" pitchFamily="82" charset="-52"/>
              </a:rPr>
              <a:t> и интересен 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3500438"/>
            <a:ext cx="6400800" cy="1752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ChinaCyr" pitchFamily="82" charset="-52"/>
              </a:rPr>
              <a:t>Например, такая профессия как </a:t>
            </a:r>
          </a:p>
          <a:p>
            <a:pPr eaLnBrk="1" hangingPunct="1">
              <a:defRPr/>
            </a:pPr>
            <a:r>
              <a:rPr lang="ru-RU" sz="8000" b="1" dirty="0" smtClean="0">
                <a:solidFill>
                  <a:srgbClr val="C00000"/>
                </a:solidFill>
                <a:latin typeface="Comic Sans MS" pitchFamily="66" charset="0"/>
              </a:rPr>
              <a:t>Сварщик…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3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1143000"/>
            <a:ext cx="31432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IH018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4143375"/>
            <a:ext cx="29289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Евгений Канаплёв, фотография индустр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857375"/>
            <a:ext cx="2643188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0"/>
            <a:ext cx="6038704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Работа сварщика </a:t>
            </a:r>
          </a:p>
          <a:p>
            <a:pPr algn="ctr">
              <a:defRPr/>
            </a:pPr>
            <a:r>
              <a:rPr lang="ru-RU" sz="5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используется везде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500570"/>
            <a:ext cx="2345514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 суше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14612" y="3357562"/>
            <a:ext cx="2888034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 космосе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15074" y="3857628"/>
            <a:ext cx="217181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 воде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214313"/>
            <a:ext cx="8929688" cy="928687"/>
          </a:xfrm>
        </p:spPr>
        <p:txBody>
          <a:bodyPr>
            <a:normAutofit fontScale="85000" lnSpcReduction="20000"/>
          </a:bodyPr>
          <a:lstStyle/>
          <a:p>
            <a:pPr algn="l" eaLnBrk="1" hangingPunct="1"/>
            <a:r>
              <a:rPr lang="ru-RU" sz="2000" b="1" smtClean="0">
                <a:solidFill>
                  <a:schemeClr val="hlink"/>
                </a:solidFill>
                <a:latin typeface="Arial" charset="0"/>
              </a:rPr>
              <a:t>Должен уметь:</a:t>
            </a:r>
            <a:r>
              <a:rPr lang="ru-RU" sz="2000" b="1" smtClean="0">
                <a:solidFill>
                  <a:schemeClr val="tx1"/>
                </a:solidFill>
                <a:latin typeface="Arial" charset="0"/>
              </a:rPr>
              <a:t> Разрабатывать и осуществлять технологический процесс технического обслуживания и ремонта автотранспорта.Осуществлять технический контроль автотранспорта.Оценивать эффективность производственной деятельности</a:t>
            </a:r>
          </a:p>
          <a:p>
            <a:pPr algn="l" eaLnBrk="1" hangingPunct="1"/>
            <a:endParaRPr lang="ru-RU" sz="2000" b="1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Picture 2" descr="C:\мои документы\ФОТО ПУ-6\2008 фот\DSC0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1963" y="1563672"/>
            <a:ext cx="9378225" cy="5286743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advTm="22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38287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latin typeface="Trebuchet MS" pitchFamily="34" charset="0"/>
              </a:rPr>
              <a:t>Мы любим свою профессию</a:t>
            </a: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492375"/>
            <a:ext cx="40386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rgbClr val="FF0000"/>
                </a:solidFill>
              </a:rPr>
              <a:t>Наша профессия:</a:t>
            </a:r>
          </a:p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Важна</a:t>
            </a:r>
          </a:p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Интересна</a:t>
            </a:r>
          </a:p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Не терпит ошибок</a:t>
            </a:r>
          </a:p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Высоко оплачиваемая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5124" name="Picture 8" descr="Metall-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40200" y="1500188"/>
            <a:ext cx="5003800" cy="2430462"/>
          </a:xfrm>
          <a:noFill/>
        </p:spPr>
      </p:pic>
      <p:pic>
        <p:nvPicPr>
          <p:cNvPr id="5125" name="Picture 5" descr="AAEJ00166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211638" y="4076700"/>
            <a:ext cx="4932362" cy="2781300"/>
          </a:xfr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873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98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98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98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7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98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7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98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7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98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7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98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87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6" grpId="0"/>
      <p:bldP spid="187396" grpId="1"/>
      <p:bldP spid="18739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0042"/>
            <a:ext cx="5122863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Наши  работы </a:t>
            </a:r>
          </a:p>
        </p:txBody>
      </p:sp>
      <p:sp>
        <p:nvSpPr>
          <p:cNvPr id="209946" name="Rectangle 26"/>
          <p:cNvSpPr>
            <a:spLocks noGrp="1" noChangeArrowheads="1"/>
          </p:cNvSpPr>
          <p:nvPr>
            <p:ph type="body" sz="half" idx="2"/>
          </p:nvPr>
        </p:nvSpPr>
        <p:spPr>
          <a:xfrm>
            <a:off x="4140200" y="5157788"/>
            <a:ext cx="4484688" cy="198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  Приносим тепло, радость и уют в                       каждый дом</a:t>
            </a:r>
          </a:p>
        </p:txBody>
      </p:sp>
      <p:pic>
        <p:nvPicPr>
          <p:cNvPr id="13314" name="Picture 2" descr="C:\Documents and Settings\OEM\Рабочий стол\ТРИЗ\DSC025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" y="3504698"/>
            <a:ext cx="4137025" cy="2742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3" descr="C:\Documents and Settings\OEM\Рабочий стол\ТРИЗ\DSC02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7529" y="285728"/>
            <a:ext cx="4566471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12" descr="Выставка Шлиссельбург 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000496" y="2857496"/>
            <a:ext cx="3097213" cy="2322512"/>
          </a:xfr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099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/>
      <p:bldP spid="20994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8" descr="Подпорожье 01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4797425"/>
            <a:ext cx="2484437" cy="1863725"/>
          </a:xfrm>
          <a:noFill/>
        </p:spPr>
      </p:pic>
      <p:sp>
        <p:nvSpPr>
          <p:cNvPr id="2170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08050"/>
            <a:ext cx="8229600" cy="1441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600" smtClean="0"/>
              <a:t> </a:t>
            </a:r>
          </a:p>
        </p:txBody>
      </p:sp>
      <p:graphicFrame>
        <p:nvGraphicFramePr>
          <p:cNvPr id="217123" name="Group 35"/>
          <p:cNvGraphicFramePr>
            <a:graphicFrameLocks noGrp="1"/>
          </p:cNvGraphicFramePr>
          <p:nvPr/>
        </p:nvGraphicFramePr>
        <p:xfrm>
          <a:off x="3276600" y="2924175"/>
          <a:ext cx="2438408" cy="2736850"/>
        </p:xfrm>
        <a:graphic>
          <a:graphicData uri="http://schemas.openxmlformats.org/drawingml/2006/table">
            <a:tbl>
              <a:tblPr/>
              <a:tblGrid>
                <a:gridCol w="2438408"/>
              </a:tblGrid>
              <a:tr h="2736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А также хорошая техника , условия работ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3253" name="Picture 5" descr="svap-13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3"/>
          <a:srcRect/>
          <a:stretch>
            <a:fillRect/>
          </a:stretch>
        </p:blipFill>
        <p:spPr>
          <a:xfrm>
            <a:off x="1357313" y="0"/>
            <a:ext cx="2592387" cy="2349500"/>
          </a:xfrm>
          <a:noFill/>
          <a:ln w="38100">
            <a:solidFill>
              <a:schemeClr val="tx1"/>
            </a:solidFill>
          </a:ln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0"/>
            <a:ext cx="2519362" cy="2349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7" descr="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13" y="2786063"/>
            <a:ext cx="2808287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Подпорожье 0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786063"/>
            <a:ext cx="25558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Подпорожье 0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50" y="4805363"/>
            <a:ext cx="273685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одержимое 1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5051425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Наши мастерские</a:t>
            </a:r>
          </a:p>
        </p:txBody>
      </p:sp>
      <p:pic>
        <p:nvPicPr>
          <p:cNvPr id="8195" name="Picture 6" descr="P10208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412153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7" descr="P10208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0"/>
            <a:ext cx="349411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8" descr="P10208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143248"/>
            <a:ext cx="4000528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150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Наши дружные группы</a:t>
            </a:r>
          </a:p>
        </p:txBody>
      </p:sp>
      <p:pic>
        <p:nvPicPr>
          <p:cNvPr id="9220" name="Picture 4" descr="P10208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5256484" cy="377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Содержимое 2"/>
          <p:cNvPicPr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441825" y="3214686"/>
            <a:ext cx="4702175" cy="3897312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048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DSC008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689218"/>
            <a:ext cx="4786314" cy="416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 r="4055" b="5751"/>
          <a:stretch>
            <a:fillRect/>
          </a:stretch>
        </p:blipFill>
        <p:spPr>
          <a:xfrm>
            <a:off x="0" y="0"/>
            <a:ext cx="5072066" cy="3929066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tabLst>
                <a:tab pos="1706563" algn="l"/>
              </a:tabLst>
              <a:defRPr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</a:rPr>
              <a:t>Мы ждем Вас!!!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  <a:p>
            <a:pPr eaLnBrk="1" hangingPunct="1">
              <a:defRPr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</a:rPr>
              <a:t>г.Троицк,</a:t>
            </a:r>
          </a:p>
          <a:p>
            <a:pPr eaLnBrk="1" hangingPunct="1">
              <a:defRPr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</a:rPr>
              <a:t>Ул. </a:t>
            </a:r>
            <a:r>
              <a:rPr lang="ru-RU" sz="4800" b="1" dirty="0" err="1" smtClean="0">
                <a:solidFill>
                  <a:srgbClr val="FF0000"/>
                </a:solidFill>
                <a:latin typeface="Times New Roman" pitchFamily="18" charset="0"/>
              </a:rPr>
              <a:t>Крахмалева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</a:rPr>
              <a:t>, 14</a:t>
            </a:r>
          </a:p>
          <a:p>
            <a:pPr eaLnBrk="1" hangingPunct="1">
              <a:defRPr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</a:rPr>
              <a:t>«Троицкий технологический техникум»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ru-RU" b="1" dirty="0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smtClean="0">
                <a:solidFill>
                  <a:schemeClr val="hlink"/>
                </a:solidFill>
                <a:latin typeface="Arial" charset="0"/>
              </a:rPr>
              <a:t>Техник должен иметь практический опыт</a:t>
            </a:r>
            <a:r>
              <a:rPr lang="ru-RU" sz="2000" b="1" smtClean="0">
                <a:latin typeface="Arial" charset="0"/>
              </a:rPr>
              <a:t>: пользования измерительным и слесарным инструментом.</a:t>
            </a:r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Picture 6" descr="DSC003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76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smtClean="0">
                <a:latin typeface="Arial" charset="0"/>
              </a:rPr>
              <a:t>Разборки и сборки агрегатов и узлов автомобиля.</a:t>
            </a: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Picture 5" descr="IMG_01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20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latin typeface="Arial" charset="0"/>
              </a:rPr>
              <a:t>Технического контроля эксплуатируемого транспорта</a:t>
            </a:r>
            <a:r>
              <a:rPr lang="ru-RU" sz="2000" smtClean="0">
                <a:latin typeface="Arial" charset="0"/>
              </a:rPr>
              <a:t>.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4" descr="IMG_0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65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latin typeface="Arial" charset="0"/>
              </a:rPr>
              <a:t>Осуществления технического обслуживания и ремонта.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4" descr="IMG_0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23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9|1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719</Words>
  <Application>Microsoft Office PowerPoint</Application>
  <PresentationFormat>Экран (4:3)</PresentationFormat>
  <Paragraphs>204</Paragraphs>
  <Slides>56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Слайд 1</vt:lpstr>
      <vt:lpstr>Техническое обслуживание и ремонт автомобильного транспорта Квалификация – Техник  Рабочая специальность - слесарь по ремонту автомобиля.</vt:lpstr>
      <vt:lpstr>Слайд 3</vt:lpstr>
      <vt:lpstr>Слайд 4</vt:lpstr>
      <vt:lpstr>Слайд 5</vt:lpstr>
      <vt:lpstr>Техник должен иметь практический опыт: пользования измерительным и слесарным инструментом.</vt:lpstr>
      <vt:lpstr>Разборки и сборки агрегатов и узлов автомобиля.</vt:lpstr>
      <vt:lpstr>Технического контроля эксплуатируемого транспорта.</vt:lpstr>
      <vt:lpstr>Осуществления технического обслуживания и ремонта.</vt:lpstr>
      <vt:lpstr>Практический опыт: использования оборудования диагностирования. </vt:lpstr>
      <vt:lpstr>Производственная практика проводится на предприятиях города.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</vt:lpstr>
      <vt:lpstr>Слайд 28</vt:lpstr>
      <vt:lpstr> </vt:lpstr>
      <vt:lpstr>Слайд 30</vt:lpstr>
      <vt:lpstr>Слайд 31</vt:lpstr>
      <vt:lpstr>Слайд 32</vt:lpstr>
      <vt:lpstr>Слайд 33</vt:lpstr>
      <vt:lpstr>Слайд 34</vt:lpstr>
      <vt:lpstr>Слайд 35</vt:lpstr>
      <vt:lpstr>Новое, экологически чистое жилье в ультрасовременном стиле – Не мечта ли это человека, имеющего свое творческое «Я»?!</vt:lpstr>
      <vt:lpstr>   История профессии в нашем       техникуме</vt:lpstr>
      <vt:lpstr>Слайд 38</vt:lpstr>
      <vt:lpstr>    Аудитории, мастерские</vt:lpstr>
      <vt:lpstr>  Мастерская по профессии «мастер отделочных строительных работ», где учащиеся полученные знания закрепляют на практике</vt:lpstr>
      <vt:lpstr>Строительная мастерская.</vt:lpstr>
      <vt:lpstr>Обучающиеся работают с новыми материалами фирмы  «КНАУФ»</vt:lpstr>
      <vt:lpstr>Ремонт сварочной мастерской- окрашивание плинтусов </vt:lpstr>
      <vt:lpstr>Выпускные квалификационные работы</vt:lpstr>
      <vt:lpstr>Макеты и оборудование </vt:lpstr>
      <vt:lpstr>Слайд 46</vt:lpstr>
      <vt:lpstr>Слайд 47</vt:lpstr>
      <vt:lpstr>Мир профессий- он так велик  и интересен </vt:lpstr>
      <vt:lpstr>Слайд 49</vt:lpstr>
      <vt:lpstr>Мы любим свою профессию</vt:lpstr>
      <vt:lpstr>Наши  работы </vt:lpstr>
      <vt:lpstr>Слайд 52</vt:lpstr>
      <vt:lpstr>Наши мастерские</vt:lpstr>
      <vt:lpstr>Наши дружные группы</vt:lpstr>
      <vt:lpstr>Слайд 55</vt:lpstr>
      <vt:lpstr>Мы ждем Вас!!!</vt:lpstr>
    </vt:vector>
  </TitlesOfParts>
  <Company>PU6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Техническое обслуживание и ремонт автомобильного транспорта Квалификация – Техник  Рабочая специальность - слесарь по ремонту автомобиля.</dc:title>
  <dc:creator>KLASSTSO</dc:creator>
  <cp:lastModifiedBy>KLASSTSO</cp:lastModifiedBy>
  <cp:revision>20</cp:revision>
  <dcterms:created xsi:type="dcterms:W3CDTF">2014-04-16T08:40:07Z</dcterms:created>
  <dcterms:modified xsi:type="dcterms:W3CDTF">2014-04-17T06:27:26Z</dcterms:modified>
</cp:coreProperties>
</file>