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3" r:id="rId3"/>
    <p:sldId id="277" r:id="rId4"/>
    <p:sldId id="264" r:id="rId5"/>
    <p:sldId id="279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1" r:id="rId15"/>
    <p:sldId id="276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CE8"/>
    <a:srgbClr val="3067C0"/>
    <a:srgbClr val="058EEB"/>
    <a:srgbClr val="333399"/>
    <a:srgbClr val="B1EBE5"/>
    <a:srgbClr val="000099"/>
    <a:srgbClr val="003399"/>
    <a:srgbClr val="C2D8DA"/>
    <a:srgbClr val="CCFF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4717" autoAdjust="0"/>
  </p:normalViewPr>
  <p:slideViewPr>
    <p:cSldViewPr>
      <p:cViewPr varScale="1">
        <p:scale>
          <a:sx n="99" d="100"/>
          <a:sy n="99" d="100"/>
        </p:scale>
        <p:origin x="-5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7FC77-1A6E-40E8-BC86-5172281D26EF}" type="datetimeFigureOut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A899C-38C7-4EAB-BA75-DBF38D7F75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31B26-87A4-4414-8343-989AB80AA27F}" type="datetimeFigureOut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0AC17-A881-4D12-AA4C-D6B2B1D3D03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EDFF-5978-4F48-BE30-F27D36E35E3B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35876-BBDE-4638-875B-96D8D08E2987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C201-3B7C-4749-812C-11E4B25BF16E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881-3CFF-4783-82D1-3621FA87362C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15B-4B07-4FAD-A21D-2C6B73EF676E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B7C16-C2BF-4FEB-AFE4-A8C8CCA65A8F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830-DFE3-4672-8CEE-9D6945B67F03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D508-92F2-4FF5-BF0D-02D693063940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919CD-8158-4D42-ADCC-BAA7AC07AC4F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7727-0274-420F-AA45-BDD6E9341641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66C4-A28A-451B-8A74-6ED56DD2B228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chemeClr val="bg1"/>
            </a:gs>
            <a:gs pos="0">
              <a:srgbClr val="CCFFFF">
                <a:alpha val="55000"/>
              </a:srgbClr>
            </a:gs>
            <a:gs pos="100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12682-9F7E-4656-B02B-8F2BB0486519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БИНАРНЫЙ УРОК НА ТЕМУ "РЕШЕНИЕ ПРИКЛАДНЫХ ЗАДАЧ НА ПРИМЕНЕНИЕ КОМПЛЕКСНЫХ ЧИСЕЛ: РАСЧЕТ ЦЕПЕЙ С ПРИМЕНЕНИЕМ СИМВОЛИЧЕСКОГО МЕТОДА"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8C8BC-9EA1-4F05-83C0-B89BCD87BF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black">
          <a:xfrm>
            <a:off x="0" y="0"/>
            <a:ext cx="9144000" cy="6858000"/>
          </a:xfrm>
          <a:gradFill flip="none" rotWithShape="1">
            <a:gsLst>
              <a:gs pos="78000">
                <a:schemeClr val="bg1"/>
              </a:gs>
              <a:gs pos="0">
                <a:srgbClr val="CCFFFF">
                  <a:alpha val="55000"/>
                </a:srgb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600" dirty="0" smtClean="0">
                <a:cs typeface="Arial" pitchFamily="34" charset="0"/>
              </a:rPr>
              <a:t>МИНИСТЕРСТВО ОБРАЗОВАНИЯ И НАУКИ ЧЕЛЯБИНСКОЙ ОБЛАСТИ</a:t>
            </a:r>
            <a:r>
              <a:rPr lang="ru-RU" sz="1800" dirty="0" smtClean="0">
                <a:cs typeface="Arial" pitchFamily="34" charset="0"/>
              </a:rPr>
              <a:t/>
            </a:r>
            <a:br>
              <a:rPr lang="ru-RU" sz="1800" dirty="0" smtClean="0">
                <a:cs typeface="Arial" pitchFamily="34" charset="0"/>
              </a:rPr>
            </a:br>
            <a:r>
              <a:rPr lang="ru-RU" sz="1800" dirty="0" smtClean="0">
                <a:cs typeface="Arial" pitchFamily="34" charset="0"/>
              </a:rPr>
              <a:t> </a:t>
            </a:r>
            <a:r>
              <a:rPr lang="ru-RU" sz="1600" dirty="0" smtClean="0">
                <a:cs typeface="Arial" pitchFamily="34" charset="0"/>
              </a:rPr>
              <a:t>ГБПОУ «ТРОИЦКИЙ  ТЕХНОЛОГИЧЕСКИЙ  ТЕХНИКУМ»</a:t>
            </a:r>
            <a:br>
              <a:rPr lang="ru-RU" sz="1600" dirty="0" smtClean="0">
                <a:cs typeface="Arial" pitchFamily="34" charset="0"/>
              </a:rPr>
            </a:br>
            <a:r>
              <a:rPr lang="ru-RU" sz="1600" dirty="0" smtClean="0">
                <a:cs typeface="Arial" pitchFamily="34" charset="0"/>
              </a:rPr>
              <a:t/>
            </a:r>
            <a:br>
              <a:rPr lang="ru-RU" sz="1600" dirty="0" smtClean="0">
                <a:cs typeface="Arial" pitchFamily="34" charset="0"/>
              </a:rPr>
            </a:br>
            <a:r>
              <a:rPr lang="ru-RU" sz="1600" dirty="0">
                <a:cs typeface="Arial" pitchFamily="34" charset="0"/>
              </a:rPr>
              <a:t/>
            </a:r>
            <a:br>
              <a:rPr lang="ru-RU" sz="1600" dirty="0">
                <a:cs typeface="Arial" pitchFamily="34" charset="0"/>
              </a:rPr>
            </a:br>
            <a:r>
              <a:rPr lang="ru-RU" sz="1800" dirty="0" smtClean="0">
                <a:cs typeface="Arial" pitchFamily="34" charset="0"/>
              </a:rPr>
              <a:t/>
            </a:r>
            <a:br>
              <a:rPr lang="ru-RU" sz="1800" dirty="0" smtClean="0">
                <a:cs typeface="Arial" pitchFamily="34" charset="0"/>
              </a:rPr>
            </a:br>
            <a:r>
              <a:rPr lang="ru-RU" sz="2400" b="1" dirty="0" smtClean="0">
                <a:solidFill>
                  <a:srgbClr val="003399"/>
                </a:solidFill>
              </a:rPr>
              <a:t> БИНАРНЫЙ УРОК</a:t>
            </a:r>
            <a:br>
              <a:rPr lang="ru-RU" sz="2400" b="1" dirty="0" smtClean="0">
                <a:solidFill>
                  <a:srgbClr val="003399"/>
                </a:solidFill>
              </a:rPr>
            </a:br>
            <a:r>
              <a:rPr lang="ru-RU" sz="2400" b="1" dirty="0" smtClean="0">
                <a:solidFill>
                  <a:srgbClr val="003399"/>
                </a:solidFill>
              </a:rPr>
              <a:t>(практическая работа)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1600" dirty="0" smtClean="0"/>
              <a:t>ПО ДИСЦИПЛИНАМ: «МАТЕМАТИКА» И «ЭЛЕКТРОТЕХНИКА И ЭЛЕКТРОНИКА»</a:t>
            </a:r>
            <a:br>
              <a:rPr lang="ru-RU" sz="1600" dirty="0" smtClean="0"/>
            </a:br>
            <a:r>
              <a:rPr lang="ru-RU" sz="1600" dirty="0" smtClean="0"/>
              <a:t>ПО СПЕЦИАЛЬНОСТИ: 13.02.03 «ЭЛЕКТРИЧЕСКИЕ СТАНЦИИ, СЕТИ И СИСТЕМЫ»</a:t>
            </a:r>
            <a:br>
              <a:rPr lang="ru-RU" sz="16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>
                <a:solidFill>
                  <a:srgbClr val="003399"/>
                </a:solidFill>
              </a:rPr>
              <a:t>ТЕМА: «РЕШЕНИЕ ПРИКЛАДНЫХ ЗАДАЧ НА ПРИМЕНЕНИЕ КОМПЛЕКСНЫХ ЧИСЕЛ: РАСЧЕТ ЦЕПЕЙ С ПРИМЕНЕНИЕМ СИМВОЛИЧЕСКОГО МЕТОДА»</a:t>
            </a:r>
            <a:br>
              <a:rPr lang="ru-RU" sz="2400" b="1" dirty="0" smtClean="0">
                <a:solidFill>
                  <a:srgbClr val="003399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1600" dirty="0" smtClean="0"/>
              <a:t>АВТОР: </a:t>
            </a:r>
            <a:br>
              <a:rPr lang="ru-RU" sz="1600" dirty="0" smtClean="0"/>
            </a:br>
            <a:r>
              <a:rPr lang="ru-RU" sz="1600" dirty="0" smtClean="0"/>
              <a:t>ОРЛОВА О.В. </a:t>
            </a:r>
            <a:br>
              <a:rPr lang="ru-RU" sz="1600" dirty="0" smtClean="0"/>
            </a:br>
            <a:r>
              <a:rPr lang="ru-RU" sz="1600" dirty="0" smtClean="0"/>
              <a:t>ПРЕПОДАВАТЕЛЬ МАТЕМАТИКИ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ПЕРФИЛЬЕВА </a:t>
            </a:r>
            <a:r>
              <a:rPr lang="ru-RU" sz="1600" dirty="0" smtClean="0"/>
              <a:t>Л.С.</a:t>
            </a:r>
            <a:br>
              <a:rPr lang="ru-RU" sz="1600" dirty="0" smtClean="0"/>
            </a:br>
            <a:r>
              <a:rPr lang="ru-RU" sz="1600" dirty="0" smtClean="0"/>
              <a:t>ПРЕПОДАВАТЕЛЬ ЭЛЕКТРОТЕХНИКИ И ЭЛЕКТРОНИКИ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 </a:t>
            </a:r>
            <a:br>
              <a:rPr lang="ru-RU" sz="1800" dirty="0" smtClean="0"/>
            </a:br>
            <a:r>
              <a:rPr lang="ru-RU" sz="1600" dirty="0" smtClean="0"/>
              <a:t>ТРОИЦК, 2022Г</a:t>
            </a:r>
            <a:endParaRPr lang="ru-RU" sz="1600" dirty="0"/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5445224"/>
            <a:ext cx="15121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80459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РЕШЕНИЕ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7920880" cy="4896544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solidFill>
                  <a:srgbClr val="3067C0"/>
                </a:solidFill>
              </a:rPr>
              <a:t>Определяем комплекс полного сопротивление цепи: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</a:t>
            </a:r>
            <a:r>
              <a:rPr lang="ru-RU" sz="2800" dirty="0" smtClean="0">
                <a:solidFill>
                  <a:srgbClr val="3067C0"/>
                </a:solidFill>
              </a:rPr>
              <a:t>Вычисляем модуль и аргумент: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 </a:t>
            </a: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        </a:t>
            </a:r>
          </a:p>
          <a:p>
            <a:pPr>
              <a:buNone/>
            </a:pPr>
            <a:r>
              <a:rPr lang="ru-RU" sz="2800" i="1" dirty="0" smtClean="0"/>
              <a:t>        </a:t>
            </a:r>
            <a:r>
              <a:rPr lang="ru-RU" sz="2800" dirty="0" smtClean="0">
                <a:solidFill>
                  <a:srgbClr val="3067C0"/>
                </a:solidFill>
              </a:rPr>
              <a:t>Записываем в показательной форме: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lvl="0">
              <a:buNone/>
            </a:pPr>
            <a:r>
              <a:rPr lang="ru-RU" sz="2800" dirty="0" smtClean="0"/>
              <a:t>2.    </a:t>
            </a:r>
            <a:r>
              <a:rPr lang="ru-RU" sz="2800" dirty="0" smtClean="0">
                <a:solidFill>
                  <a:srgbClr val="3067C0"/>
                </a:solidFill>
              </a:rPr>
              <a:t>Определяем комплекс тока в цепи по закону Ома: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5" name="Рисунок 14" descr="Подписаться на уведомления о выходе новых книг писателя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44624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1475657" y="2020942"/>
            <a:ext cx="5629423" cy="4102991"/>
            <a:chOff x="1475657" y="2020942"/>
            <a:chExt cx="5629423" cy="4102991"/>
          </a:xfrm>
        </p:grpSpPr>
        <p:pic>
          <p:nvPicPr>
            <p:cNvPr id="1025" name="Picture 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75657" y="2020942"/>
              <a:ext cx="5544615" cy="350039"/>
            </a:xfrm>
            <a:prstGeom prst="rect">
              <a:avLst/>
            </a:prstGeom>
            <a:noFill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07704" y="2924944"/>
              <a:ext cx="4896544" cy="411474"/>
            </a:xfrm>
            <a:prstGeom prst="rect">
              <a:avLst/>
            </a:prstGeom>
            <a:noFill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03848" y="4509120"/>
              <a:ext cx="2443772" cy="432048"/>
            </a:xfrm>
            <a:prstGeom prst="rect">
              <a:avLst/>
            </a:prstGeom>
            <a:noFill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9752" y="5301208"/>
              <a:ext cx="4464496" cy="822725"/>
            </a:xfrm>
            <a:prstGeom prst="rect">
              <a:avLst/>
            </a:prstGeom>
            <a:noFill/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07703" y="3429000"/>
              <a:ext cx="5197377" cy="5760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РЕШЕНИЕ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56792"/>
            <a:ext cx="7920880" cy="4525963"/>
          </a:xfrm>
        </p:spPr>
        <p:txBody>
          <a:bodyPr/>
          <a:lstStyle/>
          <a:p>
            <a:pPr lvl="0" algn="ctr">
              <a:buNone/>
            </a:pPr>
            <a:r>
              <a:rPr lang="ru-RU" dirty="0" smtClean="0">
                <a:solidFill>
                  <a:srgbClr val="3067C0"/>
                </a:solidFill>
              </a:rPr>
              <a:t>3. Определяем комплексы напряжений: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1547664" y="2492896"/>
            <a:ext cx="6480720" cy="3240360"/>
            <a:chOff x="2051720" y="2420888"/>
            <a:chExt cx="5076825" cy="2249016"/>
          </a:xfrm>
        </p:grpSpPr>
        <p:pic>
          <p:nvPicPr>
            <p:cNvPr id="28673" name="Picture 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31840" y="2420888"/>
              <a:ext cx="2705100" cy="304800"/>
            </a:xfrm>
            <a:prstGeom prst="rect">
              <a:avLst/>
            </a:prstGeom>
            <a:noFill/>
          </p:spPr>
        </p:pic>
        <p:pic>
          <p:nvPicPr>
            <p:cNvPr id="286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2924944"/>
              <a:ext cx="1009650" cy="295275"/>
            </a:xfrm>
            <a:prstGeom prst="rect">
              <a:avLst/>
            </a:prstGeom>
            <a:noFill/>
          </p:spPr>
        </p:pic>
        <p:pic>
          <p:nvPicPr>
            <p:cNvPr id="28677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43808" y="3429000"/>
              <a:ext cx="3486150" cy="295275"/>
            </a:xfrm>
            <a:prstGeom prst="rect">
              <a:avLst/>
            </a:prstGeom>
            <a:noFill/>
          </p:spPr>
        </p:pic>
        <p:pic>
          <p:nvPicPr>
            <p:cNvPr id="28679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79912" y="3861048"/>
              <a:ext cx="1276350" cy="295275"/>
            </a:xfrm>
            <a:prstGeom prst="rect">
              <a:avLst/>
            </a:prstGeom>
            <a:noFill/>
          </p:spPr>
        </p:pic>
        <p:pic>
          <p:nvPicPr>
            <p:cNvPr id="28681" name="Picture 9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1720" y="4365104"/>
              <a:ext cx="5076825" cy="304800"/>
            </a:xfrm>
            <a:prstGeom prst="rect">
              <a:avLst/>
            </a:prstGeom>
            <a:noFill/>
          </p:spPr>
        </p:pic>
      </p:grpSp>
      <p:pic>
        <p:nvPicPr>
          <p:cNvPr id="15" name="Рисунок 14" descr="Подписаться на уведомления о выходе новых книг писателя 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496" y="44624"/>
            <a:ext cx="108012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ВЕКТОРНАЯ   ДИАГРАММА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50405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4"/>
            </a:pPr>
            <a:r>
              <a:rPr lang="ru-RU" sz="2400" dirty="0" smtClean="0">
                <a:solidFill>
                  <a:srgbClr val="3067C0"/>
                </a:solidFill>
              </a:rPr>
              <a:t>Для построения векторной диаграммы выбираем масштаб, определяем длины векторов:</a:t>
            </a:r>
          </a:p>
          <a:p>
            <a:pPr marL="457200" indent="-457200">
              <a:buNone/>
            </a:pPr>
            <a:r>
              <a:rPr lang="en-US" sz="2400" dirty="0" smtClean="0"/>
              <a:t>M</a:t>
            </a:r>
            <a:r>
              <a:rPr lang="en-US" sz="2400" baseline="-25000" dirty="0" smtClean="0"/>
              <a:t>I</a:t>
            </a:r>
            <a:r>
              <a:rPr lang="ru-RU" sz="2400" dirty="0" smtClean="0"/>
              <a:t> = 2 А/см, М</a:t>
            </a:r>
            <a:r>
              <a:rPr lang="en-US" sz="2400" baseline="-25000" dirty="0" smtClean="0"/>
              <a:t>U</a:t>
            </a:r>
            <a:r>
              <a:rPr lang="ru-RU" sz="2400" dirty="0" smtClean="0"/>
              <a:t> = 20 В/см,  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UR</a:t>
            </a:r>
            <a:r>
              <a:rPr lang="ru-RU" sz="2400" dirty="0" smtClean="0"/>
              <a:t> =3,9см, 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UL</a:t>
            </a:r>
            <a:r>
              <a:rPr lang="ru-RU" sz="2400" dirty="0" smtClean="0"/>
              <a:t>= 2,9см, 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UC</a:t>
            </a:r>
            <a:r>
              <a:rPr lang="ru-RU" sz="2400" dirty="0" smtClean="0"/>
              <a:t> = 3,9см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Правильность расчета цепи и точность построения проверяем  измерением длины вектора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и умножением на М</a:t>
            </a:r>
            <a:r>
              <a:rPr lang="en-US" sz="24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6646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15741"/>
            <a:ext cx="3675303" cy="2441451"/>
          </a:xfrm>
          <a:prstGeom prst="rect">
            <a:avLst/>
          </a:prstGeom>
          <a:noFill/>
          <a:ln w="9525">
            <a:solidFill>
              <a:srgbClr val="3067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/>
            </a:r>
            <a:br>
              <a:rPr lang="ru-RU" b="1" dirty="0" smtClean="0">
                <a:solidFill>
                  <a:srgbClr val="000099"/>
                </a:solidFill>
              </a:rPr>
            </a:br>
            <a:r>
              <a:rPr lang="ru-RU" b="1" dirty="0" smtClean="0">
                <a:solidFill>
                  <a:srgbClr val="000099"/>
                </a:solidFill>
              </a:rPr>
              <a:t>    КОНТРОЛЬНЫЕ ВОПРОСЫ </a:t>
            </a:r>
            <a:br>
              <a:rPr lang="ru-RU" b="1" dirty="0" smtClean="0">
                <a:solidFill>
                  <a:srgbClr val="000099"/>
                </a:solidFill>
              </a:rPr>
            </a:b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556792"/>
            <a:ext cx="72008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lvl="0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Какие формы комплексных чисел вы знаете?</a:t>
            </a:r>
          </a:p>
          <a:p>
            <a:pPr lvl="0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Какая форма комплексного числа используется при сложении, умножении, делении?</a:t>
            </a:r>
          </a:p>
          <a:p>
            <a:pPr lvl="0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Что такое аргумент и модуль?</a:t>
            </a:r>
          </a:p>
          <a:p>
            <a:pPr lvl="0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Построить треугольник сопротивлений.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Главное в докладах, как и в сообщениях,- суметь передать свои знания, донес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13937" cy="188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СВОДНАЯ ВЕДОМОСТЬ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16530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Критерии выставления итоговой оценки</a:t>
            </a:r>
            <a:r>
              <a:rPr lang="ru-RU" sz="1600" b="1" dirty="0" smtClean="0"/>
              <a:t>:   30-29</a:t>
            </a:r>
            <a:r>
              <a:rPr lang="ru-RU" sz="1600" dirty="0" smtClean="0"/>
              <a:t> балла - </a:t>
            </a:r>
            <a:r>
              <a:rPr lang="ru-RU" sz="1600" b="1" dirty="0" smtClean="0"/>
              <a:t>«5</a:t>
            </a:r>
            <a:r>
              <a:rPr lang="ru-RU" sz="1600" dirty="0" smtClean="0"/>
              <a:t>»;    </a:t>
            </a:r>
            <a:r>
              <a:rPr lang="ru-RU" sz="1600" b="1" dirty="0" smtClean="0"/>
              <a:t>28-22</a:t>
            </a:r>
            <a:r>
              <a:rPr lang="ru-RU" sz="1600" dirty="0" smtClean="0"/>
              <a:t> балла - </a:t>
            </a:r>
            <a:r>
              <a:rPr lang="ru-RU" sz="1600" b="1" dirty="0" smtClean="0"/>
              <a:t>«4»</a:t>
            </a:r>
            <a:r>
              <a:rPr lang="ru-RU" sz="1600" dirty="0" smtClean="0"/>
              <a:t>;     </a:t>
            </a:r>
            <a:r>
              <a:rPr lang="ru-RU" sz="1600" b="1" dirty="0" smtClean="0"/>
              <a:t>16-21</a:t>
            </a:r>
            <a:r>
              <a:rPr lang="ru-RU" sz="1600" dirty="0" smtClean="0"/>
              <a:t> балла - </a:t>
            </a:r>
            <a:r>
              <a:rPr lang="ru-RU" sz="1600" b="1" dirty="0" smtClean="0"/>
              <a:t>«3»;       &lt; 16</a:t>
            </a:r>
            <a:r>
              <a:rPr lang="ru-RU" sz="1600" dirty="0" smtClean="0"/>
              <a:t> баллов - </a:t>
            </a:r>
            <a:r>
              <a:rPr lang="ru-RU" sz="1600" b="1" dirty="0" smtClean="0"/>
              <a:t>не аттестован</a:t>
            </a:r>
            <a:endParaRPr lang="ru-RU" sz="16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80964" y="1196762"/>
          <a:ext cx="7395491" cy="4997097"/>
        </p:xfrm>
        <a:graphic>
          <a:graphicData uri="http://schemas.openxmlformats.org/drawingml/2006/table">
            <a:tbl>
              <a:tblPr/>
              <a:tblGrid>
                <a:gridCol w="565751"/>
                <a:gridCol w="2174532"/>
                <a:gridCol w="479162"/>
                <a:gridCol w="479162"/>
                <a:gridCol w="479162"/>
                <a:gridCol w="479162"/>
                <a:gridCol w="479162"/>
                <a:gridCol w="479162"/>
                <a:gridCol w="479162"/>
                <a:gridCol w="479162"/>
                <a:gridCol w="479162"/>
                <a:gridCol w="342750"/>
              </a:tblGrid>
              <a:tr h="1365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7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Оценки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Тест (самооценка)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1 задание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Комплекс полного сопротивления цепи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2 задание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Комплекс тока в цепи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3 задание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Комплексы напряжений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4 задание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Векторная диаграмма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Котрольные вопросы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Количество баллов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Итоговая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Средняя оценка по команде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Место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955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Ф И О участников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059" marR="49059" marT="0" marB="0">
                    <a:lnL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6350" cap="flat" cmpd="sng" algn="ctr">
                      <a:solidFill>
                        <a:srgbClr val="3067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5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059" marR="49059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067C0"/>
                </a:solidFill>
              </a:rPr>
              <a:t>ПОЗДРАВЛЯЕМ КОМАНДУ ПОБЕДИТЕЛЕЙ</a:t>
            </a:r>
            <a:endParaRPr lang="ru-RU" b="1" dirty="0">
              <a:solidFill>
                <a:srgbClr val="3067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7128792" cy="4525963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  <p:pic>
        <p:nvPicPr>
          <p:cNvPr id="4" name="Рисунок 3" descr="https://www.kathegiraldo.com/wp-content/uploads/2012/04/perseveranci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2713" y="2060848"/>
            <a:ext cx="3873503" cy="4032448"/>
          </a:xfrm>
          <a:prstGeom prst="rect">
            <a:avLst/>
          </a:prstGeom>
          <a:noFill/>
          <a:ln w="9525">
            <a:solidFill>
              <a:srgbClr val="3067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РЕФЛЕКСИЯ</a:t>
            </a:r>
            <a:endParaRPr lang="ru-RU" b="1" dirty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885" y="1557338"/>
            <a:ext cx="6849491" cy="4525962"/>
          </a:xfrm>
          <a:prstGeom prst="rect">
            <a:avLst/>
          </a:prstGeom>
          <a:noFill/>
          <a:ln w="9525">
            <a:solidFill>
              <a:srgbClr val="3067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ОСНОВНЫЕ ЭТАПЫ УРОКА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7128792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ТЕСТИРОВАНИЕ</a:t>
            </a: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 ПРАКТИЧЕСКАЯ РАБОТА</a:t>
            </a:r>
            <a:b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(математический турнир)</a:t>
            </a:r>
          </a:p>
          <a:p>
            <a:endParaRPr lang="ru-RU" dirty="0"/>
          </a:p>
        </p:txBody>
      </p:sp>
      <p:pic>
        <p:nvPicPr>
          <p:cNvPr id="7" name="Рисунок 6" descr="Желаю удачи. и 2). итоговый тест.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118762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weller.ru/wp-content/uploads/2019/03/electm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808" y="3068960"/>
            <a:ext cx="183569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ЦЕЛИ УРОКА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ЗАКРЕПЛЕНИЕ ОСНОВ ТЕОРИИ КОМПЛЕКСНЫХ ЧИСЕЛ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ЗАКРЕПЛЕНИЕ ОСНОВ ВЫРАЖЕНИЯ ЭЛЕКТРИЧЕСКИХ ВЕЛИЧИН КОМПЛЕКСНЫМИ ЧИСЛАМИ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ОВЛАДЕНИЕ УМЕНИЕМ РАСЧЕТА ОДНОФАЗНЫХ НЕРАЗВЕТВЛЕННЫХ ЦЕПЕЙ С ПРИМЕНЕНИЕМ СИМВОЛИЧЕСКОГО МЕТОДА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ФОРМИРОВАНИЕ НАВЫКОВ ПОСТРОЕНИЯ ВЕКТОРНЫХ ДИАГРАММ НА КОМПЛЕКСНОЙ ПЛОСКОСТИ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6697"/>
            <a:ext cx="1259632" cy="15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ТЕСТ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7128792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    </a:t>
            </a:r>
            <a:r>
              <a:rPr lang="ru-RU" sz="3600" dirty="0" smtClean="0"/>
              <a:t>Ключи к тесту</a:t>
            </a:r>
          </a:p>
          <a:p>
            <a:pPr>
              <a:buNone/>
            </a:pPr>
            <a:endParaRPr lang="ru-RU" dirty="0" smtClean="0"/>
          </a:p>
          <a:p>
            <a:pPr marL="514350" lvl="0" indent="-51435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827584" y="2492896"/>
          <a:ext cx="7488838" cy="2425319"/>
        </p:xfrm>
        <a:graphic>
          <a:graphicData uri="http://schemas.openxmlformats.org/drawingml/2006/table">
            <a:tbl>
              <a:tblPr/>
              <a:tblGrid>
                <a:gridCol w="729211"/>
                <a:gridCol w="450377"/>
                <a:gridCol w="450377"/>
                <a:gridCol w="451039"/>
                <a:gridCol w="450377"/>
                <a:gridCol w="451039"/>
                <a:gridCol w="450377"/>
                <a:gridCol w="450377"/>
                <a:gridCol w="437306"/>
                <a:gridCol w="464110"/>
                <a:gridCol w="451039"/>
                <a:gridCol w="450377"/>
                <a:gridCol w="450377"/>
                <a:gridCol w="451039"/>
                <a:gridCol w="450377"/>
                <a:gridCol w="451039"/>
              </a:tblGrid>
              <a:tr h="970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задания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правильный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6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ответ</a:t>
                      </a:r>
                      <a:endParaRPr lang="ru-RU" sz="16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351" name="Picture 15" descr="Подготовка к сочинению егэ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799927" cy="1799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КРИТЕРИИ </a:t>
            </a:r>
            <a:br>
              <a:rPr lang="ru-RU" b="1" dirty="0" smtClean="0">
                <a:solidFill>
                  <a:srgbClr val="000099"/>
                </a:solidFill>
              </a:rPr>
            </a:br>
            <a:r>
              <a:rPr lang="ru-RU" b="1" dirty="0" smtClean="0">
                <a:solidFill>
                  <a:srgbClr val="000099"/>
                </a:solidFill>
              </a:rPr>
              <a:t>ОЦЕНИВАНИЯ ТЕСТОВ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7128792" cy="4525963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dirty="0" smtClean="0">
              <a:solidFill>
                <a:schemeClr val="bg2"/>
              </a:solidFill>
            </a:endParaRP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sz="3600" dirty="0" smtClean="0"/>
              <a:t>14 - 15 (ВЕРНО) – «5»</a:t>
            </a:r>
          </a:p>
          <a:p>
            <a:pPr algn="ctr">
              <a:buNone/>
            </a:pPr>
            <a:r>
              <a:rPr lang="ru-RU" sz="3600" dirty="0" smtClean="0"/>
              <a:t>11 - 13 (ВЕРНО) – «4»</a:t>
            </a:r>
          </a:p>
          <a:p>
            <a:pPr algn="ctr">
              <a:buNone/>
            </a:pPr>
            <a:r>
              <a:rPr lang="ru-RU" sz="3600" dirty="0" smtClean="0"/>
              <a:t>8 - 10 (ВЕРНО) – «3»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en-US" sz="3600" dirty="0" smtClean="0"/>
              <a:t>&lt; 8 – </a:t>
            </a:r>
            <a:r>
              <a:rPr lang="ru-RU" sz="3600" dirty="0" smtClean="0"/>
              <a:t>«2»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  <p:pic>
        <p:nvPicPr>
          <p:cNvPr id="9" name="Рисунок 8" descr="Белый человечек для презентаций прозрачный фон (82 фото) 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32856"/>
            <a:ext cx="115212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077072"/>
            <a:ext cx="576064" cy="96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/>
            </a:r>
            <a:br>
              <a:rPr lang="ru-RU" b="1" dirty="0" smtClean="0">
                <a:solidFill>
                  <a:srgbClr val="000099"/>
                </a:solidFill>
              </a:rPr>
            </a:br>
            <a:r>
              <a:rPr lang="ru-RU" b="1" dirty="0" smtClean="0">
                <a:solidFill>
                  <a:srgbClr val="000099"/>
                </a:solidFill>
              </a:rPr>
              <a:t>ЗАДАНИЕ </a:t>
            </a:r>
            <a:br>
              <a:rPr lang="ru-RU" b="1" dirty="0" smtClean="0">
                <a:solidFill>
                  <a:srgbClr val="000099"/>
                </a:solidFill>
              </a:rPr>
            </a:br>
            <a:r>
              <a:rPr lang="ru-RU" b="1" dirty="0" smtClean="0">
                <a:solidFill>
                  <a:srgbClr val="000099"/>
                </a:solidFill>
              </a:rPr>
              <a:t>для практической работы </a:t>
            </a:r>
            <a:br>
              <a:rPr lang="ru-RU" b="1" dirty="0" smtClean="0">
                <a:solidFill>
                  <a:srgbClr val="000099"/>
                </a:solidFill>
              </a:rPr>
            </a:b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7848872" cy="4608512"/>
          </a:xfrm>
        </p:spPr>
        <p:txBody>
          <a:bodyPr>
            <a:normAutofit/>
          </a:bodyPr>
          <a:lstStyle/>
          <a:p>
            <a:pPr marL="539750" indent="-357188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ОПРЕДЕЛИТЬ СИМВОЛИЧЕСКИМ МЕТОДОМ</a:t>
            </a:r>
            <a:b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ТОК В ЦЕПИ (РИС. 1)   </a:t>
            </a:r>
          </a:p>
          <a:p>
            <a:pPr marL="539750" indent="-357188"/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ПОСТРОИТЬ ВЕКТОРНУЮ ДИАГРАММУ </a:t>
            </a:r>
          </a:p>
          <a:p>
            <a:pPr marL="539750" indent="-357188"/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ДАННЫЕ ВАРИАНТА ВЗЯТЬ ИЗ ТАБЛИЦЫ 1</a:t>
            </a:r>
          </a:p>
          <a:p>
            <a:pPr marL="539750" indent="-357188"/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РАСЧЕТ ЦЕПИ ВЫПОЛНИТЕ, ИСПОЛЬЗУЯ</a:t>
            </a:r>
            <a:b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ПРИМЕР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 descr="C:\Documents and Settings\Admin\Рабочий стол\Чертеж 3.png"/>
          <p:cNvPicPr/>
          <p:nvPr/>
        </p:nvPicPr>
        <p:blipFill>
          <a:blip r:embed="rId2" cstate="print"/>
          <a:srcRect l="10289" t="13409" r="73473" b="73182"/>
          <a:stretch>
            <a:fillRect/>
          </a:stretch>
        </p:blipFill>
        <p:spPr bwMode="auto">
          <a:xfrm>
            <a:off x="3131840" y="4941168"/>
            <a:ext cx="2466975" cy="144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Admin\Рабочий стол\Чертеж 3.png"/>
          <p:cNvPicPr/>
          <p:nvPr/>
        </p:nvPicPr>
        <p:blipFill>
          <a:blip r:embed="rId2" cstate="print"/>
          <a:srcRect l="10289" t="13409" r="73473" b="73182"/>
          <a:stretch>
            <a:fillRect/>
          </a:stretch>
        </p:blipFill>
        <p:spPr bwMode="auto">
          <a:xfrm>
            <a:off x="2987824" y="4797152"/>
            <a:ext cx="3240360" cy="1737520"/>
          </a:xfrm>
          <a:prstGeom prst="rect">
            <a:avLst/>
          </a:prstGeom>
          <a:noFill/>
          <a:ln w="9525">
            <a:solidFill>
              <a:srgbClr val="3067C0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516216" y="58052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Рис. 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ЗАДАНИЕ </a:t>
            </a:r>
            <a:br>
              <a:rPr lang="ru-RU" b="1" dirty="0" smtClean="0">
                <a:solidFill>
                  <a:srgbClr val="000099"/>
                </a:solidFill>
              </a:rPr>
            </a:br>
            <a:r>
              <a:rPr lang="ru-RU" b="1" dirty="0" smtClean="0">
                <a:solidFill>
                  <a:srgbClr val="000099"/>
                </a:solidFill>
              </a:rPr>
              <a:t>для практической работы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7128792" cy="4525963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084168" y="1901516"/>
            <a:ext cx="18002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Таблица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59631" y="2564903"/>
          <a:ext cx="6552729" cy="3168353"/>
        </p:xfrm>
        <a:graphic>
          <a:graphicData uri="http://schemas.openxmlformats.org/drawingml/2006/table">
            <a:tbl>
              <a:tblPr/>
              <a:tblGrid>
                <a:gridCol w="1145266"/>
                <a:gridCol w="1395261"/>
                <a:gridCol w="1337715"/>
                <a:gridCol w="1336772"/>
                <a:gridCol w="1337715"/>
              </a:tblGrid>
              <a:tr h="10561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Вариант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  <a:r>
                        <a:rPr lang="en-US" sz="2800" baseline="-25000" dirty="0">
                          <a:latin typeface="+mn-lt"/>
                          <a:ea typeface="Calibri"/>
                          <a:cs typeface="Times New Roman"/>
                        </a:rPr>
                        <a:t>,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R,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800" baseline="-25000">
                          <a:latin typeface="+mn-lt"/>
                          <a:ea typeface="Calibri"/>
                          <a:cs typeface="Times New Roman"/>
                        </a:rPr>
                        <a:t>L,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+mn-lt"/>
                          <a:ea typeface="Calibri"/>
                          <a:cs typeface="Times New Roman"/>
                        </a:rPr>
                        <a:t>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800" baseline="-25000">
                          <a:latin typeface="+mn-lt"/>
                          <a:ea typeface="Calibri"/>
                          <a:cs typeface="Times New Roman"/>
                        </a:rPr>
                        <a:t>C,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+mn-lt"/>
                          <a:ea typeface="Calibri"/>
                          <a:cs typeface="Times New Roman"/>
                        </a:rPr>
                        <a:t>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120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60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2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ru-RU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+mn-lt"/>
                          <a:ea typeface="Calibri"/>
                          <a:cs typeface="Times New Roman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333399"/>
                </a:solidFill>
              </a:rPr>
              <a:t>ПОРЯДОК РАСЧЕТА</a:t>
            </a:r>
            <a:endParaRPr lang="ru-RU" b="1" dirty="0"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6840760" cy="48965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ОПРЕДЕЛИТЬ ОБЩЕЕ СОПРОТИВЛЕНИЕ</a:t>
            </a:r>
            <a:b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ЦЕПИ В КОМПЛЕКСНОЙ ФОРМЕ</a:t>
            </a:r>
          </a:p>
          <a:p>
            <a:pPr lvl="0">
              <a:buNone/>
            </a:pPr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ОПРЕДЕЛИТЬ ТОК ЦЕПИ (ЗАКОН ОМА В КОМПЛЕКСНОЙ ФОРМЕ)</a:t>
            </a:r>
          </a:p>
          <a:p>
            <a:pPr lvl="0">
              <a:buNone/>
            </a:pPr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ОПРЕДЕЛИТЬ НАПРЯЖЕНИЯ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en-US" sz="26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en-US" sz="26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 </a:t>
            </a:r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en-US" sz="26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ru-RU" sz="26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КОМПЛЕКСНОЙ ФОРМЕ</a:t>
            </a:r>
          </a:p>
          <a:p>
            <a:pPr lvl="0">
              <a:buNone/>
            </a:pPr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ru-RU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ПОСТРОИТЬ ВЕКТОРНУЮ ДИАГРАММУ С УЧЕТОМ ХАРАКТЕРА НАГРУЗКИ И МАСШТАБА</a:t>
            </a:r>
          </a:p>
          <a:p>
            <a:pPr>
              <a:buNone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Рисунок 5" descr="Кризисные времена требуют принятия срочных мер для того, чтобы удержать, а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351367"/>
            <a:ext cx="1979712" cy="138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33399"/>
                </a:solidFill>
              </a:rPr>
              <a:t>Пример расчета цепи с применением комплексных чисел</a:t>
            </a:r>
            <a:endParaRPr lang="ru-RU" b="1" dirty="0">
              <a:solidFill>
                <a:srgbClr val="3333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16832"/>
            <a:ext cx="8064896" cy="4237931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2800" dirty="0" smtClean="0"/>
          </a:p>
          <a:p>
            <a:pPr>
              <a:lnSpc>
                <a:spcPct val="120000"/>
              </a:lnSpc>
              <a:buNone/>
            </a:pPr>
            <a:r>
              <a:rPr lang="ru-RU" sz="5900" b="1" dirty="0" smtClean="0">
                <a:solidFill>
                  <a:srgbClr val="3067C0"/>
                </a:solidFill>
              </a:rPr>
              <a:t>ДАНО:</a:t>
            </a:r>
            <a:r>
              <a:rPr lang="ru-RU" sz="5900" dirty="0" smtClean="0"/>
              <a:t> </a:t>
            </a:r>
          </a:p>
          <a:p>
            <a:pPr marL="0" indent="0">
              <a:lnSpc>
                <a:spcPct val="120000"/>
              </a:lnSpc>
            </a:pPr>
            <a:r>
              <a:rPr lang="ru-RU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сопротивление резистора </a:t>
            </a:r>
            <a:r>
              <a:rPr lang="en-US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 </a:t>
            </a:r>
            <a:r>
              <a:rPr lang="ru-RU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8 Ом</a:t>
            </a:r>
          </a:p>
          <a:p>
            <a:pPr marL="0" indent="0">
              <a:lnSpc>
                <a:spcPct val="120000"/>
              </a:lnSpc>
            </a:pPr>
            <a:r>
              <a:rPr lang="ru-RU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индуктивное сопротивление катушки  </a:t>
            </a:r>
            <a:r>
              <a:rPr lang="en-US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en-US" sz="59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</a:t>
            </a:r>
            <a:r>
              <a:rPr lang="en-US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6 Ом</a:t>
            </a:r>
          </a:p>
          <a:p>
            <a:pPr marL="0" indent="0">
              <a:lnSpc>
                <a:spcPct val="120000"/>
              </a:lnSpc>
            </a:pPr>
            <a:r>
              <a:rPr lang="ru-RU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емкостное сопротивление  конденсатора </a:t>
            </a:r>
            <a:r>
              <a:rPr lang="en-US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X</a:t>
            </a:r>
            <a:r>
              <a:rPr lang="en-US" sz="59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n-US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8 Ом</a:t>
            </a:r>
          </a:p>
          <a:p>
            <a:pPr marL="0" indent="0">
              <a:lnSpc>
                <a:spcPct val="120000"/>
              </a:lnSpc>
            </a:pPr>
            <a:r>
              <a:rPr lang="ru-RU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напряжение питания цепи </a:t>
            </a:r>
            <a:r>
              <a:rPr lang="en-US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 </a:t>
            </a:r>
            <a:r>
              <a:rPr lang="ru-RU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 80 В </a:t>
            </a:r>
          </a:p>
          <a:p>
            <a:pPr marL="0" indent="0">
              <a:lnSpc>
                <a:spcPct val="120000"/>
              </a:lnSpc>
            </a:pPr>
            <a:r>
              <a:rPr lang="ru-RU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определить символическим методом ток в цепи </a:t>
            </a:r>
          </a:p>
          <a:p>
            <a:pPr marL="0" indent="0">
              <a:lnSpc>
                <a:spcPct val="120000"/>
              </a:lnSpc>
            </a:pPr>
            <a:r>
              <a:rPr lang="ru-RU" sz="5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построить векторную диаграмму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900igr.net/up/datai/91078/0002-003-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8111" cy="104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</TotalTime>
  <Words>425</Words>
  <Application>Microsoft Office PowerPoint</Application>
  <PresentationFormat>Экран (4:3)</PresentationFormat>
  <Paragraphs>181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МИНИСТЕРСТВО ОБРАЗОВАНИЯ И НАУКИ ЧЕЛЯБИНСКОЙ ОБЛАСТИ  ГБПОУ «ТРОИЦКИЙ  ТЕХНОЛОГИЧЕСКИЙ  ТЕХНИКУМ»     БИНАРНЫЙ УРОК (практическая работа)   ПО ДИСЦИПЛИНАМ: «МАТЕМАТИКА» И «ЭЛЕКТРОТЕХНИКА И ЭЛЕКТРОНИКА» ПО СПЕЦИАЛЬНОСТИ: 13.02.03 «ЭЛЕКТРИЧЕСКИЕ СТАНЦИИ, СЕТИ И СИСТЕМЫ»  ТЕМА: «РЕШЕНИЕ ПРИКЛАДНЫХ ЗАДАЧ НА ПРИМЕНЕНИЕ КОМПЛЕКСНЫХ ЧИСЕЛ: РАСЧЕТ ЦЕПЕЙ С ПРИМЕНЕНИЕМ СИМВОЛИЧЕСКОГО МЕТОДА»    АВТОР:  ОРЛОВА О.В.  ПРЕПОДАВАТЕЛЬ МАТЕМАТИКИ  ПЕРФИЛЬЕВА Л.С. ПРЕПОДАВАТЕЛЬ ЭЛЕКТРОТЕХНИКИ И ЭЛЕКТРОНИКИ         ТРОИЦК, 2022Г</vt:lpstr>
      <vt:lpstr>ОСНОВНЫЕ ЭТАПЫ УРОКА</vt:lpstr>
      <vt:lpstr>ЦЕЛИ УРОКА</vt:lpstr>
      <vt:lpstr>ТЕСТ</vt:lpstr>
      <vt:lpstr>КРИТЕРИИ  ОЦЕНИВАНИЯ ТЕСТОВ</vt:lpstr>
      <vt:lpstr> ЗАДАНИЕ  для практической работы  </vt:lpstr>
      <vt:lpstr>ЗАДАНИЕ  для практической работы</vt:lpstr>
      <vt:lpstr>ПОРЯДОК РАСЧЕТА</vt:lpstr>
      <vt:lpstr>Пример расчета цепи с применением комплексных чисел</vt:lpstr>
      <vt:lpstr>РЕШЕНИЕ</vt:lpstr>
      <vt:lpstr>РЕШЕНИЕ</vt:lpstr>
      <vt:lpstr>ВЕКТОРНАЯ   ДИАГРАММА</vt:lpstr>
      <vt:lpstr>     КОНТРОЛЬНЫЕ ВОПРОСЫ  </vt:lpstr>
      <vt:lpstr>СВОДНАЯ ВЕДОМОСТЬ</vt:lpstr>
      <vt:lpstr>ПОЗДРАВЛЯЕМ КОМАНДУ ПОБЕДИТЕЛЕЙ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Орлова Ольга</dc:creator>
  <cp:lastModifiedBy>Орлова Ольга</cp:lastModifiedBy>
  <cp:revision>119</cp:revision>
  <dcterms:created xsi:type="dcterms:W3CDTF">2022-03-17T10:07:58Z</dcterms:created>
  <dcterms:modified xsi:type="dcterms:W3CDTF">2022-05-05T13:08:37Z</dcterms:modified>
</cp:coreProperties>
</file>