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1" r:id="rId4"/>
    <p:sldId id="262" r:id="rId5"/>
    <p:sldId id="260" r:id="rId6"/>
    <p:sldId id="269" r:id="rId7"/>
    <p:sldId id="270" r:id="rId8"/>
    <p:sldId id="273" r:id="rId9"/>
    <p:sldId id="271" r:id="rId10"/>
    <p:sldId id="272" r:id="rId11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629" y="-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471C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471C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471C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728215"/>
            <a:ext cx="12191999" cy="512978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84070" y="37973"/>
            <a:ext cx="6618605" cy="1224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4471C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5478" y="1174870"/>
            <a:ext cx="10275570" cy="4462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2133600"/>
            <a:ext cx="10744200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4000" spc="-10" dirty="0" smtClean="0">
                <a:solidFill>
                  <a:srgbClr val="1F3863"/>
                </a:solidFill>
                <a:latin typeface="Verdana"/>
                <a:cs typeface="Verdana"/>
              </a:rPr>
              <a:t>Из о</a:t>
            </a:r>
            <a:r>
              <a:rPr sz="4000" spc="-10" smtClean="0">
                <a:solidFill>
                  <a:srgbClr val="1F3863"/>
                </a:solidFill>
                <a:latin typeface="Verdana"/>
                <a:cs typeface="Verdana"/>
              </a:rPr>
              <a:t>пыт</a:t>
            </a:r>
            <a:r>
              <a:rPr lang="ru-RU" sz="4000" spc="-10" dirty="0" smtClean="0">
                <a:solidFill>
                  <a:srgbClr val="1F3863"/>
                </a:solidFill>
                <a:latin typeface="Verdana"/>
                <a:cs typeface="Verdana"/>
              </a:rPr>
              <a:t>а</a:t>
            </a:r>
            <a:r>
              <a:rPr sz="4000" spc="-55" smtClean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lang="ru-RU" sz="4000" spc="-55" dirty="0" smtClean="0">
                <a:solidFill>
                  <a:srgbClr val="1F3863"/>
                </a:solidFill>
                <a:latin typeface="Verdana"/>
                <a:cs typeface="Verdana"/>
              </a:rPr>
              <a:t>работы по реализации программы </a:t>
            </a:r>
            <a:r>
              <a:rPr sz="4000" spc="-5" smtClean="0">
                <a:solidFill>
                  <a:srgbClr val="1F3863"/>
                </a:solidFill>
                <a:latin typeface="Verdana"/>
                <a:cs typeface="Verdana"/>
              </a:rPr>
              <a:t>наставничества</a:t>
            </a:r>
            <a:r>
              <a:rPr lang="ru-RU" sz="4000" spc="-5" dirty="0" smtClean="0">
                <a:solidFill>
                  <a:srgbClr val="1F3863"/>
                </a:solidFill>
                <a:latin typeface="Verdana"/>
                <a:cs typeface="Verdana"/>
              </a:rPr>
              <a:t> в форме </a:t>
            </a:r>
            <a:endParaRPr sz="4000"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</a:pPr>
            <a:r>
              <a:rPr sz="4000" spc="-5" dirty="0">
                <a:solidFill>
                  <a:srgbClr val="1F3863"/>
                </a:solidFill>
                <a:latin typeface="Verdana"/>
                <a:cs typeface="Verdana"/>
              </a:rPr>
              <a:t>«педагог</a:t>
            </a:r>
            <a:r>
              <a:rPr sz="4000" spc="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4000" spc="-5" dirty="0">
                <a:solidFill>
                  <a:srgbClr val="1F3863"/>
                </a:solidFill>
                <a:latin typeface="Verdana"/>
                <a:cs typeface="Verdana"/>
              </a:rPr>
              <a:t>–</a:t>
            </a:r>
            <a:r>
              <a:rPr sz="4000" spc="-20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4000" spc="-5" dirty="0">
                <a:solidFill>
                  <a:srgbClr val="1F3863"/>
                </a:solidFill>
                <a:latin typeface="Verdana"/>
                <a:cs typeface="Verdana"/>
              </a:rPr>
              <a:t>педагог»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800" y="5638800"/>
            <a:ext cx="532048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2000" b="1" spc="-5" dirty="0" smtClean="0">
                <a:solidFill>
                  <a:srgbClr val="1F3863"/>
                </a:solidFill>
                <a:latin typeface="Verdana"/>
                <a:cs typeface="Verdana"/>
              </a:rPr>
              <a:t>Аскерова Альбина Файзуловна</a:t>
            </a:r>
            <a:r>
              <a:rPr sz="2000" b="1" smtClean="0">
                <a:solidFill>
                  <a:srgbClr val="1F3863"/>
                </a:solidFill>
                <a:latin typeface="Verdana"/>
                <a:cs typeface="Verdana"/>
              </a:rPr>
              <a:t>, </a:t>
            </a:r>
            <a:r>
              <a:rPr sz="2000" b="1" spc="-670" smtClean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lang="ru-RU" sz="2000" b="1" spc="-5" dirty="0" smtClean="0">
                <a:solidFill>
                  <a:srgbClr val="1F3863"/>
                </a:solidFill>
                <a:latin typeface="Verdana"/>
                <a:cs typeface="Verdana"/>
              </a:rPr>
              <a:t>преподаватель </a:t>
            </a:r>
            <a:r>
              <a:rPr sz="2000" b="1" spc="-5" smtClean="0">
                <a:solidFill>
                  <a:srgbClr val="1F3863"/>
                </a:solidFill>
                <a:latin typeface="Verdana"/>
                <a:cs typeface="Verdana"/>
              </a:rPr>
              <a:t>ГП</a:t>
            </a:r>
            <a:r>
              <a:rPr lang="ru-RU" sz="2000" b="1" spc="-5" dirty="0" smtClean="0">
                <a:solidFill>
                  <a:srgbClr val="1F3863"/>
                </a:solidFill>
                <a:latin typeface="Verdana"/>
                <a:cs typeface="Verdana"/>
              </a:rPr>
              <a:t>Б</a:t>
            </a:r>
            <a:r>
              <a:rPr sz="2000" b="1" spc="-5" smtClean="0">
                <a:solidFill>
                  <a:srgbClr val="1F3863"/>
                </a:solidFill>
                <a:latin typeface="Verdana"/>
                <a:cs typeface="Verdana"/>
              </a:rPr>
              <a:t>ОУ</a:t>
            </a:r>
            <a:r>
              <a:rPr sz="2000" b="1" smtClean="0">
                <a:solidFill>
                  <a:srgbClr val="1F3863"/>
                </a:solidFill>
                <a:latin typeface="Verdana"/>
                <a:cs typeface="Verdana"/>
              </a:rPr>
              <a:t> «</a:t>
            </a:r>
            <a:r>
              <a:rPr lang="ru-RU" sz="2000" b="1" dirty="0" smtClean="0">
                <a:solidFill>
                  <a:srgbClr val="1F3863"/>
                </a:solidFill>
                <a:latin typeface="Verdana"/>
                <a:cs typeface="Verdana"/>
              </a:rPr>
              <a:t>ТТТ</a:t>
            </a:r>
            <a:r>
              <a:rPr sz="2000" b="1" spc="-5" smtClean="0">
                <a:solidFill>
                  <a:srgbClr val="1F3863"/>
                </a:solidFill>
                <a:latin typeface="Verdana"/>
                <a:cs typeface="Verdana"/>
              </a:rPr>
              <a:t>»</a:t>
            </a:r>
            <a:r>
              <a:rPr sz="2000" b="1" spc="-670" smtClean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2000" cy="1815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ГБПОУ «Троицкий технологический техникум»</a:t>
            </a:r>
          </a:p>
          <a:p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C:\Documents and Settings\User\Рабочий стол\depositphotos_25940269-stock-photo-3d-small-promo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038600"/>
            <a:ext cx="3846775" cy="2594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2133600"/>
            <a:ext cx="10744200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4000" spc="-10" dirty="0" smtClean="0">
                <a:solidFill>
                  <a:srgbClr val="1F3863"/>
                </a:solidFill>
                <a:latin typeface="Verdana"/>
                <a:cs typeface="Verdana"/>
              </a:rPr>
              <a:t>Из о</a:t>
            </a:r>
            <a:r>
              <a:rPr sz="4000" spc="-10" smtClean="0">
                <a:solidFill>
                  <a:srgbClr val="1F3863"/>
                </a:solidFill>
                <a:latin typeface="Verdana"/>
                <a:cs typeface="Verdana"/>
              </a:rPr>
              <a:t>пыт</a:t>
            </a:r>
            <a:r>
              <a:rPr lang="ru-RU" sz="4000" spc="-10" dirty="0" smtClean="0">
                <a:solidFill>
                  <a:srgbClr val="1F3863"/>
                </a:solidFill>
                <a:latin typeface="Verdana"/>
                <a:cs typeface="Verdana"/>
              </a:rPr>
              <a:t>а</a:t>
            </a:r>
            <a:r>
              <a:rPr sz="4000" spc="-55" smtClean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lang="ru-RU" sz="4000" spc="-55" dirty="0" smtClean="0">
                <a:solidFill>
                  <a:srgbClr val="1F3863"/>
                </a:solidFill>
                <a:latin typeface="Verdana"/>
                <a:cs typeface="Verdana"/>
              </a:rPr>
              <a:t>работы по реализации программы </a:t>
            </a:r>
            <a:r>
              <a:rPr sz="4000" spc="-5" smtClean="0">
                <a:solidFill>
                  <a:srgbClr val="1F3863"/>
                </a:solidFill>
                <a:latin typeface="Verdana"/>
                <a:cs typeface="Verdana"/>
              </a:rPr>
              <a:t>наставничества</a:t>
            </a:r>
            <a:r>
              <a:rPr lang="ru-RU" sz="4000" spc="-5" dirty="0" smtClean="0">
                <a:solidFill>
                  <a:srgbClr val="1F3863"/>
                </a:solidFill>
                <a:latin typeface="Verdana"/>
                <a:cs typeface="Verdana"/>
              </a:rPr>
              <a:t> в форме </a:t>
            </a:r>
            <a:endParaRPr sz="4000"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</a:pPr>
            <a:r>
              <a:rPr sz="4000" spc="-5" dirty="0">
                <a:solidFill>
                  <a:srgbClr val="1F3863"/>
                </a:solidFill>
                <a:latin typeface="Verdana"/>
                <a:cs typeface="Verdana"/>
              </a:rPr>
              <a:t>«педагог</a:t>
            </a:r>
            <a:r>
              <a:rPr sz="4000" spc="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4000" spc="-5" dirty="0">
                <a:solidFill>
                  <a:srgbClr val="1F3863"/>
                </a:solidFill>
                <a:latin typeface="Verdana"/>
                <a:cs typeface="Verdana"/>
              </a:rPr>
              <a:t>–</a:t>
            </a:r>
            <a:r>
              <a:rPr sz="4000" spc="-20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4000" spc="-5" dirty="0">
                <a:solidFill>
                  <a:srgbClr val="1F3863"/>
                </a:solidFill>
                <a:latin typeface="Verdana"/>
                <a:cs typeface="Verdana"/>
              </a:rPr>
              <a:t>педагог»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800" y="5638800"/>
            <a:ext cx="532048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2000" b="1" spc="-5" dirty="0" smtClean="0">
                <a:solidFill>
                  <a:srgbClr val="1F3863"/>
                </a:solidFill>
                <a:latin typeface="Verdana"/>
                <a:cs typeface="Verdana"/>
              </a:rPr>
              <a:t>Аскерова Альбина Файзуловна</a:t>
            </a:r>
            <a:r>
              <a:rPr sz="2000" b="1" smtClean="0">
                <a:solidFill>
                  <a:srgbClr val="1F3863"/>
                </a:solidFill>
                <a:latin typeface="Verdana"/>
                <a:cs typeface="Verdana"/>
              </a:rPr>
              <a:t>, </a:t>
            </a:r>
            <a:r>
              <a:rPr sz="2000" b="1" spc="-670" smtClean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lang="ru-RU" sz="2000" b="1" spc="-5" dirty="0" smtClean="0">
                <a:solidFill>
                  <a:srgbClr val="1F3863"/>
                </a:solidFill>
                <a:latin typeface="Verdana"/>
                <a:cs typeface="Verdana"/>
              </a:rPr>
              <a:t>преподаватель </a:t>
            </a:r>
            <a:r>
              <a:rPr sz="2000" b="1" spc="-5" smtClean="0">
                <a:solidFill>
                  <a:srgbClr val="1F3863"/>
                </a:solidFill>
                <a:latin typeface="Verdana"/>
                <a:cs typeface="Verdana"/>
              </a:rPr>
              <a:t>ГП</a:t>
            </a:r>
            <a:r>
              <a:rPr lang="ru-RU" sz="2000" b="1" spc="-5" dirty="0" smtClean="0">
                <a:solidFill>
                  <a:srgbClr val="1F3863"/>
                </a:solidFill>
                <a:latin typeface="Verdana"/>
                <a:cs typeface="Verdana"/>
              </a:rPr>
              <a:t>Б</a:t>
            </a:r>
            <a:r>
              <a:rPr sz="2000" b="1" spc="-5" smtClean="0">
                <a:solidFill>
                  <a:srgbClr val="1F3863"/>
                </a:solidFill>
                <a:latin typeface="Verdana"/>
                <a:cs typeface="Verdana"/>
              </a:rPr>
              <a:t>ОУ</a:t>
            </a:r>
            <a:r>
              <a:rPr sz="2000" b="1" smtClean="0">
                <a:solidFill>
                  <a:srgbClr val="1F3863"/>
                </a:solidFill>
                <a:latin typeface="Verdana"/>
                <a:cs typeface="Verdana"/>
              </a:rPr>
              <a:t> «</a:t>
            </a:r>
            <a:r>
              <a:rPr lang="ru-RU" sz="2000" b="1" dirty="0" smtClean="0">
                <a:solidFill>
                  <a:srgbClr val="1F3863"/>
                </a:solidFill>
                <a:latin typeface="Verdana"/>
                <a:cs typeface="Verdana"/>
              </a:rPr>
              <a:t>ТТТ</a:t>
            </a:r>
            <a:r>
              <a:rPr sz="2000" b="1" spc="-5" smtClean="0">
                <a:solidFill>
                  <a:srgbClr val="1F3863"/>
                </a:solidFill>
                <a:latin typeface="Verdana"/>
                <a:cs typeface="Verdana"/>
              </a:rPr>
              <a:t>»</a:t>
            </a:r>
            <a:r>
              <a:rPr sz="2000" b="1" spc="-670" smtClean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2000" cy="1815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ГБПОУ «Троицкий технологический техникум»</a:t>
            </a:r>
          </a:p>
          <a:p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C:\Documents and Settings\User\Рабочий стол\depositphotos_25940269-stock-photo-3d-small-promo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038600"/>
            <a:ext cx="3846775" cy="2594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6600" y="457200"/>
            <a:ext cx="479933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4800" spc="-5" dirty="0" smtClean="0"/>
              <a:t>Актуальность</a:t>
            </a:r>
            <a:r>
              <a:rPr lang="ru-RU" spc="-5" dirty="0" smtClean="0"/>
              <a:t> 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1401170" y="643747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8055" y="1746503"/>
            <a:ext cx="8886825" cy="5111750"/>
          </a:xfrm>
          <a:custGeom>
            <a:avLst/>
            <a:gdLst/>
            <a:ahLst/>
            <a:cxnLst/>
            <a:rect l="l" t="t" r="r" b="b"/>
            <a:pathLst>
              <a:path w="8886825" h="5111750">
                <a:moveTo>
                  <a:pt x="8886444" y="0"/>
                </a:moveTo>
                <a:lnTo>
                  <a:pt x="0" y="0"/>
                </a:lnTo>
                <a:lnTo>
                  <a:pt x="0" y="5111496"/>
                </a:lnTo>
                <a:lnTo>
                  <a:pt x="8886444" y="5111496"/>
                </a:lnTo>
                <a:lnTo>
                  <a:pt x="888644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2000" y="1676400"/>
            <a:ext cx="7848600" cy="39036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2800" dirty="0" smtClean="0"/>
              <a:t>	В условиях модернизации национальной системы образования значительно возрастает роль педагога, повышаются требования к его личностным и профессиональным качествам, к его активной позиции, как социальной, так и профессиональной. 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2800" dirty="0" smtClean="0"/>
              <a:t>	Молодой педагог должен в максимально короткие сроки адаптироваться к новым для него условиям практической деятельности.  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3000" y="4495800"/>
            <a:ext cx="2874263" cy="2225039"/>
          </a:xfrm>
          <a:prstGeom prst="rect">
            <a:avLst/>
          </a:prstGeom>
        </p:spPr>
      </p:pic>
      <p:pic>
        <p:nvPicPr>
          <p:cNvPr id="7" name="Рисунок 6" descr="https://sun9-47.userapi.com/impg/aKXdlb_u1zl6yRQ7XnHeYV98G3VFwEocA9No8A/PaBjijHgSAo.jpg?size=1280x1157&amp;quality=96&amp;sign=81383097764b686cb2ade9ecdeb31b64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1200" y="0"/>
            <a:ext cx="2209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6600" y="381000"/>
            <a:ext cx="53340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800" spc="-5" dirty="0" smtClean="0"/>
              <a:t>Задача наставника</a:t>
            </a:r>
            <a:endParaRPr sz="4800" spc="-5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3800" y="3962400"/>
            <a:ext cx="3962400" cy="2577084"/>
          </a:xfrm>
          <a:prstGeom prst="rect">
            <a:avLst/>
          </a:prstGeom>
        </p:spPr>
      </p:pic>
      <p:pic>
        <p:nvPicPr>
          <p:cNvPr id="8" name="Рисунок 7" descr="https://sun9-47.userapi.com/impg/aKXdlb_u1zl6yRQ7XnHeYV98G3VFwEocA9No8A/PaBjijHgSAo.jpg?size=1280x1157&amp;quality=96&amp;sign=81383097764b686cb2ade9ecdeb31b64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1200" y="0"/>
            <a:ext cx="2209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81000" y="1981200"/>
            <a:ext cx="6858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Важно не оставить молодого специалиста один на один с возможными трудностями, достаточно просто быть рядом и проявить внимание к его эмоциональному состоянию, интересоваться его настроением и даже самыми маленькими успехами и достижениями.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0" y="381000"/>
            <a:ext cx="7813040" cy="1075936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 indent="24130" algn="ctr">
              <a:lnSpc>
                <a:spcPts val="3890"/>
              </a:lnSpc>
              <a:spcBef>
                <a:spcPts val="590"/>
              </a:spcBef>
            </a:pPr>
            <a:r>
              <a:rPr lang="ru-RU" sz="4000" spc="-5" dirty="0" smtClean="0"/>
              <a:t>Индивидуальный план работы с молодым педагогом</a:t>
            </a:r>
            <a:endParaRPr sz="4000" spc="-15" dirty="0"/>
          </a:p>
        </p:txBody>
      </p:sp>
      <p:sp>
        <p:nvSpPr>
          <p:cNvPr id="7" name="object 7"/>
          <p:cNvSpPr txBox="1"/>
          <p:nvPr/>
        </p:nvSpPr>
        <p:spPr>
          <a:xfrm>
            <a:off x="292100" y="1515191"/>
            <a:ext cx="11838940" cy="382797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R="7620" algn="r">
              <a:lnSpc>
                <a:spcPct val="100000"/>
              </a:lnSpc>
              <a:spcBef>
                <a:spcPts val="345"/>
              </a:spcBef>
            </a:pPr>
            <a:r>
              <a:rPr sz="1200" smtClean="0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0" name="Рисунок 9" descr="2024-01-09_19-09-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794405"/>
            <a:ext cx="9220200" cy="5063595"/>
          </a:xfrm>
          <a:prstGeom prst="rect">
            <a:avLst/>
          </a:prstGeom>
        </p:spPr>
      </p:pic>
      <p:pic>
        <p:nvPicPr>
          <p:cNvPr id="11" name="Рисунок 10" descr="https://sun9-47.userapi.com/impg/aKXdlb_u1zl6yRQ7XnHeYV98G3VFwEocA9No8A/PaBjijHgSAo.jpg?size=1280x1157&amp;quality=96&amp;sign=81383097764b686cb2ade9ecdeb31b64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1200" y="0"/>
            <a:ext cx="2209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>
            <a:off x="10896600" y="56388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0800" y="381000"/>
            <a:ext cx="6618605" cy="7153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22605">
              <a:lnSpc>
                <a:spcPct val="109200"/>
              </a:lnSpc>
              <a:spcBef>
                <a:spcPts val="100"/>
              </a:spcBef>
              <a:tabLst>
                <a:tab pos="1891664" algn="l"/>
              </a:tabLst>
            </a:pPr>
            <a:r>
              <a:rPr lang="ru-RU" sz="4400" spc="-15" dirty="0" smtClean="0"/>
              <a:t>Конкурсное движение</a:t>
            </a:r>
            <a:endParaRPr sz="4400"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6324600" cy="506613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Одной из эффективных форм обучения молодых педагогов, формирующих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творческо-деятельностную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позицию, развивающую педагогическую рефлексию, является участие в конкурсном движении.</a:t>
            </a:r>
            <a:r>
              <a:rPr lang="ru-RU" dirty="0" smtClean="0"/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Это – стимул для самореализации, саморазвития и выстраивания профессиональной карьеры</a:t>
            </a:r>
            <a:r>
              <a:rPr lang="ru-RU" dirty="0" smtClean="0"/>
              <a:t>.</a:t>
            </a:r>
            <a:endParaRPr spc="-5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Рисунок 5" descr="https://sun9-47.userapi.com/impg/aKXdlb_u1zl6yRQ7XnHeYV98G3VFwEocA9No8A/PaBjijHgSAo.jpg?size=1280x1157&amp;quality=96&amp;sign=81383097764b686cb2ade9ecdeb31b64&amp;type=alb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1200" y="0"/>
            <a:ext cx="2209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s://econ.rudn.ru/upload/iblock/f42/1620095114_49_phonoteka_org_p_fon_dostizheniya_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3668" y="2590800"/>
            <a:ext cx="4383932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1" y="1746503"/>
            <a:ext cx="7010400" cy="5111750"/>
          </a:xfrm>
          <a:custGeom>
            <a:avLst/>
            <a:gdLst/>
            <a:ahLst/>
            <a:cxnLst/>
            <a:rect l="l" t="t" r="r" b="b"/>
            <a:pathLst>
              <a:path w="7367270" h="5111750">
                <a:moveTo>
                  <a:pt x="7367016" y="0"/>
                </a:moveTo>
                <a:lnTo>
                  <a:pt x="0" y="0"/>
                </a:lnTo>
                <a:lnTo>
                  <a:pt x="0" y="5111496"/>
                </a:lnTo>
                <a:lnTo>
                  <a:pt x="7367016" y="5111496"/>
                </a:lnTo>
                <a:lnTo>
                  <a:pt x="736701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1999" y="2112644"/>
            <a:ext cx="7848601" cy="38901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ru-RU" sz="2800" dirty="0" smtClean="0"/>
              <a:t>В нашем филиале по форме  наставничества «</a:t>
            </a:r>
            <a:r>
              <a:rPr lang="ru-RU" sz="2800" b="1" dirty="0" smtClean="0"/>
              <a:t>педагог-педагог</a:t>
            </a:r>
            <a:r>
              <a:rPr lang="ru-RU" sz="2800" dirty="0" smtClean="0"/>
              <a:t>» было сформировано 5 наставнических пар:</a:t>
            </a:r>
          </a:p>
          <a:p>
            <a:endParaRPr lang="ru-RU" sz="2800" dirty="0" smtClean="0"/>
          </a:p>
          <a:p>
            <a:r>
              <a:rPr lang="ru-RU" sz="2800" dirty="0" err="1" smtClean="0"/>
              <a:t>Арчакова</a:t>
            </a:r>
            <a:r>
              <a:rPr lang="ru-RU" sz="2800" dirty="0" smtClean="0"/>
              <a:t> О.А. – Аскерова А.Ф.</a:t>
            </a:r>
          </a:p>
          <a:p>
            <a:r>
              <a:rPr lang="ru-RU" sz="2800" dirty="0" err="1" smtClean="0"/>
              <a:t>Малясов</a:t>
            </a:r>
            <a:r>
              <a:rPr lang="ru-RU" sz="2800" dirty="0" smtClean="0"/>
              <a:t> В.Н. – </a:t>
            </a:r>
            <a:r>
              <a:rPr lang="ru-RU" sz="2800" dirty="0" err="1" smtClean="0"/>
              <a:t>Келлер</a:t>
            </a:r>
            <a:r>
              <a:rPr lang="ru-RU" sz="2800" dirty="0" smtClean="0"/>
              <a:t> В.Р.</a:t>
            </a:r>
          </a:p>
          <a:p>
            <a:r>
              <a:rPr lang="ru-RU" sz="2800" dirty="0" err="1" smtClean="0"/>
              <a:t>Першанина</a:t>
            </a:r>
            <a:r>
              <a:rPr lang="ru-RU" sz="2800" dirty="0" smtClean="0"/>
              <a:t> М.И. – Лысенко Н.В.</a:t>
            </a:r>
          </a:p>
          <a:p>
            <a:r>
              <a:rPr lang="ru-RU" sz="2800" dirty="0" smtClean="0"/>
              <a:t>Путилова Н.А. – </a:t>
            </a:r>
            <a:r>
              <a:rPr lang="ru-RU" sz="2800" dirty="0" err="1" smtClean="0"/>
              <a:t>Матейчук</a:t>
            </a:r>
            <a:r>
              <a:rPr lang="ru-RU" sz="2800" dirty="0" smtClean="0"/>
              <a:t> И.В.</a:t>
            </a:r>
          </a:p>
          <a:p>
            <a:r>
              <a:rPr lang="ru-RU" sz="2800" dirty="0" err="1" smtClean="0"/>
              <a:t>Ромакер</a:t>
            </a:r>
            <a:r>
              <a:rPr lang="ru-RU" sz="2800" dirty="0" smtClean="0"/>
              <a:t> А.Е. – Беспалова И.В.</a:t>
            </a:r>
            <a:endParaRPr lang="ru-RU" sz="2800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96200" y="4267200"/>
            <a:ext cx="3704843" cy="24384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1119505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4400">
                <a:solidFill>
                  <a:srgbClr val="006FC0"/>
                </a:solidFill>
              </a:rPr>
              <a:t>Наставничество </a:t>
            </a:r>
            <a:r>
              <a:rPr lang="ru-RU" sz="4400" spc="-10" dirty="0" smtClean="0">
                <a:solidFill>
                  <a:srgbClr val="006FC0"/>
                </a:solidFill>
              </a:rPr>
              <a:t>в филиале</a:t>
            </a:r>
            <a:endParaRPr sz="4400"/>
          </a:p>
        </p:txBody>
      </p:sp>
      <p:pic>
        <p:nvPicPr>
          <p:cNvPr id="7" name="Picture 1" descr="C:\Documents and Settings\User\Рабочий стол\depositphotos_2643695-stock-photo-coope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752600"/>
            <a:ext cx="3657600" cy="2401415"/>
          </a:xfrm>
          <a:prstGeom prst="rect">
            <a:avLst/>
          </a:prstGeom>
          <a:noFill/>
        </p:spPr>
      </p:pic>
      <p:pic>
        <p:nvPicPr>
          <p:cNvPr id="8" name="Рисунок 7" descr="https://sun9-47.userapi.com/impg/aKXdlb_u1zl6yRQ7XnHeYV98G3VFwEocA9No8A/PaBjijHgSAo.jpg?size=1280x1157&amp;quality=96&amp;sign=81383097764b686cb2ade9ecdeb31b64&amp;type=albu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01200" y="0"/>
            <a:ext cx="2209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381000"/>
            <a:ext cx="10210800" cy="10599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3400" dirty="0" smtClean="0"/>
              <a:t>Основные достижения педагогов-наставников в рамках реализации программы «педагог-педагог»</a:t>
            </a:r>
            <a:endParaRPr sz="3400"/>
          </a:p>
        </p:txBody>
      </p:sp>
      <p:sp>
        <p:nvSpPr>
          <p:cNvPr id="3" name="object 3"/>
          <p:cNvSpPr txBox="1"/>
          <p:nvPr/>
        </p:nvSpPr>
        <p:spPr>
          <a:xfrm>
            <a:off x="344525" y="1967611"/>
            <a:ext cx="10933075" cy="47532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0" tIns="13335" rIns="0" bIns="0" rtlCol="0">
            <a:spAutoFit/>
          </a:bodyPr>
          <a:lstStyle/>
          <a:p>
            <a:r>
              <a:rPr lang="ru-RU" sz="2800" dirty="0" smtClean="0"/>
              <a:t>- </a:t>
            </a:r>
            <a:r>
              <a:rPr lang="ru-RU" sz="2800" dirty="0" err="1" smtClean="0"/>
              <a:t>Арчакова</a:t>
            </a:r>
            <a:r>
              <a:rPr lang="ru-RU" sz="2800" dirty="0" smtClean="0"/>
              <a:t> О.А. стала призёром конкурса «Профессиональный дебют» (2 место) на уровне техникума, </a:t>
            </a:r>
          </a:p>
          <a:p>
            <a:r>
              <a:rPr lang="ru-RU" sz="2800" dirty="0" smtClean="0"/>
              <a:t>- </a:t>
            </a:r>
            <a:r>
              <a:rPr lang="ru-RU" sz="2800" dirty="0" err="1" smtClean="0"/>
              <a:t>Малясов</a:t>
            </a:r>
            <a:r>
              <a:rPr lang="ru-RU" sz="2800" dirty="0" smtClean="0"/>
              <a:t> В.Н. успешно прошёл аттестацию на первую квалификационную категорию,</a:t>
            </a:r>
          </a:p>
          <a:p>
            <a:r>
              <a:rPr lang="ru-RU" sz="2800" dirty="0" smtClean="0"/>
              <a:t>- </a:t>
            </a:r>
            <a:r>
              <a:rPr lang="ru-RU" sz="2800" dirty="0" err="1" smtClean="0"/>
              <a:t>Першанина</a:t>
            </a:r>
            <a:r>
              <a:rPr lang="ru-RU" sz="2800" dirty="0" smtClean="0"/>
              <a:t> М.И. является членом областной школы молодых педагогов «</a:t>
            </a:r>
            <a:r>
              <a:rPr lang="en-US" sz="2800" dirty="0" smtClean="0"/>
              <a:t>PRO</a:t>
            </a:r>
            <a:r>
              <a:rPr lang="ru-RU" sz="2800" dirty="0" smtClean="0"/>
              <a:t>-движение», успешно выступила на ОМО преподавателей информатики,</a:t>
            </a:r>
          </a:p>
          <a:p>
            <a:r>
              <a:rPr lang="ru-RU" sz="2800" dirty="0" smtClean="0"/>
              <a:t>- Путилова Н.А. является членом ОМО преподавателей информатики и информационных технологий, на котором дважды успешно выступила,</a:t>
            </a:r>
          </a:p>
          <a:p>
            <a:r>
              <a:rPr lang="ru-RU" sz="2800" dirty="0" smtClean="0"/>
              <a:t>- </a:t>
            </a:r>
            <a:r>
              <a:rPr lang="ru-RU" sz="2800" dirty="0" err="1" smtClean="0"/>
              <a:t>Ромакер</a:t>
            </a:r>
            <a:r>
              <a:rPr lang="ru-RU" sz="2800" dirty="0" smtClean="0"/>
              <a:t> А.Е. участвовала в конкурсе «Профессиональный дебют» (4 место) на уровне техникума.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10800" y="2667000"/>
            <a:ext cx="1676400" cy="1219200"/>
          </a:xfrm>
          <a:prstGeom prst="rect">
            <a:avLst/>
          </a:prstGeom>
        </p:spPr>
      </p:pic>
      <p:pic>
        <p:nvPicPr>
          <p:cNvPr id="9" name="Рисунок 8" descr="https://sun9-47.userapi.com/impg/aKXdlb_u1zl6yRQ7XnHeYV98G3VFwEocA9No8A/PaBjijHgSAo.jpg?size=1280x1157&amp;quality=96&amp;sign=81383097764b686cb2ade9ecdeb31b64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82200" y="0"/>
            <a:ext cx="1981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106680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3200" spc="-5" dirty="0" smtClean="0">
                <a:solidFill>
                  <a:srgbClr val="006FC0"/>
                </a:solidFill>
              </a:rPr>
              <a:t>Достижения молодого педагога </a:t>
            </a:r>
            <a:r>
              <a:rPr lang="ru-RU" sz="3200" spc="-5" dirty="0" err="1" smtClean="0">
                <a:solidFill>
                  <a:srgbClr val="006FC0"/>
                </a:solidFill>
              </a:rPr>
              <a:t>Арчаковой</a:t>
            </a:r>
            <a:r>
              <a:rPr lang="ru-RU" sz="3200" spc="-5" dirty="0" smtClean="0">
                <a:solidFill>
                  <a:srgbClr val="006FC0"/>
                </a:solidFill>
              </a:rPr>
              <a:t> О.А.</a:t>
            </a:r>
            <a:endParaRPr sz="3200"/>
          </a:p>
        </p:txBody>
      </p:sp>
      <p:pic>
        <p:nvPicPr>
          <p:cNvPr id="9" name="Рисунок 8" descr="https://sun9-47.userapi.com/impg/aKXdlb_u1zl6yRQ7XnHeYV98G3VFwEocA9No8A/PaBjijHgSAo.jpg?size=1280x1157&amp;quality=96&amp;sign=81383097764b686cb2ade9ecdeb31b64&amp;type=alb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96600" y="15240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106680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3200" spc="-5" dirty="0" smtClean="0">
                <a:solidFill>
                  <a:srgbClr val="006FC0"/>
                </a:solidFill>
              </a:rPr>
              <a:t>Достижения студентов молодого педагога </a:t>
            </a:r>
            <a:r>
              <a:rPr lang="ru-RU" sz="3200" spc="-5" dirty="0" err="1" smtClean="0">
                <a:solidFill>
                  <a:srgbClr val="006FC0"/>
                </a:solidFill>
              </a:rPr>
              <a:t>Арчаковой</a:t>
            </a:r>
            <a:r>
              <a:rPr lang="ru-RU" sz="3200" spc="-5" dirty="0" smtClean="0">
                <a:solidFill>
                  <a:srgbClr val="006FC0"/>
                </a:solidFill>
              </a:rPr>
              <a:t> О.А.</a:t>
            </a:r>
            <a:endParaRPr sz="3200"/>
          </a:p>
        </p:txBody>
      </p:sp>
      <p:pic>
        <p:nvPicPr>
          <p:cNvPr id="9" name="Рисунок 8" descr="https://sun9-47.userapi.com/impg/aKXdlb_u1zl6yRQ7XnHeYV98G3VFwEocA9No8A/PaBjijHgSAo.jpg?size=1280x1157&amp;quality=96&amp;sign=81383097764b686cb2ade9ecdeb31b64&amp;type=alb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96600" y="15240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Бухарова 1 мест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462251">
            <a:off x="188817" y="2715563"/>
            <a:ext cx="2553922" cy="3507146"/>
          </a:xfrm>
          <a:prstGeom prst="rect">
            <a:avLst/>
          </a:prstGeom>
        </p:spPr>
      </p:pic>
      <p:pic>
        <p:nvPicPr>
          <p:cNvPr id="11" name="Рисунок 10" descr="Бухарова Траектор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48723">
            <a:off x="1235704" y="1666505"/>
            <a:ext cx="2671039" cy="3666132"/>
          </a:xfrm>
          <a:prstGeom prst="rect">
            <a:avLst/>
          </a:prstGeom>
        </p:spPr>
      </p:pic>
      <p:pic>
        <p:nvPicPr>
          <p:cNvPr id="12" name="Рисунок 11" descr="Дроздов 2 мест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626839">
            <a:off x="2699046" y="1172951"/>
            <a:ext cx="3412169" cy="4685725"/>
          </a:xfrm>
          <a:prstGeom prst="rect">
            <a:avLst/>
          </a:prstGeom>
        </p:spPr>
      </p:pic>
      <p:pic>
        <p:nvPicPr>
          <p:cNvPr id="13" name="Рисунок 12" descr="Сафронова  Траектори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62954">
            <a:off x="9364449" y="2699656"/>
            <a:ext cx="2558427" cy="3511566"/>
          </a:xfrm>
          <a:prstGeom prst="rect">
            <a:avLst/>
          </a:prstGeom>
        </p:spPr>
      </p:pic>
      <p:pic>
        <p:nvPicPr>
          <p:cNvPr id="14" name="Рисунок 13" descr="6wot0rrdn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00" y="1066800"/>
            <a:ext cx="3335758" cy="4579799"/>
          </a:xfrm>
          <a:prstGeom prst="rect">
            <a:avLst/>
          </a:prstGeom>
        </p:spPr>
      </p:pic>
      <p:pic>
        <p:nvPicPr>
          <p:cNvPr id="15" name="Рисунок 14" descr="6cn2dpvfk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77518">
            <a:off x="7846442" y="1807889"/>
            <a:ext cx="2808953" cy="3856527"/>
          </a:xfrm>
          <a:prstGeom prst="rect">
            <a:avLst/>
          </a:prstGeom>
        </p:spPr>
      </p:pic>
      <p:pic>
        <p:nvPicPr>
          <p:cNvPr id="16" name="Рисунок 15" descr="6kt5tmns6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56588" y="4267200"/>
            <a:ext cx="3601212" cy="2590800"/>
          </a:xfrm>
          <a:prstGeom prst="rect">
            <a:avLst/>
          </a:prstGeom>
        </p:spPr>
      </p:pic>
      <p:pic>
        <p:nvPicPr>
          <p:cNvPr id="17" name="Image 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486400" y="4343400"/>
            <a:ext cx="40386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314</Words>
  <Application>Microsoft Office PowerPoint</Application>
  <PresentationFormat>Произвольный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Из опыта работы по реализации программы наставничества в форме  «педагог – педагог»</vt:lpstr>
      <vt:lpstr>Актуальность </vt:lpstr>
      <vt:lpstr>Задача наставника</vt:lpstr>
      <vt:lpstr>Индивидуальный план работы с молодым педагогом</vt:lpstr>
      <vt:lpstr>Конкурсное движение</vt:lpstr>
      <vt:lpstr>Наставничество в филиале</vt:lpstr>
      <vt:lpstr>Основные достижения педагогов-наставников в рамках реализации программы «педагог-педагог»</vt:lpstr>
      <vt:lpstr>Достижения молодого педагога Арчаковой О.А.</vt:lpstr>
      <vt:lpstr>Достижения студентов молодого педагога Арчаковой О.А.</vt:lpstr>
      <vt:lpstr>Из опыта работы по реализации программы наставничества в форме  «педагог – педагог»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ViP</cp:lastModifiedBy>
  <cp:revision>21</cp:revision>
  <dcterms:created xsi:type="dcterms:W3CDTF">2024-01-08T16:48:22Z</dcterms:created>
  <dcterms:modified xsi:type="dcterms:W3CDTF">2024-01-09T16:58:40Z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2021-09-03T00:00:00Z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2024-01-08T00:00:00Z</vt:filetime>
  </property>
</Properties>
</file>