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7" r:id="rId2"/>
    <p:sldId id="292" r:id="rId3"/>
    <p:sldId id="277" r:id="rId4"/>
    <p:sldId id="278" r:id="rId5"/>
    <p:sldId id="280" r:id="rId6"/>
    <p:sldId id="281" r:id="rId7"/>
    <p:sldId id="290" r:id="rId8"/>
    <p:sldId id="282" r:id="rId9"/>
    <p:sldId id="263" r:id="rId10"/>
    <p:sldId id="283" r:id="rId11"/>
    <p:sldId id="284" r:id="rId12"/>
    <p:sldId id="260" r:id="rId13"/>
    <p:sldId id="287" r:id="rId14"/>
    <p:sldId id="258" r:id="rId15"/>
    <p:sldId id="276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1F28"/>
    <a:srgbClr val="BB6F1B"/>
    <a:srgbClr val="B45F07"/>
    <a:srgbClr val="A9CBCC"/>
    <a:srgbClr val="899CB7"/>
    <a:srgbClr val="95A8C6"/>
    <a:srgbClr val="92A8C0"/>
    <a:srgbClr val="674D26"/>
    <a:srgbClr val="48365A"/>
    <a:srgbClr val="F0A2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35" autoAdjust="0"/>
    <p:restoredTop sz="94660"/>
  </p:normalViewPr>
  <p:slideViewPr>
    <p:cSldViewPr snapToGrid="0">
      <p:cViewPr>
        <p:scale>
          <a:sx n="70" d="100"/>
          <a:sy n="70" d="100"/>
        </p:scale>
        <p:origin x="-492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2299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979D5C-EB26-C948-85C6-756FD3F9AB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51DE38-AD7E-8411-A627-6E98349F7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3EB9-1D86-46C8-A3D9-7AB4E61578B8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2A7F52-79A6-F879-0A50-E13EC13F7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F50509-FFDC-A144-C7D1-095543A6E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AA46-12F9-4635-8041-DAE8C4482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44236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9560" y="455464"/>
            <a:ext cx="8442960" cy="118999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2704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55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15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76516"/>
          </a:xfrm>
        </p:spPr>
        <p:txBody>
          <a:bodyPr anchor="ctr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9DCCD8-336F-5B6E-3D7A-C197ADC4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5667"/>
            <a:ext cx="9144000" cy="5309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7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=""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49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32373"/>
            <a:ext cx="11353800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8722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36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74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77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5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06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42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50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14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xmlns="" id="{ED67FCFF-73A7-4101-88BC-543CB4B383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59;&#1095;&#1080;&#1090;&#1077;&#1083;&#1103;%20&#1074;%20&#1089;&#1086;&#1074;&#1077;&#1090;&#1089;&#1082;&#1080;&#1093;%20&#1092;&#1080;&#1083;&#1100;&#1084;&#1072;&#1093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90;&#1095;&#1072;%20&#1086;%20&#1074;&#1072;&#1078;&#1085;&#1086;&#1089;&#1090;&#1080;%20&#1085;&#1072;&#1089;&#1090;&#1072;&#1074;&#1085;&#1080;&#1082;&#1072;.mp4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AACC2-987C-EC31-7079-F1BA9203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37" y="1017160"/>
            <a:ext cx="11182065" cy="1376516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Педагогическое наставничество- перспективное направление образовательного процесса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565" y="6327058"/>
            <a:ext cx="9144000" cy="530942"/>
          </a:xfrm>
        </p:spPr>
        <p:txBody>
          <a:bodyPr/>
          <a:lstStyle/>
          <a:p>
            <a:r>
              <a:rPr lang="ru-RU" b="1" dirty="0" smtClean="0">
                <a:solidFill>
                  <a:srgbClr val="B45F07"/>
                </a:solidFill>
                <a:latin typeface="Times New Roman" pitchFamily="18" charset="0"/>
                <a:cs typeface="Times New Roman" pitchFamily="18" charset="0"/>
              </a:rPr>
              <a:t>Подготовила:  Калинина Алевтина Николаевна  </a:t>
            </a:r>
          </a:p>
          <a:p>
            <a:endParaRPr lang="ru-RU" dirty="0"/>
          </a:p>
        </p:txBody>
      </p:sp>
      <p:pic>
        <p:nvPicPr>
          <p:cNvPr id="3" name="Рисунок 4" descr="C:\Users\Admin\Desktop\Безимени-77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5696" y="1"/>
            <a:ext cx="2106303" cy="54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40000">
            <a:off x="49571" y="371547"/>
            <a:ext cx="1347320" cy="68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52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Колесо жизни</a:t>
            </a:r>
            <a:endParaRPr lang="ru-RU" dirty="0"/>
          </a:p>
        </p:txBody>
      </p:sp>
      <p:pic>
        <p:nvPicPr>
          <p:cNvPr id="4" name="Picture 2" descr="https://avatars.dzeninfra.ru/get-zen_doc/1616946/pub_5eaee8a568f3065a89223de3_5eaeed5cd17b3f291579c5a2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8663" y="1183456"/>
            <a:ext cx="6173337" cy="5674543"/>
          </a:xfrm>
          <a:prstGeom prst="rect">
            <a:avLst/>
          </a:prstGeom>
          <a:noFill/>
        </p:spPr>
      </p:pic>
      <p:pic>
        <p:nvPicPr>
          <p:cNvPr id="5" name="Рисунок 4" descr="Колесо жизненного баланса шабло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365" y="1132764"/>
            <a:ext cx="5627703" cy="5725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548" y="330886"/>
            <a:ext cx="11353800" cy="1069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«Колесо наставнического баланса»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776631" y="3849603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081866" y="3418570"/>
            <a:ext cx="479425" cy="69426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198877" y="3548214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626506" y="1635254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972209" y="1204220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656838" y="1064417"/>
            <a:ext cx="276620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Нормативная база </a:t>
            </a:r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062399" y="1310185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544620" y="2309680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986333" y="1933238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021456" y="2062883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915226" y="3037112"/>
            <a:ext cx="6398683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027276" y="2675904"/>
            <a:ext cx="479425" cy="69426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144286" y="2791901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981348" y="4559902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122811" y="4224404"/>
            <a:ext cx="479425" cy="694267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280764" y="435404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779666" y="1762657"/>
            <a:ext cx="25529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cs typeface="Times New Roman" pitchFamily="18" charset="0"/>
              </a:rPr>
              <a:t>Методы обучения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779664" y="2493262"/>
            <a:ext cx="651755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Информационно-коммуникативные технологии </a:t>
            </a:r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779665" y="3252751"/>
            <a:ext cx="25058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 Личностный рост</a:t>
            </a:r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861553" y="4049059"/>
            <a:ext cx="342427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Профессиональный рост</a:t>
            </a:r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3" name="Рисунок 22" descr="Колесо жизненного баланса шаблон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4066" y="1105468"/>
            <a:ext cx="4057934" cy="4640239"/>
          </a:xfrm>
          <a:prstGeom prst="rect">
            <a:avLst/>
          </a:prstGeom>
        </p:spPr>
      </p:pic>
      <p:sp>
        <p:nvSpPr>
          <p:cNvPr id="44" name="Rectangle 267"/>
          <p:cNvSpPr>
            <a:spLocks noChangeArrowheads="1"/>
          </p:cNvSpPr>
          <p:nvPr/>
        </p:nvSpPr>
        <p:spPr bwMode="ltGray">
          <a:xfrm rot="3419336">
            <a:off x="1138733" y="5004599"/>
            <a:ext cx="479425" cy="694267"/>
          </a:xfrm>
          <a:prstGeom prst="rect">
            <a:avLst/>
          </a:prstGeom>
          <a:solidFill>
            <a:srgbClr val="BB6F1B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45" name="Rectangle 267"/>
          <p:cNvSpPr>
            <a:spLocks noChangeArrowheads="1"/>
          </p:cNvSpPr>
          <p:nvPr/>
        </p:nvSpPr>
        <p:spPr bwMode="ltGray">
          <a:xfrm rot="3419336">
            <a:off x="1181953" y="5839388"/>
            <a:ext cx="479425" cy="694267"/>
          </a:xfrm>
          <a:prstGeom prst="rect">
            <a:avLst/>
          </a:prstGeom>
          <a:solidFill>
            <a:schemeClr val="accent4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6" name="Line 266"/>
          <p:cNvSpPr>
            <a:spLocks noChangeShapeType="1"/>
          </p:cNvSpPr>
          <p:nvPr/>
        </p:nvSpPr>
        <p:spPr bwMode="gray">
          <a:xfrm>
            <a:off x="1969975" y="5421985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Line 266"/>
          <p:cNvSpPr>
            <a:spLocks noChangeShapeType="1"/>
          </p:cNvSpPr>
          <p:nvPr/>
        </p:nvSpPr>
        <p:spPr bwMode="gray">
          <a:xfrm>
            <a:off x="1985897" y="6133944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Text Box 268"/>
          <p:cNvSpPr txBox="1">
            <a:spLocks noChangeArrowheads="1"/>
          </p:cNvSpPr>
          <p:nvPr/>
        </p:nvSpPr>
        <p:spPr bwMode="gray">
          <a:xfrm>
            <a:off x="1269391" y="509330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1298961" y="592809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57151" y="4923009"/>
            <a:ext cx="695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Использование передового педагогического опыта 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910450" y="5659987"/>
            <a:ext cx="6505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Профессиональные достижения наставляемого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C7450-6D11-4C0D-8E03-F311D99C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62" y="350737"/>
            <a:ext cx="11353800" cy="10690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«Анализ колеса баланса»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B0F4A773-CAA6-45CC-85D1-42C5029C4B0F}"/>
              </a:ext>
            </a:extLst>
          </p:cNvPr>
          <p:cNvSpPr txBox="1">
            <a:spLocks/>
          </p:cNvSpPr>
          <p:nvPr/>
        </p:nvSpPr>
        <p:spPr>
          <a:xfrm>
            <a:off x="224742" y="1600429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B0F4A773-CAA6-45CC-85D1-42C5029C4B0F}"/>
              </a:ext>
            </a:extLst>
          </p:cNvPr>
          <p:cNvSpPr txBox="1">
            <a:spLocks/>
          </p:cNvSpPr>
          <p:nvPr/>
        </p:nvSpPr>
        <p:spPr>
          <a:xfrm>
            <a:off x="377142" y="1752829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s://avatars.dzeninfra.ru/get-zen_doc/1616946/pub_5eaee8a568f3065a89223de3_5eaeed5cd17b3f291579c5a2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2119" y="1354053"/>
            <a:ext cx="5299881" cy="5503947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307" y="914401"/>
            <a:ext cx="65645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Ровное ли у вас получилось колесо?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нет ли перекосов?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Отметьте на получившемся Колесе или отдельно от него: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свои самые сильные сферы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набрали наибольшее количество баллов;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свои самые «проваленные» сферы–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набрали наименьшее количество баллов.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8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xmlns="" id="{E1E4020F-0323-7CDC-8F88-F1EC4AC6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49" y="350737"/>
            <a:ext cx="11353800" cy="1069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SMART: как им пользоваться для постановки целей</a:t>
            </a:r>
            <a:endParaRPr lang="ru-RU" dirty="0"/>
          </a:p>
        </p:txBody>
      </p:sp>
      <p:pic>
        <p:nvPicPr>
          <p:cNvPr id="32" name="Рисунок 31" descr="478acfc02d42db86af844ec1b271575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607"/>
            <a:ext cx="12191999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00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xmlns="" id="{E1E4020F-0323-7CDC-8F88-F1EC4AC6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49" y="350737"/>
            <a:ext cx="11353800" cy="1069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SMART: как им пользоваться для постановки целей</a:t>
            </a:r>
            <a:endParaRPr lang="ru-RU" dirty="0"/>
          </a:p>
        </p:txBody>
      </p:sp>
      <p:sp>
        <p:nvSpPr>
          <p:cNvPr id="483" name="Прямоугольник 3">
            <a:extLst>
              <a:ext uri="{FF2B5EF4-FFF2-40B4-BE49-F238E27FC236}">
                <a16:creationId xmlns:a16="http://schemas.microsoft.com/office/drawing/2014/main" xmlns="" id="{45B10C22-A9CE-67DE-F4B4-97406C992CB5}"/>
              </a:ext>
            </a:extLst>
          </p:cNvPr>
          <p:cNvSpPr/>
          <p:nvPr/>
        </p:nvSpPr>
        <p:spPr>
          <a:xfrm>
            <a:off x="665099" y="1884203"/>
            <a:ext cx="2250000" cy="765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Прямоугольник 4">
            <a:extLst>
              <a:ext uri="{FF2B5EF4-FFF2-40B4-BE49-F238E27FC236}">
                <a16:creationId xmlns:a16="http://schemas.microsoft.com/office/drawing/2014/main" xmlns="" id="{A09A162E-415A-F9F2-7738-C7A6787696EC}"/>
              </a:ext>
            </a:extLst>
          </p:cNvPr>
          <p:cNvSpPr/>
          <p:nvPr/>
        </p:nvSpPr>
        <p:spPr>
          <a:xfrm>
            <a:off x="2915099" y="1880847"/>
            <a:ext cx="2250000" cy="765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Прямоугольник 5">
            <a:extLst>
              <a:ext uri="{FF2B5EF4-FFF2-40B4-BE49-F238E27FC236}">
                <a16:creationId xmlns:a16="http://schemas.microsoft.com/office/drawing/2014/main" xmlns="" id="{0837FD14-AF4C-6185-FB1E-14B38111A2E8}"/>
              </a:ext>
            </a:extLst>
          </p:cNvPr>
          <p:cNvSpPr/>
          <p:nvPr/>
        </p:nvSpPr>
        <p:spPr>
          <a:xfrm>
            <a:off x="5179184" y="1869743"/>
            <a:ext cx="2250000" cy="8170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Прямоугольник 6">
            <a:extLst>
              <a:ext uri="{FF2B5EF4-FFF2-40B4-BE49-F238E27FC236}">
                <a16:creationId xmlns:a16="http://schemas.microsoft.com/office/drawing/2014/main" xmlns="" id="{1E7F8A4A-11F6-D64F-5FAB-182B3DBC5CE6}"/>
              </a:ext>
            </a:extLst>
          </p:cNvPr>
          <p:cNvSpPr/>
          <p:nvPr/>
        </p:nvSpPr>
        <p:spPr>
          <a:xfrm>
            <a:off x="7416899" y="1880847"/>
            <a:ext cx="2250000" cy="76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7" name="Прямоугольник 7">
            <a:extLst>
              <a:ext uri="{FF2B5EF4-FFF2-40B4-BE49-F238E27FC236}">
                <a16:creationId xmlns:a16="http://schemas.microsoft.com/office/drawing/2014/main" xmlns="" id="{C364B526-2BF2-60AC-DC4D-5F3E15594759}"/>
              </a:ext>
            </a:extLst>
          </p:cNvPr>
          <p:cNvSpPr/>
          <p:nvPr/>
        </p:nvSpPr>
        <p:spPr>
          <a:xfrm>
            <a:off x="665099" y="2655914"/>
            <a:ext cx="2250000" cy="42020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8" name="Прямоугольник 8">
            <a:extLst>
              <a:ext uri="{FF2B5EF4-FFF2-40B4-BE49-F238E27FC236}">
                <a16:creationId xmlns:a16="http://schemas.microsoft.com/office/drawing/2014/main" xmlns="" id="{43446069-7D62-1F62-FC8E-709DE5018DEC}"/>
              </a:ext>
            </a:extLst>
          </p:cNvPr>
          <p:cNvSpPr/>
          <p:nvPr/>
        </p:nvSpPr>
        <p:spPr>
          <a:xfrm>
            <a:off x="2915099" y="2652558"/>
            <a:ext cx="2250000" cy="4007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9" name="Прямоугольник 9">
            <a:extLst>
              <a:ext uri="{FF2B5EF4-FFF2-40B4-BE49-F238E27FC236}">
                <a16:creationId xmlns:a16="http://schemas.microsoft.com/office/drawing/2014/main" xmlns="" id="{E33EA4C2-5CA1-ACB2-BDD6-C056143CAD86}"/>
              </a:ext>
            </a:extLst>
          </p:cNvPr>
          <p:cNvSpPr/>
          <p:nvPr/>
        </p:nvSpPr>
        <p:spPr>
          <a:xfrm>
            <a:off x="5165536" y="2652558"/>
            <a:ext cx="2250000" cy="4034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0" name="Прямоугольник 10">
            <a:extLst>
              <a:ext uri="{FF2B5EF4-FFF2-40B4-BE49-F238E27FC236}">
                <a16:creationId xmlns:a16="http://schemas.microsoft.com/office/drawing/2014/main" xmlns="" id="{522E3FD6-0531-5F0E-7196-769724ECB6B9}"/>
              </a:ext>
            </a:extLst>
          </p:cNvPr>
          <p:cNvSpPr/>
          <p:nvPr/>
        </p:nvSpPr>
        <p:spPr>
          <a:xfrm>
            <a:off x="7416899" y="2652558"/>
            <a:ext cx="2250000" cy="40211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" name="Прямоугольник 11">
            <a:extLst>
              <a:ext uri="{FF2B5EF4-FFF2-40B4-BE49-F238E27FC236}">
                <a16:creationId xmlns:a16="http://schemas.microsoft.com/office/drawing/2014/main" xmlns="" id="{B845B8E2-5F4C-7276-B206-85F080289196}"/>
              </a:ext>
            </a:extLst>
          </p:cNvPr>
          <p:cNvSpPr/>
          <p:nvPr/>
        </p:nvSpPr>
        <p:spPr>
          <a:xfrm>
            <a:off x="669355" y="6674644"/>
            <a:ext cx="2250000" cy="1833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Прямоугольник 12">
            <a:extLst>
              <a:ext uri="{FF2B5EF4-FFF2-40B4-BE49-F238E27FC236}">
                <a16:creationId xmlns:a16="http://schemas.microsoft.com/office/drawing/2014/main" xmlns="" id="{B88AB081-4AA9-200B-1F4A-A06D03CB11E1}"/>
              </a:ext>
            </a:extLst>
          </p:cNvPr>
          <p:cNvSpPr/>
          <p:nvPr/>
        </p:nvSpPr>
        <p:spPr>
          <a:xfrm>
            <a:off x="2892961" y="6674644"/>
            <a:ext cx="2250000" cy="183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3" name="Прямоугольник 13">
            <a:extLst>
              <a:ext uri="{FF2B5EF4-FFF2-40B4-BE49-F238E27FC236}">
                <a16:creationId xmlns:a16="http://schemas.microsoft.com/office/drawing/2014/main" xmlns="" id="{713D8177-1099-4BF4-0D53-27E8F329BB28}"/>
              </a:ext>
            </a:extLst>
          </p:cNvPr>
          <p:cNvSpPr/>
          <p:nvPr/>
        </p:nvSpPr>
        <p:spPr>
          <a:xfrm>
            <a:off x="5156145" y="6674644"/>
            <a:ext cx="2250000" cy="183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4" name="Прямоугольник 14">
            <a:extLst>
              <a:ext uri="{FF2B5EF4-FFF2-40B4-BE49-F238E27FC236}">
                <a16:creationId xmlns:a16="http://schemas.microsoft.com/office/drawing/2014/main" xmlns="" id="{1F883C11-E6FD-7A48-D36E-7B8DF3FEC66F}"/>
              </a:ext>
            </a:extLst>
          </p:cNvPr>
          <p:cNvSpPr/>
          <p:nvPr/>
        </p:nvSpPr>
        <p:spPr>
          <a:xfrm>
            <a:off x="7421156" y="6674644"/>
            <a:ext cx="2250000" cy="1833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xmlns="" id="{DD2FFB09-0CE9-C5A5-CF18-B7696E68A3EB}"/>
              </a:ext>
            </a:extLst>
          </p:cNvPr>
          <p:cNvSpPr txBox="1"/>
          <p:nvPr/>
        </p:nvSpPr>
        <p:spPr>
          <a:xfrm>
            <a:off x="1472140" y="1890274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S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xmlns="" id="{28034CAF-FF8F-D13A-FACF-7CE08B3E79DF}"/>
              </a:ext>
            </a:extLst>
          </p:cNvPr>
          <p:cNvSpPr txBox="1"/>
          <p:nvPr/>
        </p:nvSpPr>
        <p:spPr>
          <a:xfrm>
            <a:off x="3725983" y="1906347"/>
            <a:ext cx="667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M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xmlns="" id="{8E032616-6456-769A-9AE1-7EFD8ED62F92}"/>
              </a:ext>
            </a:extLst>
          </p:cNvPr>
          <p:cNvSpPr txBox="1"/>
          <p:nvPr/>
        </p:nvSpPr>
        <p:spPr>
          <a:xfrm>
            <a:off x="5917125" y="1906347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xmlns="" id="{060FACDB-863F-FF34-C7AF-270E0F639ED2}"/>
              </a:ext>
            </a:extLst>
          </p:cNvPr>
          <p:cNvSpPr txBox="1"/>
          <p:nvPr/>
        </p:nvSpPr>
        <p:spPr>
          <a:xfrm>
            <a:off x="8153400" y="1906347"/>
            <a:ext cx="490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R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xmlns="" id="{2A69C77A-421E-512D-1F71-CF3D5C03E49E}"/>
              </a:ext>
            </a:extLst>
          </p:cNvPr>
          <p:cNvSpPr txBox="1"/>
          <p:nvPr/>
        </p:nvSpPr>
        <p:spPr>
          <a:xfrm>
            <a:off x="627798" y="2712435"/>
            <a:ext cx="2224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74D26"/>
                </a:solidFill>
              </a:rPr>
              <a:t>Конкретность.</a:t>
            </a:r>
          </a:p>
          <a:p>
            <a:pPr algn="ctr"/>
            <a:r>
              <a:rPr lang="ru-RU" sz="2400" b="1" dirty="0" smtClean="0">
                <a:solidFill>
                  <a:srgbClr val="674D26"/>
                </a:solidFill>
              </a:rPr>
              <a:t>Что я именно хочу?</a:t>
            </a:r>
            <a:endParaRPr lang="ru-RU" sz="2400" b="1" dirty="0">
              <a:solidFill>
                <a:srgbClr val="674D26"/>
              </a:solidFill>
            </a:endParaRP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xmlns="" id="{0A426A63-CDD3-EF18-83E9-7E7C7ED925CB}"/>
              </a:ext>
            </a:extLst>
          </p:cNvPr>
          <p:cNvSpPr txBox="1"/>
          <p:nvPr/>
        </p:nvSpPr>
        <p:spPr>
          <a:xfrm>
            <a:off x="820471" y="4163947"/>
            <a:ext cx="193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Написать статью</a:t>
            </a:r>
            <a:endParaRPr lang="en-US" sz="2400" dirty="0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xmlns="" id="{EF3BE4F4-DAA3-BA5D-CD77-BDB16A9AFDD6}"/>
              </a:ext>
            </a:extLst>
          </p:cNvPr>
          <p:cNvSpPr txBox="1"/>
          <p:nvPr/>
        </p:nvSpPr>
        <p:spPr>
          <a:xfrm>
            <a:off x="2975212" y="2654359"/>
            <a:ext cx="2142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8365A"/>
                </a:solidFill>
              </a:rPr>
              <a:t>Измеримость.</a:t>
            </a:r>
          </a:p>
          <a:p>
            <a:pPr algn="ctr"/>
            <a:r>
              <a:rPr lang="ru-RU" sz="2400" b="1" dirty="0" smtClean="0">
                <a:solidFill>
                  <a:srgbClr val="48365A"/>
                </a:solidFill>
              </a:rPr>
              <a:t>Как я пойму что цель достигнута?</a:t>
            </a:r>
            <a:endParaRPr lang="ru-RU" sz="2400" b="1" dirty="0">
              <a:solidFill>
                <a:srgbClr val="48365A"/>
              </a:solidFill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xmlns="" id="{6A265AAF-CDB6-EC7D-F5B5-7B5655BDBBC5}"/>
              </a:ext>
            </a:extLst>
          </p:cNvPr>
          <p:cNvSpPr txBox="1"/>
          <p:nvPr/>
        </p:nvSpPr>
        <p:spPr>
          <a:xfrm>
            <a:off x="2879677" y="4160461"/>
            <a:ext cx="2236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Написать статью на тему «Эффективное наставничество» объемом не менее 8 страниц</a:t>
            </a:r>
            <a:endParaRPr lang="en-US" sz="2400" dirty="0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xmlns="" id="{0B8536E5-EBC3-8901-07B6-FD3BFECAA0FF}"/>
              </a:ext>
            </a:extLst>
          </p:cNvPr>
          <p:cNvSpPr txBox="1"/>
          <p:nvPr/>
        </p:nvSpPr>
        <p:spPr>
          <a:xfrm>
            <a:off x="5117911" y="2640712"/>
            <a:ext cx="2265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45F07"/>
                </a:solidFill>
              </a:rPr>
              <a:t>Достижимость.</a:t>
            </a:r>
          </a:p>
          <a:p>
            <a:pPr algn="ctr"/>
            <a:r>
              <a:rPr lang="ru-RU" sz="2400" b="1" dirty="0" smtClean="0">
                <a:solidFill>
                  <a:srgbClr val="B45F07"/>
                </a:solidFill>
              </a:rPr>
              <a:t>Какие ресурсы я могу использовать?</a:t>
            </a:r>
            <a:endParaRPr lang="ru-RU" sz="2400" b="1" dirty="0">
              <a:solidFill>
                <a:srgbClr val="B45F07"/>
              </a:solidFill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xmlns="" id="{37DE8CF3-3F90-63C3-181A-9162CF1E9FCE}"/>
              </a:ext>
            </a:extLst>
          </p:cNvPr>
          <p:cNvSpPr txBox="1"/>
          <p:nvPr/>
        </p:nvSpPr>
        <p:spPr>
          <a:xfrm>
            <a:off x="5158855" y="4057233"/>
            <a:ext cx="22928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Написать статью на тему «Эффективное наставничество» объемом не менее 8 страниц, </a:t>
            </a:r>
            <a:r>
              <a:rPr lang="ru-RU" smtClean="0"/>
              <a:t>выполняя рекомендации </a:t>
            </a:r>
            <a:r>
              <a:rPr lang="ru-RU" dirty="0" smtClean="0"/>
              <a:t>методиста и изучая научную литературу.</a:t>
            </a:r>
          </a:p>
          <a:p>
            <a:pPr algn="ctr"/>
            <a:endParaRPr lang="en-US" sz="1400" dirty="0"/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xmlns="" id="{F893BD25-01C0-6711-71EA-6957EEDE882D}"/>
              </a:ext>
            </a:extLst>
          </p:cNvPr>
          <p:cNvSpPr txBox="1"/>
          <p:nvPr/>
        </p:nvSpPr>
        <p:spPr>
          <a:xfrm>
            <a:off x="7424382" y="2760056"/>
            <a:ext cx="206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71F28"/>
                </a:solidFill>
              </a:rPr>
              <a:t>Актуальность.</a:t>
            </a:r>
          </a:p>
          <a:p>
            <a:pPr algn="ctr"/>
            <a:r>
              <a:rPr lang="ru-RU" sz="2400" b="1" dirty="0" smtClean="0">
                <a:solidFill>
                  <a:srgbClr val="771F28"/>
                </a:solidFill>
              </a:rPr>
              <a:t>Почему эта цель важна?</a:t>
            </a:r>
            <a:endParaRPr lang="ru-RU" sz="2400" b="1" dirty="0">
              <a:solidFill>
                <a:srgbClr val="771F28"/>
              </a:solidFill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EDA1972E-778E-73F4-B60B-E45E8C103ECD}"/>
              </a:ext>
            </a:extLst>
          </p:cNvPr>
          <p:cNvSpPr txBox="1"/>
          <p:nvPr/>
        </p:nvSpPr>
        <p:spPr>
          <a:xfrm>
            <a:off x="7478973" y="4156975"/>
            <a:ext cx="20744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Написать статью на тему «Эффективное наставничество» объемом не менее 8 страниц, чтобы освоить новые навыки и показать свою </a:t>
            </a:r>
            <a:r>
              <a:rPr lang="ru-RU" dirty="0" err="1" smtClean="0"/>
              <a:t>экспертность</a:t>
            </a:r>
            <a:r>
              <a:rPr lang="ru-RU" dirty="0" smtClean="0"/>
              <a:t>.</a:t>
            </a:r>
            <a:endParaRPr lang="ru-RU" b="1" dirty="0" smtClean="0"/>
          </a:p>
          <a:p>
            <a:pPr algn="ctr"/>
            <a:endParaRPr lang="en-US" sz="1400" dirty="0"/>
          </a:p>
        </p:txBody>
      </p:sp>
      <p:sp>
        <p:nvSpPr>
          <p:cNvPr id="32" name="Прямоугольник 6">
            <a:extLst>
              <a:ext uri="{FF2B5EF4-FFF2-40B4-BE49-F238E27FC236}">
                <a16:creationId xmlns:a16="http://schemas.microsoft.com/office/drawing/2014/main" xmlns="" id="{1E7F8A4A-11F6-D64F-5FAB-182B3DBC5CE6}"/>
              </a:ext>
            </a:extLst>
          </p:cNvPr>
          <p:cNvSpPr/>
          <p:nvPr/>
        </p:nvSpPr>
        <p:spPr>
          <a:xfrm>
            <a:off x="9684702" y="1869474"/>
            <a:ext cx="2250000" cy="765000"/>
          </a:xfrm>
          <a:prstGeom prst="rect">
            <a:avLst/>
          </a:prstGeom>
          <a:solidFill>
            <a:srgbClr val="771F28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10">
            <a:extLst>
              <a:ext uri="{FF2B5EF4-FFF2-40B4-BE49-F238E27FC236}">
                <a16:creationId xmlns:a16="http://schemas.microsoft.com/office/drawing/2014/main" xmlns="" id="{522E3FD6-0531-5F0E-7196-769724ECB6B9}"/>
              </a:ext>
            </a:extLst>
          </p:cNvPr>
          <p:cNvSpPr/>
          <p:nvPr/>
        </p:nvSpPr>
        <p:spPr>
          <a:xfrm>
            <a:off x="9671055" y="2627537"/>
            <a:ext cx="2250000" cy="4032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60FACDB-863F-FF34-C7AF-270E0F639ED2}"/>
              </a:ext>
            </a:extLst>
          </p:cNvPr>
          <p:cNvSpPr txBox="1"/>
          <p:nvPr/>
        </p:nvSpPr>
        <p:spPr>
          <a:xfrm>
            <a:off x="10639567" y="1922269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T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14">
            <a:extLst>
              <a:ext uri="{FF2B5EF4-FFF2-40B4-BE49-F238E27FC236}">
                <a16:creationId xmlns:a16="http://schemas.microsoft.com/office/drawing/2014/main" xmlns="" id="{1F883C11-E6FD-7A48-D36E-7B8DF3FEC66F}"/>
              </a:ext>
            </a:extLst>
          </p:cNvPr>
          <p:cNvSpPr/>
          <p:nvPr/>
        </p:nvSpPr>
        <p:spPr>
          <a:xfrm>
            <a:off x="9661663" y="6674644"/>
            <a:ext cx="2250000" cy="183356"/>
          </a:xfrm>
          <a:prstGeom prst="rect">
            <a:avLst/>
          </a:prstGeom>
          <a:solidFill>
            <a:srgbClr val="771F28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893BD25-01C0-6711-71EA-6957EEDE882D}"/>
              </a:ext>
            </a:extLst>
          </p:cNvPr>
          <p:cNvSpPr txBox="1"/>
          <p:nvPr/>
        </p:nvSpPr>
        <p:spPr>
          <a:xfrm>
            <a:off x="9526139" y="2598558"/>
            <a:ext cx="2402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71F28"/>
                </a:solidFill>
              </a:rPr>
              <a:t>Ограниченность во времени.</a:t>
            </a:r>
          </a:p>
          <a:p>
            <a:pPr algn="ctr"/>
            <a:r>
              <a:rPr lang="ru-RU" sz="2400" b="1" dirty="0" smtClean="0">
                <a:solidFill>
                  <a:srgbClr val="771F28"/>
                </a:solidFill>
              </a:rPr>
              <a:t>В какие сроки нужно достичь цель?</a:t>
            </a:r>
            <a:endParaRPr lang="ru-RU" sz="2400" b="1" dirty="0">
              <a:solidFill>
                <a:srgbClr val="771F28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DA1972E-778E-73F4-B60B-E45E8C103ECD}"/>
              </a:ext>
            </a:extLst>
          </p:cNvPr>
          <p:cNvSpPr txBox="1"/>
          <p:nvPr/>
        </p:nvSpPr>
        <p:spPr>
          <a:xfrm>
            <a:off x="9676263" y="4418557"/>
            <a:ext cx="22791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Написать статью на тему «Эффективное наставничество» объемом не менее 8 страниц до 25 января 2024 года.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8900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Кадры из советских фильмов</a:t>
            </a:r>
            <a:endParaRPr lang="ru-RU" dirty="0"/>
          </a:p>
        </p:txBody>
      </p:sp>
      <p:pic>
        <p:nvPicPr>
          <p:cNvPr id="4" name="Содержимое 3" descr="snimok-ekrana-2021-10-05-v-10.44.48-1024x729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5218" y="1446662"/>
            <a:ext cx="6946709" cy="514520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BF0EED55-FE1E-4D07-A485-2CF0E8D949AF}"/>
              </a:ext>
            </a:extLst>
          </p:cNvPr>
          <p:cNvSpPr txBox="1">
            <a:spLocks/>
          </p:cNvSpPr>
          <p:nvPr/>
        </p:nvSpPr>
        <p:spPr>
          <a:xfrm>
            <a:off x="1733265" y="197020"/>
            <a:ext cx="9144000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tx2"/>
                </a:solidFill>
              </a:rPr>
              <a:t>У</a:t>
            </a:r>
            <a:r>
              <a:rPr lang="ru-RU" sz="7200" dirty="0" smtClean="0">
                <a:solidFill>
                  <a:schemeClr val="tx2"/>
                </a:solidFill>
              </a:rPr>
              <a:t>дачи и баланса в жизни!</a:t>
            </a:r>
          </a:p>
          <a:p>
            <a:pPr algn="ctr"/>
            <a:endParaRPr lang="ru-RU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20CA76-C9A4-4495-9D41-FF027E9B0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22DB77-80CC-4533-AEDE-C686E0E82C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ADB208-687C-47E4-B050-7A7B30CBD2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A31FCC-6806-4872-AE8F-0314A7FC92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 descr="nastav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4460" y="2210937"/>
            <a:ext cx="8256895" cy="4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05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29" y="-259307"/>
            <a:ext cx="11353800" cy="1069039"/>
          </a:xfrm>
        </p:spPr>
        <p:txBody>
          <a:bodyPr/>
          <a:lstStyle/>
          <a:p>
            <a:pPr algn="ctr"/>
            <a:r>
              <a:rPr lang="ru-RU" dirty="0" smtClean="0"/>
              <a:t>Повестка семинара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55093" y="598903"/>
          <a:ext cx="10112991" cy="542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596"/>
                <a:gridCol w="8016395"/>
              </a:tblGrid>
              <a:tr h="47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9.45-10.00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Регистрация участников семинара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58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10.00-10.10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Вступительное слово.</a:t>
                      </a:r>
                      <a:endParaRPr lang="ru-RU" sz="2000" dirty="0"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</a:rPr>
                        <a:t>Докладчик: И.о. директора Оноприенко</a:t>
                      </a:r>
                      <a:r>
                        <a:rPr lang="ru-RU" sz="2000" baseline="0" dirty="0" smtClean="0">
                          <a:latin typeface="Times New Roman"/>
                        </a:rPr>
                        <a:t> Юрий Николаевич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27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10.10-10.25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Из опыта работы по наставничеству.</a:t>
                      </a:r>
                      <a:endParaRPr lang="ru-RU" sz="2000" dirty="0"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Докладчик: мастер </a:t>
                      </a:r>
                      <a:r>
                        <a:rPr lang="ru-RU" sz="2000" dirty="0" err="1">
                          <a:latin typeface="Times New Roman"/>
                        </a:rPr>
                        <a:t>п</a:t>
                      </a:r>
                      <a:r>
                        <a:rPr lang="ru-RU" sz="2000" dirty="0">
                          <a:latin typeface="Times New Roman"/>
                        </a:rPr>
                        <a:t>/о </a:t>
                      </a:r>
                      <a:r>
                        <a:rPr lang="ru-RU" sz="2000" dirty="0" err="1">
                          <a:latin typeface="Times New Roman"/>
                        </a:rPr>
                        <a:t>Куляшова</a:t>
                      </a:r>
                      <a:r>
                        <a:rPr lang="ru-RU" sz="2000" dirty="0">
                          <a:latin typeface="Times New Roman"/>
                        </a:rPr>
                        <a:t> Ольга Николаевна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</a:rPr>
                        <a:t>10.25-10.40</a:t>
                      </a:r>
                      <a:endParaRPr lang="ru-RU" sz="20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Из опыта работы по реализации программы наставничества по форме педагог-педагог» </a:t>
                      </a:r>
                      <a:endParaRPr lang="ru-RU" sz="2000" dirty="0"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Докладчик: преподаватель </a:t>
                      </a:r>
                      <a:r>
                        <a:rPr lang="ru-RU" sz="2000" dirty="0" err="1">
                          <a:latin typeface="Times New Roman"/>
                        </a:rPr>
                        <a:t>Аскерова</a:t>
                      </a:r>
                      <a:r>
                        <a:rPr lang="ru-RU" sz="2000" dirty="0">
                          <a:latin typeface="Times New Roman"/>
                        </a:rPr>
                        <a:t> Альбина </a:t>
                      </a:r>
                      <a:r>
                        <a:rPr lang="ru-RU" sz="2000" dirty="0" err="1">
                          <a:latin typeface="Times New Roman"/>
                        </a:rPr>
                        <a:t>Файзулловна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1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10.40-10.55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Наставничество как фактор роста молодого специалиста. </a:t>
                      </a:r>
                      <a:endParaRPr lang="ru-RU" sz="2000" dirty="0"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Докладчик: преподаватель </a:t>
                      </a:r>
                      <a:r>
                        <a:rPr lang="ru-RU" sz="2000" dirty="0" err="1">
                          <a:latin typeface="Times New Roman"/>
                        </a:rPr>
                        <a:t>Сабирова</a:t>
                      </a:r>
                      <a:r>
                        <a:rPr lang="ru-RU" sz="2000" dirty="0">
                          <a:latin typeface="Times New Roman"/>
                        </a:rPr>
                        <a:t> Ольга Валентиновна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897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10.55-11.10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наставничества формы  «преподаватель-студент» специальности 13.02.03 Электрические станции, сети и системы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</a:rPr>
                        <a:t>Докладчик: преподаватель Немчинова Эльвира </a:t>
                      </a:r>
                      <a:r>
                        <a:rPr lang="ru-RU" sz="2000" dirty="0" err="1" smtClean="0">
                          <a:latin typeface="Times New Roman"/>
                        </a:rPr>
                        <a:t>Толгатовна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7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</a:rPr>
                        <a:t>11.10-11.40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 Колесо наставнического баланса.</a:t>
                      </a:r>
                      <a:endParaRPr lang="ru-RU" sz="2000" dirty="0"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Докладчик: преподаватель Калинина Алевтина Николаевна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</a:rPr>
                        <a:t>11.40-11.50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Ответы на вопросы.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Подведение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 семинара.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849" y="739588"/>
            <a:ext cx="10582834" cy="7176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>Притча о важности наставничества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решение 8">
            <a:extLst>
              <a:ext uri="{FF2B5EF4-FFF2-40B4-BE49-F238E27FC236}">
                <a16:creationId xmlns="" xmlns:a16="http://schemas.microsoft.com/office/drawing/2014/main" id="{36D00F69-75EB-424F-B738-86CD45442AF4}"/>
              </a:ext>
            </a:extLst>
          </p:cNvPr>
          <p:cNvSpPr/>
          <p:nvPr/>
        </p:nvSpPr>
        <p:spPr>
          <a:xfrm>
            <a:off x="6321000" y="1404000"/>
            <a:ext cx="1485000" cy="1599231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="" xmlns:a16="http://schemas.microsoft.com/office/drawing/2014/main" id="{38742A83-9EA0-4A7F-AF5C-96464284D566}"/>
              </a:ext>
            </a:extLst>
          </p:cNvPr>
          <p:cNvSpPr/>
          <p:nvPr/>
        </p:nvSpPr>
        <p:spPr>
          <a:xfrm>
            <a:off x="6321000" y="3273231"/>
            <a:ext cx="1485000" cy="1599231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="" xmlns:a16="http://schemas.microsoft.com/office/drawing/2014/main" id="{90A28D59-8A44-4054-A70D-613FC272D557}"/>
              </a:ext>
            </a:extLst>
          </p:cNvPr>
          <p:cNvSpPr/>
          <p:nvPr/>
        </p:nvSpPr>
        <p:spPr>
          <a:xfrm>
            <a:off x="6321000" y="5142462"/>
            <a:ext cx="1485000" cy="1599231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1D573D8-F176-448B-93AB-FB402132B523}"/>
              </a:ext>
            </a:extLst>
          </p:cNvPr>
          <p:cNvSpPr/>
          <p:nvPr/>
        </p:nvSpPr>
        <p:spPr>
          <a:xfrm>
            <a:off x="7941000" y="1809000"/>
            <a:ext cx="3932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Расскажи</a:t>
            </a:r>
            <a:endParaRPr lang="ru-RU" sz="4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5D8DFA3-1653-4AC7-8144-55CA92E73217}"/>
              </a:ext>
            </a:extLst>
          </p:cNvPr>
          <p:cNvSpPr/>
          <p:nvPr/>
        </p:nvSpPr>
        <p:spPr>
          <a:xfrm>
            <a:off x="8076000" y="3699000"/>
            <a:ext cx="3932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Покажи</a:t>
            </a:r>
            <a:endParaRPr lang="ru-RU" sz="4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0E74415-A06C-4609-B1BD-4F79F4D3D33D}"/>
              </a:ext>
            </a:extLst>
          </p:cNvPr>
          <p:cNvSpPr/>
          <p:nvPr/>
        </p:nvSpPr>
        <p:spPr>
          <a:xfrm>
            <a:off x="8031000" y="5589000"/>
            <a:ext cx="3932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Сделай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F26745-1E34-42A2-B98C-F434033FB06A}"/>
              </a:ext>
            </a:extLst>
          </p:cNvPr>
          <p:cNvSpPr txBox="1"/>
          <p:nvPr/>
        </p:nvSpPr>
        <p:spPr>
          <a:xfrm>
            <a:off x="6658581" y="179297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7CD723-3E98-4F5B-83AE-5AE1D415D6E0}"/>
              </a:ext>
            </a:extLst>
          </p:cNvPr>
          <p:cNvSpPr txBox="1"/>
          <p:nvPr/>
        </p:nvSpPr>
        <p:spPr>
          <a:xfrm>
            <a:off x="6658580" y="3657347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28FFC-22DD-42DD-A1DD-1E9E0251233F}"/>
              </a:ext>
            </a:extLst>
          </p:cNvPr>
          <p:cNvSpPr txBox="1"/>
          <p:nvPr/>
        </p:nvSpPr>
        <p:spPr>
          <a:xfrm>
            <a:off x="6658579" y="55217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="" xmlns:a16="http://schemas.microsoft.com/office/drawing/2014/main" id="{93CAE8A1-5702-4CA2-90A6-1F3DF1C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154379"/>
            <a:ext cx="1152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Наставничество как метод обучения персонала осуществляется по модели</a:t>
            </a:r>
            <a:r>
              <a:rPr lang="ru-RU" sz="6000" dirty="0" smtClean="0"/>
              <a:t> </a:t>
            </a:r>
            <a:endParaRPr lang="ru-RU" sz="6000" dirty="0"/>
          </a:p>
        </p:txBody>
      </p:sp>
      <p:pic>
        <p:nvPicPr>
          <p:cNvPr id="21" name="Рисунок 20" descr="nastav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8854" r="885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10437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722ABD0-4603-434F-B884-98E52520B73C}"/>
              </a:ext>
            </a:extLst>
          </p:cNvPr>
          <p:cNvSpPr/>
          <p:nvPr/>
        </p:nvSpPr>
        <p:spPr>
          <a:xfrm>
            <a:off x="180000" y="2304000"/>
            <a:ext cx="3240000" cy="193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A91CA74-EB91-4124-89FB-7717B06E2A6C}"/>
              </a:ext>
            </a:extLst>
          </p:cNvPr>
          <p:cNvSpPr/>
          <p:nvPr/>
        </p:nvSpPr>
        <p:spPr>
          <a:xfrm>
            <a:off x="4230000" y="2297400"/>
            <a:ext cx="3240000" cy="1935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B0AB6-277E-4ADA-AC26-C842F8F2256F}"/>
              </a:ext>
            </a:extLst>
          </p:cNvPr>
          <p:cNvSpPr/>
          <p:nvPr/>
        </p:nvSpPr>
        <p:spPr>
          <a:xfrm>
            <a:off x="8280000" y="2304000"/>
            <a:ext cx="3240000" cy="193500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A78A753-178A-419F-B5EA-1FA6BCD1FBD8}"/>
              </a:ext>
            </a:extLst>
          </p:cNvPr>
          <p:cNvSpPr/>
          <p:nvPr/>
        </p:nvSpPr>
        <p:spPr>
          <a:xfrm>
            <a:off x="11046000" y="1809000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0C781-5795-4344-A9D0-23C9DD28E968}"/>
              </a:ext>
            </a:extLst>
          </p:cNvPr>
          <p:cNvSpPr txBox="1"/>
          <p:nvPr/>
        </p:nvSpPr>
        <p:spPr>
          <a:xfrm>
            <a:off x="301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1ABD67-A4A6-4F05-BEFC-3D604BB00EAB}"/>
              </a:ext>
            </a:extLst>
          </p:cNvPr>
          <p:cNvSpPr txBox="1"/>
          <p:nvPr/>
        </p:nvSpPr>
        <p:spPr>
          <a:xfrm>
            <a:off x="706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5EAD86-0441-42C3-841F-7CB644A282C9}"/>
              </a:ext>
            </a:extLst>
          </p:cNvPr>
          <p:cNvSpPr txBox="1"/>
          <p:nvPr/>
        </p:nvSpPr>
        <p:spPr>
          <a:xfrm>
            <a:off x="11115082" y="18819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228600" y="4362450"/>
            <a:ext cx="324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-методические консультации</a:t>
            </a:r>
          </a:p>
          <a:p>
            <a:r>
              <a:rPr lang="ru-RU" sz="2800" dirty="0" smtClean="0"/>
              <a:t>-беседы</a:t>
            </a:r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тренинговые</a:t>
            </a:r>
            <a:r>
              <a:rPr lang="ru-RU" sz="2800" dirty="0" smtClean="0"/>
              <a:t> занятия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4273550" y="4229100"/>
            <a:ext cx="3240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400" dirty="0" smtClean="0"/>
              <a:t>встречи с </a:t>
            </a:r>
            <a:r>
              <a:rPr lang="ru-RU" sz="2400" b="1" dirty="0" smtClean="0"/>
              <a:t>опытными педагогами</a:t>
            </a:r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взаимопосещение</a:t>
            </a:r>
            <a:r>
              <a:rPr lang="ru-RU" sz="2400" dirty="0" smtClean="0"/>
              <a:t> уроков</a:t>
            </a:r>
          </a:p>
          <a:p>
            <a:r>
              <a:rPr lang="ru-RU" sz="2400" dirty="0" smtClean="0"/>
              <a:t>-прохождение курсов повышения квалификации</a:t>
            </a:r>
          </a:p>
          <a:p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E02702E-7844-42D4-9E92-2120B722CE75}"/>
              </a:ext>
            </a:extLst>
          </p:cNvPr>
          <p:cNvSpPr/>
          <p:nvPr/>
        </p:nvSpPr>
        <p:spPr>
          <a:xfrm>
            <a:off x="8528626" y="4646099"/>
            <a:ext cx="324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-деловые игры</a:t>
            </a:r>
          </a:p>
          <a:p>
            <a:r>
              <a:rPr lang="ru-RU" sz="2400" dirty="0" smtClean="0"/>
              <a:t>- Ролевые игры</a:t>
            </a:r>
          </a:p>
          <a:p>
            <a:r>
              <a:rPr lang="ru-RU" sz="2400" dirty="0" smtClean="0"/>
              <a:t>-мастер-классы</a:t>
            </a:r>
          </a:p>
          <a:p>
            <a:r>
              <a:rPr lang="ru-RU" sz="2400" dirty="0" smtClean="0"/>
              <a:t>- мозговой штурм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CE106CB-8EE2-4E78-8CFE-2F5CD5CAC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/>
        </p:blipFill>
        <p:spPr>
          <a:xfrm>
            <a:off x="9338700" y="2709899"/>
            <a:ext cx="1080000" cy="10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C63A0C4-4072-4D32-82BF-86A0CDEF9F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/>
        </p:blipFill>
        <p:spPr>
          <a:xfrm>
            <a:off x="1237500" y="2886001"/>
            <a:ext cx="1080000" cy="10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3938F70-2098-4E3C-86CC-FAAC982999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/>
        </p:blipFill>
        <p:spPr>
          <a:xfrm>
            <a:off x="5310000" y="2883002"/>
            <a:ext cx="1080000" cy="1080000"/>
          </a:xfrm>
          <a:prstGeom prst="rect">
            <a:avLst/>
          </a:prstGeom>
        </p:spPr>
      </p:pic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850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Традиционные формы работы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20" name="Рисунок 19" descr="3c50ec3d-5d48-5f02-bb08-8f222beaab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950" y="2433238"/>
            <a:ext cx="2667000" cy="1706962"/>
          </a:xfrm>
          <a:prstGeom prst="rect">
            <a:avLst/>
          </a:prstGeom>
        </p:spPr>
      </p:pic>
      <p:pic>
        <p:nvPicPr>
          <p:cNvPr id="21" name="Рисунок 20" descr="1920-Panel3-FeatureGroup-Trai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6900" y="2406650"/>
            <a:ext cx="2736144" cy="1733550"/>
          </a:xfrm>
          <a:prstGeom prst="rect">
            <a:avLst/>
          </a:prstGeom>
        </p:spPr>
      </p:pic>
      <p:pic>
        <p:nvPicPr>
          <p:cNvPr id="22" name="Рисунок 21" descr="tlnf3mt28u844c80ccc8w04g4cwk0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6300" y="2406650"/>
            <a:ext cx="2622550" cy="17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58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4662" y="631137"/>
            <a:ext cx="11353800" cy="10690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Инновационные формы 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339903" y="4845889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040924" y="4182844"/>
            <a:ext cx="479425" cy="69426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035104" y="431248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339903" y="2331289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944913" y="1668243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762304" y="1842340"/>
            <a:ext cx="495417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/>
              <a:t>Технология сотрудничества</a:t>
            </a:r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035104" y="179788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339903" y="3169489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040924" y="2506444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035104" y="263608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342020" y="4006103"/>
            <a:ext cx="6398683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040924" y="3344644"/>
            <a:ext cx="479425" cy="69426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035104" y="347428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339903" y="5706314"/>
            <a:ext cx="64008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040924" y="5043269"/>
            <a:ext cx="479425" cy="694267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035104" y="5172914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762304" y="2704353"/>
            <a:ext cx="64417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/>
              <a:t>Технология открытого пространства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762303" y="3544140"/>
            <a:ext cx="292618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err="1" smtClean="0"/>
              <a:t>Квик-настройка</a:t>
            </a:r>
            <a:endParaRPr lang="ru-RU" sz="3200" dirty="0" smtClean="0"/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762303" y="4385515"/>
            <a:ext cx="16459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 </a:t>
            </a:r>
            <a:r>
              <a:rPr lang="ru-RU" sz="3200" dirty="0" err="1" smtClean="0"/>
              <a:t>Коучинг</a:t>
            </a:r>
            <a:endParaRPr lang="ru-RU" sz="3200" dirty="0" smtClean="0"/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762304" y="5236415"/>
            <a:ext cx="219220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/>
              <a:t>Кейс-метод</a:t>
            </a:r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решение 8">
            <a:extLst>
              <a:ext uri="{FF2B5EF4-FFF2-40B4-BE49-F238E27FC236}">
                <a16:creationId xmlns="" xmlns:a16="http://schemas.microsoft.com/office/drawing/2014/main" id="{36D00F69-75EB-424F-B738-86CD45442AF4}"/>
              </a:ext>
            </a:extLst>
          </p:cNvPr>
          <p:cNvSpPr/>
          <p:nvPr/>
        </p:nvSpPr>
        <p:spPr>
          <a:xfrm>
            <a:off x="6321000" y="1404000"/>
            <a:ext cx="1485000" cy="1599231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="" xmlns:a16="http://schemas.microsoft.com/office/drawing/2014/main" id="{38742A83-9EA0-4A7F-AF5C-96464284D566}"/>
              </a:ext>
            </a:extLst>
          </p:cNvPr>
          <p:cNvSpPr/>
          <p:nvPr/>
        </p:nvSpPr>
        <p:spPr>
          <a:xfrm>
            <a:off x="6321000" y="3273231"/>
            <a:ext cx="1485000" cy="1599231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="" xmlns:a16="http://schemas.microsoft.com/office/drawing/2014/main" id="{90A28D59-8A44-4054-A70D-613FC272D557}"/>
              </a:ext>
            </a:extLst>
          </p:cNvPr>
          <p:cNvSpPr/>
          <p:nvPr/>
        </p:nvSpPr>
        <p:spPr>
          <a:xfrm>
            <a:off x="6321000" y="5142462"/>
            <a:ext cx="1485000" cy="1599231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1D573D8-F176-448B-93AB-FB402132B523}"/>
              </a:ext>
            </a:extLst>
          </p:cNvPr>
          <p:cNvSpPr/>
          <p:nvPr/>
        </p:nvSpPr>
        <p:spPr>
          <a:xfrm>
            <a:off x="7941000" y="1809000"/>
            <a:ext cx="3932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Расскажи</a:t>
            </a:r>
            <a:endParaRPr lang="ru-RU" sz="4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5D8DFA3-1653-4AC7-8144-55CA92E73217}"/>
              </a:ext>
            </a:extLst>
          </p:cNvPr>
          <p:cNvSpPr/>
          <p:nvPr/>
        </p:nvSpPr>
        <p:spPr>
          <a:xfrm>
            <a:off x="8076000" y="3699000"/>
            <a:ext cx="3932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Покажи</a:t>
            </a:r>
            <a:endParaRPr lang="ru-RU" sz="4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0E74415-A06C-4609-B1BD-4F79F4D3D33D}"/>
              </a:ext>
            </a:extLst>
          </p:cNvPr>
          <p:cNvSpPr/>
          <p:nvPr/>
        </p:nvSpPr>
        <p:spPr>
          <a:xfrm>
            <a:off x="8031000" y="5589000"/>
            <a:ext cx="3932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Сделай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F26745-1E34-42A2-B98C-F434033FB06A}"/>
              </a:ext>
            </a:extLst>
          </p:cNvPr>
          <p:cNvSpPr txBox="1"/>
          <p:nvPr/>
        </p:nvSpPr>
        <p:spPr>
          <a:xfrm>
            <a:off x="6658581" y="179297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7CD723-3E98-4F5B-83AE-5AE1D415D6E0}"/>
              </a:ext>
            </a:extLst>
          </p:cNvPr>
          <p:cNvSpPr txBox="1"/>
          <p:nvPr/>
        </p:nvSpPr>
        <p:spPr>
          <a:xfrm>
            <a:off x="6658580" y="3657347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28FFC-22DD-42DD-A1DD-1E9E0251233F}"/>
              </a:ext>
            </a:extLst>
          </p:cNvPr>
          <p:cNvSpPr txBox="1"/>
          <p:nvPr/>
        </p:nvSpPr>
        <p:spPr>
          <a:xfrm>
            <a:off x="6658579" y="55217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="" xmlns:a16="http://schemas.microsoft.com/office/drawing/2014/main" id="{93CAE8A1-5702-4CA2-90A6-1F3DF1C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154379"/>
            <a:ext cx="1152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Наставничество как метод обучения персонала осуществляется по модели</a:t>
            </a:r>
            <a:r>
              <a:rPr lang="ru-RU" sz="6000" dirty="0" smtClean="0"/>
              <a:t> </a:t>
            </a:r>
            <a:endParaRPr lang="ru-RU" sz="6000" dirty="0"/>
          </a:p>
        </p:txBody>
      </p:sp>
      <p:pic>
        <p:nvPicPr>
          <p:cNvPr id="21" name="Рисунок 20" descr="nastav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8854" r="885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10437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Коучинг</a:t>
            </a:r>
            <a:r>
              <a:rPr lang="ru-RU" dirty="0" smtClean="0"/>
              <a:t> (</a:t>
            </a:r>
            <a:r>
              <a:rPr lang="ru-RU" i="1" dirty="0" err="1" smtClean="0"/>
              <a:t>coaching</a:t>
            </a:r>
            <a:r>
              <a:rPr lang="ru-RU" dirty="0" smtClean="0"/>
              <a:t> с </a:t>
            </a:r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 — «тренировка»)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метод обучения, в процессе которого человек, называющийся «</a:t>
            </a:r>
            <a:r>
              <a:rPr lang="ru-RU" sz="4000" dirty="0" err="1" smtClean="0">
                <a:solidFill>
                  <a:schemeClr val="tx1"/>
                </a:solidFill>
              </a:rPr>
              <a:t>коуч</a:t>
            </a:r>
            <a:r>
              <a:rPr lang="ru-RU" sz="4000" dirty="0" smtClean="0">
                <a:solidFill>
                  <a:schemeClr val="tx1"/>
                </a:solidFill>
              </a:rPr>
              <a:t>», помогает обучающемуся достичь некой жизненной  или профессиональной цели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Техники </a:t>
            </a:r>
            <a:r>
              <a:rPr lang="ru-RU" dirty="0" err="1" smtClean="0"/>
              <a:t>коучинга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7AA2A9-7D7C-4E20-B318-FA398525EDA0}"/>
              </a:ext>
            </a:extLst>
          </p:cNvPr>
          <p:cNvSpPr/>
          <p:nvPr/>
        </p:nvSpPr>
        <p:spPr>
          <a:xfrm>
            <a:off x="1385207" y="2368072"/>
            <a:ext cx="2886075" cy="3180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177DD30-E41E-4EE5-9D1A-D2F4E70667D0}"/>
              </a:ext>
            </a:extLst>
          </p:cNvPr>
          <p:cNvSpPr/>
          <p:nvPr/>
        </p:nvSpPr>
        <p:spPr>
          <a:xfrm>
            <a:off x="2452007" y="2026770"/>
            <a:ext cx="733425" cy="7334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F53C54-692F-48C8-910E-84504432DC16}"/>
              </a:ext>
            </a:extLst>
          </p:cNvPr>
          <p:cNvSpPr txBox="1"/>
          <p:nvPr/>
        </p:nvSpPr>
        <p:spPr>
          <a:xfrm>
            <a:off x="2461533" y="203418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B05F6CA-D89B-4942-B938-C7BCF5A64433}"/>
              </a:ext>
            </a:extLst>
          </p:cNvPr>
          <p:cNvSpPr/>
          <p:nvPr/>
        </p:nvSpPr>
        <p:spPr>
          <a:xfrm>
            <a:off x="4758644" y="2368072"/>
            <a:ext cx="2886075" cy="31805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7FC5225-80C9-4EE3-B42D-95B0677D5DEE}"/>
              </a:ext>
            </a:extLst>
          </p:cNvPr>
          <p:cNvSpPr txBox="1">
            <a:spLocks/>
          </p:cNvSpPr>
          <p:nvPr/>
        </p:nvSpPr>
        <p:spPr>
          <a:xfrm>
            <a:off x="4758642" y="2642448"/>
            <a:ext cx="2884103" cy="266700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Колесо баланса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Timeline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Важно-срочно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Раскрытие Солнца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3D4403F-E420-4EC5-BA82-813023330D21}"/>
              </a:ext>
            </a:extLst>
          </p:cNvPr>
          <p:cNvSpPr/>
          <p:nvPr/>
        </p:nvSpPr>
        <p:spPr>
          <a:xfrm>
            <a:off x="5825444" y="2026770"/>
            <a:ext cx="733425" cy="7334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9A52FB-F26A-47C4-9229-B6B3B4D801B4}"/>
              </a:ext>
            </a:extLst>
          </p:cNvPr>
          <p:cNvSpPr txBox="1"/>
          <p:nvPr/>
        </p:nvSpPr>
        <p:spPr>
          <a:xfrm>
            <a:off x="5834970" y="202430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D1BD439-5D15-49B5-BE88-A6F5746D3767}"/>
              </a:ext>
            </a:extLst>
          </p:cNvPr>
          <p:cNvSpPr txBox="1">
            <a:spLocks/>
          </p:cNvSpPr>
          <p:nvPr/>
        </p:nvSpPr>
        <p:spPr>
          <a:xfrm>
            <a:off x="1410603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SMART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Модель </a:t>
            </a:r>
            <a:r>
              <a:rPr lang="en-US" dirty="0" smtClean="0">
                <a:solidFill>
                  <a:schemeClr val="bg1"/>
                </a:solidFill>
              </a:rPr>
              <a:t>GROW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Дерево целей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Аgile</a:t>
            </a:r>
            <a:r>
              <a:rPr lang="ru-RU" dirty="0" smtClean="0">
                <a:solidFill>
                  <a:schemeClr val="bg1"/>
                </a:solidFill>
              </a:rPr>
              <a:t> методологии: метод </a:t>
            </a:r>
            <a:r>
              <a:rPr lang="ru-RU" dirty="0" err="1" smtClean="0">
                <a:solidFill>
                  <a:schemeClr val="bg1"/>
                </a:solidFill>
              </a:rPr>
              <a:t>Kanban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Scrum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3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444</Words>
  <Application>Microsoft Office PowerPoint</Application>
  <PresentationFormat>Произвольный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Педагогическое наставничество- перспективное направление образовательного процесса </vt:lpstr>
      <vt:lpstr>Повестка семинара</vt:lpstr>
      <vt:lpstr>Притча о важности наставничества</vt:lpstr>
      <vt:lpstr>Наставничество как метод обучения персонала осуществляется по модели </vt:lpstr>
      <vt:lpstr>Традиционные формы работы</vt:lpstr>
      <vt:lpstr>Инновационные формы работы </vt:lpstr>
      <vt:lpstr>Наставничество как метод обучения персонала осуществляется по модели </vt:lpstr>
      <vt:lpstr>Коучинг (coaching с англ. — «тренировка») </vt:lpstr>
      <vt:lpstr>Техники коучинга</vt:lpstr>
      <vt:lpstr>Колесо жизни</vt:lpstr>
      <vt:lpstr>«Колесо наставнического баланса»  </vt:lpstr>
      <vt:lpstr>«Анализ колеса баланса» </vt:lpstr>
      <vt:lpstr>Метод SMART: как им пользоваться для постановки целей</vt:lpstr>
      <vt:lpstr>Метод SMART: как им пользоваться для постановки целей</vt:lpstr>
      <vt:lpstr>Кадры из советских фильмов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User Obstinate</dc:creator>
  <cp:lastModifiedBy>1</cp:lastModifiedBy>
  <cp:revision>115</cp:revision>
  <dcterms:created xsi:type="dcterms:W3CDTF">2021-07-26T06:07:50Z</dcterms:created>
  <dcterms:modified xsi:type="dcterms:W3CDTF">2024-01-11T09:20:33Z</dcterms:modified>
</cp:coreProperties>
</file>