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3" r:id="rId4"/>
    <p:sldId id="264" r:id="rId5"/>
    <p:sldId id="283" r:id="rId6"/>
    <p:sldId id="284" r:id="rId7"/>
    <p:sldId id="285" r:id="rId8"/>
    <p:sldId id="288" r:id="rId9"/>
    <p:sldId id="261" r:id="rId10"/>
    <p:sldId id="260" r:id="rId11"/>
    <p:sldId id="282" r:id="rId12"/>
    <p:sldId id="286" r:id="rId13"/>
    <p:sldId id="271" r:id="rId14"/>
    <p:sldId id="259" r:id="rId15"/>
    <p:sldId id="267" r:id="rId16"/>
    <p:sldId id="275" r:id="rId17"/>
    <p:sldId id="276" r:id="rId18"/>
    <p:sldId id="269" r:id="rId19"/>
    <p:sldId id="268" r:id="rId20"/>
    <p:sldId id="270" r:id="rId21"/>
    <p:sldId id="257" r:id="rId22"/>
    <p:sldId id="26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Цикловая методическая комиссия преподавателей и мастеров производственного обучения  социально-экономического и </a:t>
            </a:r>
            <a:r>
              <a:rPr lang="ru-RU" sz="3200" dirty="0" err="1" smtClean="0"/>
              <a:t>естественно-научного</a:t>
            </a:r>
            <a:r>
              <a:rPr lang="ru-RU" sz="3200" dirty="0" smtClean="0"/>
              <a:t> профиля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2442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Отчет о работе 2021 – 2022 </a:t>
            </a:r>
            <a:r>
              <a:rPr lang="ru-RU" sz="2800" b="1" dirty="0" err="1" smtClean="0"/>
              <a:t>уч.год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Руководитель ЦК </a:t>
            </a:r>
            <a:r>
              <a:rPr lang="ru-RU" sz="2800" b="1" dirty="0" err="1" smtClean="0"/>
              <a:t>Исанбердина</a:t>
            </a:r>
            <a:r>
              <a:rPr lang="ru-RU" sz="2800" b="1" dirty="0" smtClean="0"/>
              <a:t> Р.М.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серд.jpg"/>
          <p:cNvPicPr>
            <a:picLocks noChangeAspect="1" noChangeArrowheads="1"/>
          </p:cNvPicPr>
          <p:nvPr/>
        </p:nvPicPr>
        <p:blipFill>
          <a:blip r:embed="rId2"/>
          <a:srcRect l="13620" t="10744" r="16978" b="12520"/>
          <a:stretch>
            <a:fillRect/>
          </a:stretch>
        </p:blipFill>
        <p:spPr bwMode="auto">
          <a:xfrm rot="16200000">
            <a:off x="3449519" y="2836969"/>
            <a:ext cx="3284112" cy="3039414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– класс от преподавателя</a:t>
            </a:r>
            <a:endParaRPr lang="ru-RU" dirty="0"/>
          </a:p>
        </p:txBody>
      </p:sp>
      <p:pic>
        <p:nvPicPr>
          <p:cNvPr id="4" name="Содержимое 3" descr="C:\Users\User\Desktop\фото\20.10.8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t="5985" r="35000" b="22513"/>
          <a:stretch/>
        </p:blipFill>
        <p:spPr bwMode="auto">
          <a:xfrm>
            <a:off x="857224" y="714356"/>
            <a:ext cx="2157413" cy="4113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Содержимое 3" descr="C:\Users\User\Desktop\фото\20.10.9.jp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09" t="1420" r="20083"/>
          <a:stretch/>
        </p:blipFill>
        <p:spPr bwMode="auto">
          <a:xfrm>
            <a:off x="6715140" y="714356"/>
            <a:ext cx="1841457" cy="377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3" descr="F:\ОМО\фото\20.105.jpg"/>
          <p:cNvPicPr>
            <a:picLocks noChangeAspect="1" noChangeArrowheads="1"/>
          </p:cNvPicPr>
          <p:nvPr/>
        </p:nvPicPr>
        <p:blipFill>
          <a:blip r:embed="rId5"/>
          <a:srcRect l="8181" t="9317" r="8263" b="17396"/>
          <a:stretch>
            <a:fillRect/>
          </a:stretch>
        </p:blipFill>
        <p:spPr bwMode="auto">
          <a:xfrm>
            <a:off x="3143240" y="500042"/>
            <a:ext cx="2367711" cy="27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Региональный чемпионат </a:t>
            </a:r>
            <a:endParaRPr lang="ru-RU" dirty="0"/>
          </a:p>
        </p:txBody>
      </p:sp>
      <p:pic>
        <p:nvPicPr>
          <p:cNvPr id="4" name="Содержимое 3" descr="све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00105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ОМО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39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4055552"/>
                <a:gridCol w="1400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выступления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Исанбердина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Р.М.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Эффективные технологии подготовки студентов по профессии «Повар, кондитер» к демонстрационному экзамену»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18.02. 2022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разработке ФОС для конкурса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профмастерства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18.02. 2022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376373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Нестерова Л.П.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Применение информационных технологий на уроках учебной практики по профессии Повар, кондитер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27.04.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1655"/>
            <a:ext cx="31400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 – 18 .03.2022 Конкурс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>  «Парикмахер»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29"/>
          <a:stretch/>
        </p:blipFill>
        <p:spPr>
          <a:xfrm>
            <a:off x="467544" y="404664"/>
            <a:ext cx="2913831" cy="4187825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350" y="446212"/>
            <a:ext cx="53038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71973"/>
            <a:ext cx="18478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63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25.03.2022 Конкурс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«Поварское дело»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66" r="8579" b="11549"/>
          <a:stretch/>
        </p:blipFill>
        <p:spPr>
          <a:xfrm>
            <a:off x="5796136" y="3645024"/>
            <a:ext cx="2871390" cy="2609851"/>
          </a:xfrm>
          <a:prstGeom prst="teardrop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792413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4562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Областной конкурс </a:t>
            </a:r>
            <a:r>
              <a:rPr lang="ru-RU" dirty="0" err="1" smtClean="0"/>
              <a:t>профмастерства</a:t>
            </a:r>
            <a:r>
              <a:rPr lang="ru-RU" dirty="0" smtClean="0"/>
              <a:t> МОРОЗОВА А.Д.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478" y="641226"/>
            <a:ext cx="3140868" cy="418782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672167"/>
            <a:ext cx="3140868" cy="41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цифровой образовательной среды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3274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Преподаватели имеют свои сайты </a:t>
            </a:r>
          </a:p>
          <a:p>
            <a:r>
              <a:rPr lang="ru-RU" dirty="0" smtClean="0"/>
              <a:t>Пользуются областным </a:t>
            </a:r>
            <a:r>
              <a:rPr lang="ru-RU" dirty="0" err="1" smtClean="0"/>
              <a:t>репозиторием</a:t>
            </a:r>
            <a:endParaRPr lang="ru-RU" dirty="0" smtClean="0"/>
          </a:p>
          <a:p>
            <a:r>
              <a:rPr lang="ru-RU" dirty="0" smtClean="0"/>
              <a:t>Работают в «</a:t>
            </a:r>
            <a:r>
              <a:rPr lang="ru-RU" dirty="0" err="1" smtClean="0"/>
              <a:t>Проколледже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Имеют публикации </a:t>
            </a:r>
          </a:p>
          <a:p>
            <a:r>
              <a:rPr lang="ru-RU" dirty="0" err="1" smtClean="0"/>
              <a:t>Исанбердина</a:t>
            </a:r>
            <a:r>
              <a:rPr lang="ru-RU" dirty="0" smtClean="0"/>
              <a:t> Р.М.Методическая разработка мастер – класса по МДК 02.01 Технология приготовления сложной холодной кулинарной продукции 22.03.2022</a:t>
            </a:r>
          </a:p>
          <a:p>
            <a:r>
              <a:rPr lang="ru-RU" dirty="0" smtClean="0"/>
              <a:t>Всероссийское сетевое издание "Образовательные материалы"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9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26" t="-28790" r="-4585" b="28790"/>
          <a:stretch/>
        </p:blipFill>
        <p:spPr>
          <a:xfrm>
            <a:off x="1043608" y="2009834"/>
            <a:ext cx="2313533" cy="4187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2584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learningapps.org/view2595303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https://videouroki.net/tests/538697649/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57" b="42817"/>
          <a:stretch/>
        </p:blipFill>
        <p:spPr>
          <a:xfrm>
            <a:off x="5525886" y="490637"/>
            <a:ext cx="3140868" cy="1944216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8" r="10362" b="22624"/>
          <a:stretch/>
        </p:blipFill>
        <p:spPr>
          <a:xfrm>
            <a:off x="3698202" y="2060849"/>
            <a:ext cx="5005184" cy="29523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18" b="27782"/>
          <a:stretch/>
        </p:blipFill>
        <p:spPr>
          <a:xfrm>
            <a:off x="472088" y="512677"/>
            <a:ext cx="4968552" cy="3024336"/>
          </a:xfrm>
        </p:spPr>
      </p:pic>
    </p:spTree>
    <p:extLst>
      <p:ext uri="{BB962C8B-B14F-4D97-AF65-F5344CB8AC3E}">
        <p14:creationId xmlns:p14="http://schemas.microsoft.com/office/powerpoint/2010/main" xmlns="" val="18004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/>
                <a:ea typeface="Times New Roman"/>
              </a:rPr>
              <a:t>11 – 15 апрель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Кидскиллс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743347"/>
            <a:ext cx="3577383" cy="4771422"/>
          </a:xfrm>
        </p:spPr>
      </p:pic>
      <p:pic>
        <p:nvPicPr>
          <p:cNvPr id="1027" name="Picture 3" descr="C:\Users\User\Desktop\ки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317558" cy="44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6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/>
                <a:ea typeface="Times New Roman"/>
              </a:rPr>
              <a:t>18- 20 апреля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Кидскиллс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1" t="8151" r="3559"/>
          <a:stretch/>
        </p:blipFill>
        <p:spPr>
          <a:xfrm>
            <a:off x="467544" y="476672"/>
            <a:ext cx="4895850" cy="384648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01783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0159" y="3859635"/>
            <a:ext cx="31337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48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173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/>
                <a:latin typeface="Times New Roman"/>
                <a:ea typeface="Times New Roman"/>
                <a:cs typeface="+mn-cs"/>
              </a:rPr>
              <a:t>Методическая  </a:t>
            </a:r>
            <a:r>
              <a:rPr lang="ru-RU" dirty="0">
                <a:solidFill>
                  <a:schemeClr val="accent1"/>
                </a:solidFill>
                <a:effectLst/>
                <a:latin typeface="Times New Roman"/>
                <a:ea typeface="Times New Roman"/>
                <a:cs typeface="+mn-cs"/>
              </a:rPr>
              <a:t>тема: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Повышение </a:t>
            </a:r>
            <a:r>
              <a:rPr lang="ru-RU" sz="3600" dirty="0">
                <a:latin typeface="Times New Roman"/>
                <a:ea typeface="Times New Roman"/>
              </a:rPr>
              <a:t>уровня  профессионального мастерства  и </a:t>
            </a:r>
            <a:r>
              <a:rPr lang="ru-RU" sz="3600" dirty="0" smtClean="0">
                <a:latin typeface="Times New Roman"/>
                <a:ea typeface="Times New Roman"/>
              </a:rPr>
              <a:t>развитие </a:t>
            </a:r>
            <a:r>
              <a:rPr lang="ru-RU" sz="3600" dirty="0">
                <a:latin typeface="Times New Roman"/>
                <a:ea typeface="Times New Roman"/>
              </a:rPr>
              <a:t>профессиональных компетенций педагога, как фактор достижения современного  качества образования и воспитания  </a:t>
            </a:r>
            <a:r>
              <a:rPr lang="ru-RU" sz="3600" dirty="0" smtClean="0">
                <a:latin typeface="Times New Roman"/>
                <a:ea typeface="Times New Roman"/>
              </a:rPr>
              <a:t>студентов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2856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работа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Преподаватели и мастера </a:t>
            </a:r>
            <a:r>
              <a:rPr lang="ru-RU" dirty="0" err="1" smtClean="0"/>
              <a:t>п</a:t>
            </a:r>
            <a:r>
              <a:rPr lang="ru-RU" dirty="0" smtClean="0"/>
              <a:t>/о ведут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работу в школах города №39,15,5</a:t>
            </a:r>
          </a:p>
          <a:p>
            <a:r>
              <a:rPr lang="ru-RU" dirty="0" smtClean="0"/>
              <a:t>Выступали на Дне открытых дверей, на дне города</a:t>
            </a:r>
          </a:p>
          <a:p>
            <a:r>
              <a:rPr lang="ru-RU" dirty="0" smtClean="0"/>
              <a:t>Парикмахеры проводили семинар о окрашиванию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0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24.04.День открытых дверей</a:t>
            </a:r>
            <a:endParaRPr lang="ru-RU" dirty="0"/>
          </a:p>
        </p:txBody>
      </p:sp>
      <p:pic>
        <p:nvPicPr>
          <p:cNvPr id="1026" name="Picture 2" descr="C:\Documents and Settings\Admin\Рабочий стол\д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456068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07F09">
                    <a:tint val="88000"/>
                    <a:satMod val="150000"/>
                  </a:srgbClr>
                </a:solidFill>
              </a:rPr>
              <a:t>24.04.День открытых дверей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985" y="530225"/>
            <a:ext cx="7456068" cy="4187825"/>
          </a:xfrm>
        </p:spPr>
      </p:pic>
    </p:spTree>
    <p:extLst>
      <p:ext uri="{BB962C8B-B14F-4D97-AF65-F5344CB8AC3E}">
        <p14:creationId xmlns:p14="http://schemas.microsoft.com/office/powerpoint/2010/main" xmlns="" val="38220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Спасибо за  внимание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ЦМК: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4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0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5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5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Квалификационная  </a:t>
                      </a:r>
                    </a:p>
                    <a:p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Свид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dirty="0" err="1" smtClean="0"/>
                        <a:t>ство</a:t>
                      </a:r>
                      <a:r>
                        <a:rPr lang="ru-RU" dirty="0" smtClean="0"/>
                        <a:t> Эксперт </a:t>
                      </a:r>
                      <a:r>
                        <a:rPr lang="ru-RU" dirty="0" err="1" smtClean="0"/>
                        <a:t>д</a:t>
                      </a:r>
                      <a:r>
                        <a:rPr lang="ru-RU" dirty="0" smtClean="0"/>
                        <a:t>/э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Преподаватели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Исанбердина</a:t>
                      </a:r>
                      <a:r>
                        <a:rPr lang="ru-RU" sz="2000" dirty="0" smtClean="0"/>
                        <a:t> Р.М.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высшая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эксперт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Морозова А.Д.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–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эксперт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Мастера </a:t>
                      </a:r>
                      <a:r>
                        <a:rPr lang="ru-RU" b="1" dirty="0" err="1" smtClean="0"/>
                        <a:t>п</a:t>
                      </a:r>
                      <a:r>
                        <a:rPr lang="ru-RU" b="1" dirty="0" smtClean="0"/>
                        <a:t>/о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Нестерова Л.П.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первая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–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Алексейчук</a:t>
                      </a:r>
                      <a:r>
                        <a:rPr lang="ru-RU" sz="2000" dirty="0" smtClean="0"/>
                        <a:t> А.В.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–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–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Волгина С.А.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высшая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эксперт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Кудрина А.В.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–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эксперт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темы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7454048"/>
              </p:ext>
            </p:extLst>
          </p:nvPr>
        </p:nvGraphicFramePr>
        <p:xfrm>
          <a:off x="539552" y="692696"/>
          <a:ext cx="8183562" cy="490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3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 тема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Исанбердина</a:t>
                      </a:r>
                      <a:r>
                        <a:rPr lang="ru-RU" sz="2000" dirty="0" smtClean="0"/>
                        <a:t> Р.М.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Технология поэтапного формирования у обучающихся общих и профессиональных компетенций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Морозова А.Д.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Нестерова Л.П.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Информационные технологии  модульно –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компетентностном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профессиональном обучении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Алексейчук</a:t>
                      </a:r>
                      <a:r>
                        <a:rPr lang="ru-RU" sz="2000" dirty="0" smtClean="0"/>
                        <a:t> А.В.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Волгина С.А.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Роль традиционных  и современных педагогических технологий в формировании профессиональных компетенций выпускников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Кудрина А.В.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Формирование профессиональных компетенций выпускников средствами педагогической практики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231602"/>
          </a:xfrm>
        </p:spPr>
        <p:txBody>
          <a:bodyPr/>
          <a:lstStyle/>
          <a:p>
            <a:r>
              <a:rPr lang="ru-RU" sz="3200" dirty="0" smtClean="0"/>
              <a:t>ПОВЫШЕНИЕ</a:t>
            </a:r>
            <a:r>
              <a:rPr lang="ru-RU" dirty="0" smtClean="0"/>
              <a:t> </a:t>
            </a:r>
            <a:r>
              <a:rPr lang="ru-RU" sz="3200" dirty="0" smtClean="0"/>
              <a:t>КВАЛИФИКАЦИИ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428605"/>
          <a:ext cx="8183562" cy="5104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12"/>
                <a:gridCol w="4357718"/>
                <a:gridCol w="1543032"/>
              </a:tblGrid>
              <a:tr h="577335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1524892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Алексейчук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А.В.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курс по финансовой грамотности «Как начать свой бизнес. Мечтай. Планируй. Действуй"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15.03.2022</a:t>
                      </a:r>
                      <a:endParaRPr lang="ru-RU" dirty="0"/>
                    </a:p>
                  </a:txBody>
                  <a:tcPr/>
                </a:tc>
              </a:tr>
              <a:tr h="82109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Волгина С.А.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 чемпионата 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Ворлдскиллс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Россия» по компетенции Парикмахерское искусство. Главный эксперт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10.12.2021</a:t>
                      </a:r>
                      <a:endParaRPr lang="ru-RU" dirty="0"/>
                    </a:p>
                  </a:txBody>
                  <a:tcPr/>
                </a:tc>
              </a:tr>
              <a:tr h="11729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Онлайн-урок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"С деньгами на "Ты" или Зачем быть финансово грамотным?"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11.03.2022</a:t>
                      </a:r>
                      <a:endParaRPr lang="ru-RU" dirty="0"/>
                    </a:p>
                  </a:txBody>
                  <a:tcPr/>
                </a:tc>
              </a:tr>
              <a:tr h="47571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Кудрина А.В.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/э по компетенции Парикмахерское искусство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060"/>
                <a:gridCol w="4357718"/>
                <a:gridCol w="1828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Кудрина А.В.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обеспечения информационной безопасности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09.12.2021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организации производственного обучения в образовательной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09.03.2022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Морозова А.Д.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обеспечения информационной безопасности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30.11.2021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/э по компетенции Кондитерское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13.12.2021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Навыки оказания первой помощи в образовательных учреждениях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23.12.2021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61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12"/>
                <a:gridCol w="4357718"/>
                <a:gridCol w="15430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Морозова А.Д.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Коррекционная педагогика и особенности образования и воспитания детей с ОВЗ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23.12.2021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Нестерова Л.П.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Основы обеспечения информационной безопасности  детей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29.11.2021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Исанбердина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Р.М.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Обучающиеся с ОВЗ: Особенности организации учебной деятельности в соответствии с ФГОС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14.09.2021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/э по компетенции Поварское дело (работа экспертом в ЮЭТ)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24.11.2021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 федерального государственного (контроля) надзора в сфере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от 5 октября 2021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Онлайн-урок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"Пять простых правил, чтобы не иметь проблем с долгами"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31.03.2022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Заседания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00043"/>
          <a:ext cx="8183562" cy="535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052"/>
                <a:gridCol w="2000264"/>
                <a:gridCol w="5329246"/>
              </a:tblGrid>
              <a:tr h="27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31.08.2021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Обсуждение и утверждение плана и графика работы ЦМК                                   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08.09.2021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Рассмотрение утверждение  рабочей документации (темы курсовых работ, ктп, экзаменационных билетов)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08.11.2021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Рассмотрение тем ВКР, ПЭР и руководителей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25.12.2021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Анализ проведения демонстрационного экзамена  для обучающихся по специальности Поварское дело 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вЮЭТ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14.01.2022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Рассмотрение и утверждение порядка проведения конкурсов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проф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мастерства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 марта 2022г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Рассмотрение  и утверждение  билетов на 2 полугодие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 апреля 2022г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Анализ хода ПДП и выполнения ВКР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 мая 2022 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рабочих программ на 2022 – 2023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уч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год.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74" b="35939"/>
          <a:stretch/>
        </p:blipFill>
        <p:spPr>
          <a:xfrm>
            <a:off x="3097581" y="4083380"/>
            <a:ext cx="5583766" cy="1800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октября День повара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Мероприятие «Шаг в профессию» 204 и 114 группы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227463"/>
            <a:ext cx="4682134" cy="273734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11" t="29672" r="26130" b="20465"/>
          <a:stretch/>
        </p:blipFill>
        <p:spPr>
          <a:xfrm>
            <a:off x="427139" y="1684264"/>
            <a:ext cx="3384376" cy="2088232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41" t="16287" r="1418" b="49324"/>
          <a:stretch/>
        </p:blipFill>
        <p:spPr>
          <a:xfrm>
            <a:off x="497467" y="3883636"/>
            <a:ext cx="252028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676</TotalTime>
  <Words>653</Words>
  <Application>Microsoft Office PowerPoint</Application>
  <PresentationFormat>Экран (4:3)</PresentationFormat>
  <Paragraphs>178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Цикловая методическая комиссия преподавателей и мастеров производственного обучения  социально-экономического и естественно-научного профиля</vt:lpstr>
      <vt:lpstr>Методическая  тема:</vt:lpstr>
      <vt:lpstr>СОСТАВ ЦМК:</vt:lpstr>
      <vt:lpstr>Методические темы </vt:lpstr>
      <vt:lpstr>ПОВЫШЕНИЕ КВАЛИФИКАЦИИ</vt:lpstr>
      <vt:lpstr>Повышение квалификации</vt:lpstr>
      <vt:lpstr>Слайд 7</vt:lpstr>
      <vt:lpstr>   Заседания </vt:lpstr>
      <vt:lpstr>20 октября День повара</vt:lpstr>
      <vt:lpstr>Мастер – класс от преподавателя</vt:lpstr>
      <vt:lpstr>Региональный чемпионат </vt:lpstr>
      <vt:lpstr>Работа в ОМО </vt:lpstr>
      <vt:lpstr>14 – 18 .03.2022 Конкурс профмастерства  «Парикмахер»</vt:lpstr>
      <vt:lpstr>25.03.2022 Конкурс профмастерства «Поварское дело» </vt:lpstr>
      <vt:lpstr>Областной конкурс профмастерства МОРОЗОВА А.Д.</vt:lpstr>
      <vt:lpstr>Совершенствование цифровой образовательной среды </vt:lpstr>
      <vt:lpstr>https://learningapps.org/view2595303https://videouroki.net/tests/538697649/</vt:lpstr>
      <vt:lpstr>11 – 15 апрель Кидскиллс</vt:lpstr>
      <vt:lpstr>18- 20 апреля Кидскиллс </vt:lpstr>
      <vt:lpstr>Профориентационная работа</vt:lpstr>
      <vt:lpstr>24.04.День открытых дверей</vt:lpstr>
      <vt:lpstr>24.04.День открытых дверей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Сима</cp:lastModifiedBy>
  <cp:revision>60</cp:revision>
  <dcterms:modified xsi:type="dcterms:W3CDTF">2022-06-30T04:46:10Z</dcterms:modified>
</cp:coreProperties>
</file>