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70" r:id="rId6"/>
    <p:sldId id="267" r:id="rId7"/>
    <p:sldId id="268" r:id="rId8"/>
    <p:sldId id="271" r:id="rId9"/>
    <p:sldId id="269" r:id="rId10"/>
    <p:sldId id="265" r:id="rId11"/>
    <p:sldId id="266" r:id="rId12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96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458C8-B531-45FB-981A-BCDE21A5F177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47892-2AF4-4BB5-B1E2-2CF93A5CF2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7847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47892-2AF4-4BB5-B1E2-2CF93A5CF23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0698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fld id="{C0998E99-FDAE-4781-ABA3-9457BC713546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5B0E24E-8731-4966-AC06-43C220C2D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8E99-FDAE-4781-ABA3-9457BC713546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0E24E-8731-4966-AC06-43C220C2D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8E99-FDAE-4781-ABA3-9457BC713546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0E24E-8731-4966-AC06-43C220C2D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8E99-FDAE-4781-ABA3-9457BC713546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0E24E-8731-4966-AC06-43C220C2D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8E99-FDAE-4781-ABA3-9457BC713546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0E24E-8731-4966-AC06-43C220C2D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8E99-FDAE-4781-ABA3-9457BC713546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0E24E-8731-4966-AC06-43C220C2D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0998E99-FDAE-4781-ABA3-9457BC713546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5B0E24E-8731-4966-AC06-43C220C2D2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fld id="{C0998E99-FDAE-4781-ABA3-9457BC713546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fld id="{65B0E24E-8731-4966-AC06-43C220C2D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8E99-FDAE-4781-ABA3-9457BC713546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0E24E-8731-4966-AC06-43C220C2D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8E99-FDAE-4781-ABA3-9457BC713546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0E24E-8731-4966-AC06-43C220C2D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8E99-FDAE-4781-ABA3-9457BC713546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0E24E-8731-4966-AC06-43C220C2D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0998E99-FDAE-4781-ABA3-9457BC713546}" type="datetimeFigureOut">
              <a:rPr lang="ru-RU" smtClean="0"/>
              <a:pPr/>
              <a:t>01.07.2022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5B0E24E-8731-4966-AC06-43C220C2D2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6312" y="969264"/>
            <a:ext cx="8561040" cy="476402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ОТЧЕТ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работы методической </a:t>
            </a:r>
            <a: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комиссии </a:t>
            </a: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преподавателей по программам подготовки специалистов среднего звена по специальности «Техническое обслуживание двигателей, систем и агрегатов автомобилей</a:t>
            </a: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Шибанов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Л.В.,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руководитель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ЦМК ОД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6277" y="4221797"/>
            <a:ext cx="2766696" cy="207502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ттт лого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881"/>
            <a:ext cx="2135093" cy="13835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9706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164" y="1384300"/>
            <a:ext cx="9262120" cy="77700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  <a:latin typeface="+mn-lt"/>
              </a:rPr>
              <a:t>Задачи на следующий учебный год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0392" y="2403080"/>
            <a:ext cx="10515600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Основной задачей ЦМК при подготовке к новому учебному году является: 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Обновление учебно-планирующей документации в соответствии с новыми учебными планами и рекомендациями. 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Оснащение мастерских техникума современным технологическим оборудованием. Оснащение методическими пособиями, электронными учебниками, новой учебной литературой.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мотивации студентов для получения профессионального образования. 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 уровня педагогического мастерства преподавателей, их эрудиции и компетентности в области обучения, овладение новыми методиками проведения занятий.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img2.freepng.ru/20180414/ije/kisspng-logo-car-workshop-yamaha-5ad1c98d9f9b89.79491443152369806165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13284" y="491152"/>
            <a:ext cx="2086732" cy="2116735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111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891" y="777240"/>
            <a:ext cx="10674373" cy="5068062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5090"/>
            <a:ext cx="2133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2651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357744"/>
            <a:ext cx="9601196" cy="67887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Состав методической комиссии: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403056"/>
              </p:ext>
            </p:extLst>
          </p:nvPr>
        </p:nvGraphicFramePr>
        <p:xfrm>
          <a:off x="649184" y="2256352"/>
          <a:ext cx="10369057" cy="3897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7942"/>
                <a:gridCol w="4507084"/>
                <a:gridCol w="3304031"/>
              </a:tblGrid>
              <a:tr h="817123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</a:rPr>
                        <a:t>Шибанова Л.В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effectLst/>
                        </a:rPr>
                        <a:t>Руководитель , преподаватель</a:t>
                      </a:r>
                      <a:endParaRPr lang="ru-RU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effectLst/>
                        </a:rPr>
                        <a:t>Высшая категория</a:t>
                      </a:r>
                      <a:endParaRPr lang="ru-RU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81712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Макаров</a:t>
                      </a:r>
                      <a:r>
                        <a:rPr lang="ru-RU" sz="2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А.И</a:t>
                      </a:r>
                      <a:endParaRPr lang="ru-RU" sz="2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Преподаватель проф. дисциплин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Высшая категория</a:t>
                      </a:r>
                      <a:endParaRPr lang="ru-RU" b="1" dirty="0"/>
                    </a:p>
                  </a:txBody>
                  <a:tcPr/>
                </a:tc>
              </a:tr>
              <a:tr h="817123">
                <a:tc>
                  <a:txBody>
                    <a:bodyPr/>
                    <a:lstStyle/>
                    <a:p>
                      <a:r>
                        <a:rPr lang="ru-RU" sz="2000" b="1" dirty="0" err="1" smtClean="0"/>
                        <a:t>Замиралов</a:t>
                      </a:r>
                      <a:r>
                        <a:rPr lang="ru-RU" sz="2000" b="1" dirty="0" smtClean="0"/>
                        <a:t> А.Е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Преподаватель 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проф. дисциплин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  <a:tr h="1445678"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Кожевников Д.В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Мастер производственного</a:t>
                      </a:r>
                      <a:r>
                        <a:rPr lang="ru-RU" b="1" baseline="0" dirty="0" smtClean="0"/>
                        <a:t> обучения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200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3527" y="1047522"/>
            <a:ext cx="9601196" cy="2332515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 работы методической комиссии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и совершенствование профессиональных компетенций преподавателей специальных дисциплин в условиях применения в образовательном процессе цифровых образовательных ресурсов и современных образовательных технологий.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 descr="http://le-cdn.website-editor.net/da0121133eb8417f9a185af74bf9d1a5/dms3rep/multi/opt/46b9c277-29c0-42ae-9449-6ea6dabf30c7-1920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1880" y="2689761"/>
            <a:ext cx="3942608" cy="3942608"/>
          </a:xfrm>
          <a:prstGeom prst="rect">
            <a:avLst/>
          </a:prstGeom>
          <a:noFill/>
        </p:spPr>
      </p:pic>
      <p:pic>
        <p:nvPicPr>
          <p:cNvPr id="8200" name="Picture 8" descr="https://p1.zoon.ru/9/7/5d11a7f2739e5e92e640568e_5d42a75263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1234" y="3380037"/>
            <a:ext cx="2501079" cy="289013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7970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2582" y="761999"/>
            <a:ext cx="8041176" cy="947929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Темы самообразования</a:t>
            </a:r>
            <a:r>
              <a:rPr lang="ru-RU" sz="4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93872145"/>
              </p:ext>
            </p:extLst>
          </p:nvPr>
        </p:nvGraphicFramePr>
        <p:xfrm>
          <a:off x="1060704" y="1537855"/>
          <a:ext cx="10078719" cy="5112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3130"/>
                <a:gridCol w="8075589"/>
              </a:tblGrid>
              <a:tr h="7573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Ф.И.О.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Тема самообразования</a:t>
                      </a:r>
                      <a:endParaRPr lang="ru-RU" dirty="0"/>
                    </a:p>
                  </a:txBody>
                  <a:tcPr/>
                </a:tc>
              </a:tr>
              <a:tr h="1199188">
                <a:tc>
                  <a:txBody>
                    <a:bodyPr/>
                    <a:lstStyle/>
                    <a:p>
                      <a:r>
                        <a:rPr lang="ru-RU" dirty="0" smtClean="0"/>
                        <a:t>Шибанова Л.В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+mn-lt"/>
                          <a:cs typeface="Times New Roman" pitchFamily="18" charset="0"/>
                        </a:rPr>
                        <a:t>Реализация воспитательной работы направленной на создание методики образования м воспитания студентов</a:t>
                      </a:r>
                      <a:endParaRPr lang="ru-RU" sz="18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7381">
                <a:tc>
                  <a:txBody>
                    <a:bodyPr/>
                    <a:lstStyle/>
                    <a:p>
                      <a:r>
                        <a:rPr lang="ru-RU" dirty="0" smtClean="0"/>
                        <a:t>Макаров А.И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Совершенствование форм и методов проведения практических занятий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</a:tr>
              <a:tr h="1199188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Замиралов</a:t>
                      </a:r>
                      <a:r>
                        <a:rPr lang="ru-RU" dirty="0" smtClean="0"/>
                        <a:t> А.И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Патриотическое воспитание  и профессиональная подготовка обучающихся на уроках</a:t>
                      </a:r>
                      <a:endParaRPr lang="ru-RU" sz="1600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99188">
                <a:tc>
                  <a:txBody>
                    <a:bodyPr/>
                    <a:lstStyle/>
                    <a:p>
                      <a:r>
                        <a:rPr lang="ru-RU" dirty="0" smtClean="0"/>
                        <a:t>Кожевников Д.В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Изучение эффективных методик обучения студентов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занятиях учебной практики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112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112" y="1407736"/>
            <a:ext cx="10296144" cy="71201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+mn-lt"/>
              </a:rPr>
              <a:t>Проделанная работа за 2021-2022 уч. год</a:t>
            </a:r>
            <a:endParaRPr lang="ru-RU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473" y="2355273"/>
            <a:ext cx="104483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Откорректированы и согласованы рабочие программы учебных дисциплин, учебных и производственных практик, комплекты контрольно-оценочных средств, методические рекомендации по выполнению лабораторных и практических занятий, по самостоятельной работе студентов; утверждены темы выпускных квалификационных работ. Была поставлена задача о ликвидации недостатков, выявленных в ходе рассмотрения планирующей документации.</a:t>
            </a:r>
          </a:p>
          <a:p>
            <a:pPr algn="just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Проведен мониторинг успеваемости студентов по учебной и производственной практике и рассмотрены пути повышения успеваемости и посещаемости практик.</a:t>
            </a:r>
          </a:p>
          <a:p>
            <a:pPr algn="just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Во время отчетного периода осуществлялось </a:t>
            </a:r>
            <a:r>
              <a:rPr lang="ru-RU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взаимопосещение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занятий преподавателей и мастеров производственного обучения. </a:t>
            </a:r>
          </a:p>
          <a:p>
            <a:pPr algn="just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Нацеливание педагогического коллектива на повышение уровня  профессионального мастерства.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77" y="23435"/>
            <a:ext cx="2133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269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384300"/>
            <a:ext cx="10972800" cy="8285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преподавателей в областных конкурсах и заседаниях МО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Desktop\IMG_20220609_1354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16268" r="17567"/>
          <a:stretch/>
        </p:blipFill>
        <p:spPr bwMode="auto">
          <a:xfrm>
            <a:off x="370237" y="2701637"/>
            <a:ext cx="321808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IMG_20220610_1203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4321" y="2479963"/>
            <a:ext cx="3190009" cy="425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IMG_20220609_13542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90" t="19618"/>
          <a:stretch/>
        </p:blipFill>
        <p:spPr bwMode="auto">
          <a:xfrm>
            <a:off x="4976380" y="2611581"/>
            <a:ext cx="3375314" cy="408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AppData\Local\Temp\Rar$DIa0.052\381245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1674" y="2528453"/>
            <a:ext cx="2940040" cy="415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70360" y="2562296"/>
            <a:ext cx="3017837" cy="401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553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845" y="1417053"/>
            <a:ext cx="4303236" cy="3041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ProgramData\Bimoid\Users\User0001\RcvdFiles\metodist\Кожевников публикация кл.часа 08.06.20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91099"/>
            <a:ext cx="2656463" cy="333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ProgramData\Bimoid\Users\User0001\RcvdFiles\metodist\Жмак сертификат (Кожевников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9886" y="3560618"/>
            <a:ext cx="4029549" cy="284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55" y="0"/>
            <a:ext cx="2133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\Desktop\IMG-20220629-WA000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07" t="10093" b="10294"/>
          <a:stretch/>
        </p:blipFill>
        <p:spPr bwMode="auto">
          <a:xfrm>
            <a:off x="7484847" y="823335"/>
            <a:ext cx="4195912" cy="265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IMG-20220629-WA000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77" t="11861" r="6902" b="14469"/>
          <a:stretch/>
        </p:blipFill>
        <p:spPr bwMode="auto">
          <a:xfrm>
            <a:off x="2564837" y="3851562"/>
            <a:ext cx="2795650" cy="284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ProgramData\Bimoid\Users\User0001\RcvdFiles\metodist\Шибанова курсы Единый урок 28.11.2021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23" t="22205" r="14822" b="12526"/>
          <a:stretch/>
        </p:blipFill>
        <p:spPr bwMode="auto">
          <a:xfrm>
            <a:off x="5457469" y="2742778"/>
            <a:ext cx="2996012" cy="382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996909" y="603573"/>
            <a:ext cx="2676135" cy="2723284"/>
            <a:chOff x="160" y="150"/>
            <a:chExt cx="16161" cy="1159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" y="150"/>
              <a:ext cx="16038" cy="11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0" y="485"/>
              <a:ext cx="12120" cy="1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0" y="8925"/>
              <a:ext cx="12000" cy="1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AutoShape 6"/>
            <p:cNvSpPr>
              <a:spLocks/>
            </p:cNvSpPr>
            <p:nvPr/>
          </p:nvSpPr>
          <p:spPr bwMode="auto">
            <a:xfrm>
              <a:off x="4200" y="11245"/>
              <a:ext cx="3437" cy="220"/>
            </a:xfrm>
            <a:custGeom>
              <a:avLst/>
              <a:gdLst>
                <a:gd name="T0" fmla="+- 0 4240 4200"/>
                <a:gd name="T1" fmla="*/ T0 w 3437"/>
                <a:gd name="T2" fmla="+- 0 11466 11246"/>
                <a:gd name="T3" fmla="*/ 11466 h 220"/>
                <a:gd name="T4" fmla="+- 0 4230 4200"/>
                <a:gd name="T5" fmla="*/ T4 w 3437"/>
                <a:gd name="T6" fmla="+- 0 11464 11246"/>
                <a:gd name="T7" fmla="*/ 11464 h 220"/>
                <a:gd name="T8" fmla="+- 0 4220 4200"/>
                <a:gd name="T9" fmla="*/ T8 w 3437"/>
                <a:gd name="T10" fmla="+- 0 11466 11246"/>
                <a:gd name="T11" fmla="*/ 11466 h 220"/>
                <a:gd name="T12" fmla="+- 0 4240 4200"/>
                <a:gd name="T13" fmla="*/ T12 w 3437"/>
                <a:gd name="T14" fmla="+- 0 11466 11246"/>
                <a:gd name="T15" fmla="*/ 11466 h 220"/>
                <a:gd name="T16" fmla="+- 0 4240 4200"/>
                <a:gd name="T17" fmla="*/ T16 w 3437"/>
                <a:gd name="T18" fmla="+- 0 11246 11246"/>
                <a:gd name="T19" fmla="*/ 11246 h 220"/>
                <a:gd name="T20" fmla="+- 0 4220 4200"/>
                <a:gd name="T21" fmla="*/ T20 w 3437"/>
                <a:gd name="T22" fmla="+- 0 11246 11246"/>
                <a:gd name="T23" fmla="*/ 11246 h 220"/>
                <a:gd name="T24" fmla="+- 0 4230 4200"/>
                <a:gd name="T25" fmla="*/ T24 w 3437"/>
                <a:gd name="T26" fmla="+- 0 11248 11246"/>
                <a:gd name="T27" fmla="*/ 11248 h 220"/>
                <a:gd name="T28" fmla="+- 0 4240 4200"/>
                <a:gd name="T29" fmla="*/ T28 w 3437"/>
                <a:gd name="T30" fmla="+- 0 11246 11246"/>
                <a:gd name="T31" fmla="*/ 11246 h 220"/>
                <a:gd name="T32" fmla="+- 0 4260 4200"/>
                <a:gd name="T33" fmla="*/ T32 w 3437"/>
                <a:gd name="T34" fmla="+- 0 11286 11246"/>
                <a:gd name="T35" fmla="*/ 11286 h 220"/>
                <a:gd name="T36" fmla="+- 0 4257 4200"/>
                <a:gd name="T37" fmla="*/ T36 w 3437"/>
                <a:gd name="T38" fmla="+- 0 11270 11246"/>
                <a:gd name="T39" fmla="*/ 11270 h 220"/>
                <a:gd name="T40" fmla="+- 0 4248 4200"/>
                <a:gd name="T41" fmla="*/ T40 w 3437"/>
                <a:gd name="T42" fmla="+- 0 11257 11246"/>
                <a:gd name="T43" fmla="*/ 11257 h 220"/>
                <a:gd name="T44" fmla="+- 0 4236 4200"/>
                <a:gd name="T45" fmla="*/ T44 w 3437"/>
                <a:gd name="T46" fmla="+- 0 11249 11246"/>
                <a:gd name="T47" fmla="*/ 11249 h 220"/>
                <a:gd name="T48" fmla="+- 0 4230 4200"/>
                <a:gd name="T49" fmla="*/ T48 w 3437"/>
                <a:gd name="T50" fmla="+- 0 11248 11246"/>
                <a:gd name="T51" fmla="*/ 11248 h 220"/>
                <a:gd name="T52" fmla="+- 0 4224 4200"/>
                <a:gd name="T53" fmla="*/ T52 w 3437"/>
                <a:gd name="T54" fmla="+- 0 11249 11246"/>
                <a:gd name="T55" fmla="*/ 11249 h 220"/>
                <a:gd name="T56" fmla="+- 0 4212 4200"/>
                <a:gd name="T57" fmla="*/ T56 w 3437"/>
                <a:gd name="T58" fmla="+- 0 11257 11246"/>
                <a:gd name="T59" fmla="*/ 11257 h 220"/>
                <a:gd name="T60" fmla="+- 0 4203 4200"/>
                <a:gd name="T61" fmla="*/ T60 w 3437"/>
                <a:gd name="T62" fmla="+- 0 11270 11246"/>
                <a:gd name="T63" fmla="*/ 11270 h 220"/>
                <a:gd name="T64" fmla="+- 0 4200 4200"/>
                <a:gd name="T65" fmla="*/ T64 w 3437"/>
                <a:gd name="T66" fmla="+- 0 11286 11246"/>
                <a:gd name="T67" fmla="*/ 11286 h 220"/>
                <a:gd name="T68" fmla="+- 0 4200 4200"/>
                <a:gd name="T69" fmla="*/ T68 w 3437"/>
                <a:gd name="T70" fmla="+- 0 11426 11246"/>
                <a:gd name="T71" fmla="*/ 11426 h 220"/>
                <a:gd name="T72" fmla="+- 0 4203 4200"/>
                <a:gd name="T73" fmla="*/ T72 w 3437"/>
                <a:gd name="T74" fmla="+- 0 11441 11246"/>
                <a:gd name="T75" fmla="*/ 11441 h 220"/>
                <a:gd name="T76" fmla="+- 0 4212 4200"/>
                <a:gd name="T77" fmla="*/ T76 w 3437"/>
                <a:gd name="T78" fmla="+- 0 11454 11246"/>
                <a:gd name="T79" fmla="*/ 11454 h 220"/>
                <a:gd name="T80" fmla="+- 0 4224 4200"/>
                <a:gd name="T81" fmla="*/ T80 w 3437"/>
                <a:gd name="T82" fmla="+- 0 11462 11246"/>
                <a:gd name="T83" fmla="*/ 11462 h 220"/>
                <a:gd name="T84" fmla="+- 0 4230 4200"/>
                <a:gd name="T85" fmla="*/ T84 w 3437"/>
                <a:gd name="T86" fmla="+- 0 11464 11246"/>
                <a:gd name="T87" fmla="*/ 11464 h 220"/>
                <a:gd name="T88" fmla="+- 0 4236 4200"/>
                <a:gd name="T89" fmla="*/ T88 w 3437"/>
                <a:gd name="T90" fmla="+- 0 11462 11246"/>
                <a:gd name="T91" fmla="*/ 11462 h 220"/>
                <a:gd name="T92" fmla="+- 0 4248 4200"/>
                <a:gd name="T93" fmla="*/ T92 w 3437"/>
                <a:gd name="T94" fmla="+- 0 11454 11246"/>
                <a:gd name="T95" fmla="*/ 11454 h 220"/>
                <a:gd name="T96" fmla="+- 0 4257 4200"/>
                <a:gd name="T97" fmla="*/ T96 w 3437"/>
                <a:gd name="T98" fmla="+- 0 11441 11246"/>
                <a:gd name="T99" fmla="*/ 11441 h 220"/>
                <a:gd name="T100" fmla="+- 0 4260 4200"/>
                <a:gd name="T101" fmla="*/ T100 w 3437"/>
                <a:gd name="T102" fmla="+- 0 11426 11246"/>
                <a:gd name="T103" fmla="*/ 11426 h 220"/>
                <a:gd name="T104" fmla="+- 0 4260 4200"/>
                <a:gd name="T105" fmla="*/ T104 w 3437"/>
                <a:gd name="T106" fmla="+- 0 11286 11246"/>
                <a:gd name="T107" fmla="*/ 11286 h 220"/>
                <a:gd name="T108" fmla="+- 0 7616 4200"/>
                <a:gd name="T109" fmla="*/ T108 w 3437"/>
                <a:gd name="T110" fmla="+- 0 11466 11246"/>
                <a:gd name="T111" fmla="*/ 11466 h 220"/>
                <a:gd name="T112" fmla="+- 0 7606 4200"/>
                <a:gd name="T113" fmla="*/ T112 w 3437"/>
                <a:gd name="T114" fmla="+- 0 11464 11246"/>
                <a:gd name="T115" fmla="*/ 11464 h 220"/>
                <a:gd name="T116" fmla="+- 0 7596 4200"/>
                <a:gd name="T117" fmla="*/ T116 w 3437"/>
                <a:gd name="T118" fmla="+- 0 11466 11246"/>
                <a:gd name="T119" fmla="*/ 11466 h 220"/>
                <a:gd name="T120" fmla="+- 0 7616 4200"/>
                <a:gd name="T121" fmla="*/ T120 w 3437"/>
                <a:gd name="T122" fmla="+- 0 11466 11246"/>
                <a:gd name="T123" fmla="*/ 11466 h 220"/>
                <a:gd name="T124" fmla="+- 0 7616 4200"/>
                <a:gd name="T125" fmla="*/ T124 w 3437"/>
                <a:gd name="T126" fmla="+- 0 11246 11246"/>
                <a:gd name="T127" fmla="*/ 11246 h 220"/>
                <a:gd name="T128" fmla="+- 0 7596 4200"/>
                <a:gd name="T129" fmla="*/ T128 w 3437"/>
                <a:gd name="T130" fmla="+- 0 11246 11246"/>
                <a:gd name="T131" fmla="*/ 11246 h 220"/>
                <a:gd name="T132" fmla="+- 0 7606 4200"/>
                <a:gd name="T133" fmla="*/ T132 w 3437"/>
                <a:gd name="T134" fmla="+- 0 11248 11246"/>
                <a:gd name="T135" fmla="*/ 11248 h 220"/>
                <a:gd name="T136" fmla="+- 0 7616 4200"/>
                <a:gd name="T137" fmla="*/ T136 w 3437"/>
                <a:gd name="T138" fmla="+- 0 11246 11246"/>
                <a:gd name="T139" fmla="*/ 11246 h 220"/>
                <a:gd name="T140" fmla="+- 0 7636 4200"/>
                <a:gd name="T141" fmla="*/ T140 w 3437"/>
                <a:gd name="T142" fmla="+- 0 11286 11246"/>
                <a:gd name="T143" fmla="*/ 11286 h 220"/>
                <a:gd name="T144" fmla="+- 0 7633 4200"/>
                <a:gd name="T145" fmla="*/ T144 w 3437"/>
                <a:gd name="T146" fmla="+- 0 11270 11246"/>
                <a:gd name="T147" fmla="*/ 11270 h 220"/>
                <a:gd name="T148" fmla="+- 0 7624 4200"/>
                <a:gd name="T149" fmla="*/ T148 w 3437"/>
                <a:gd name="T150" fmla="+- 0 11257 11246"/>
                <a:gd name="T151" fmla="*/ 11257 h 220"/>
                <a:gd name="T152" fmla="+- 0 7612 4200"/>
                <a:gd name="T153" fmla="*/ T152 w 3437"/>
                <a:gd name="T154" fmla="+- 0 11249 11246"/>
                <a:gd name="T155" fmla="*/ 11249 h 220"/>
                <a:gd name="T156" fmla="+- 0 7606 4200"/>
                <a:gd name="T157" fmla="*/ T156 w 3437"/>
                <a:gd name="T158" fmla="+- 0 11248 11246"/>
                <a:gd name="T159" fmla="*/ 11248 h 220"/>
                <a:gd name="T160" fmla="+- 0 7601 4200"/>
                <a:gd name="T161" fmla="*/ T160 w 3437"/>
                <a:gd name="T162" fmla="+- 0 11249 11246"/>
                <a:gd name="T163" fmla="*/ 11249 h 220"/>
                <a:gd name="T164" fmla="+- 0 7588 4200"/>
                <a:gd name="T165" fmla="*/ T164 w 3437"/>
                <a:gd name="T166" fmla="+- 0 11257 11246"/>
                <a:gd name="T167" fmla="*/ 11257 h 220"/>
                <a:gd name="T168" fmla="+- 0 7579 4200"/>
                <a:gd name="T169" fmla="*/ T168 w 3437"/>
                <a:gd name="T170" fmla="+- 0 11270 11246"/>
                <a:gd name="T171" fmla="*/ 11270 h 220"/>
                <a:gd name="T172" fmla="+- 0 7576 4200"/>
                <a:gd name="T173" fmla="*/ T172 w 3437"/>
                <a:gd name="T174" fmla="+- 0 11286 11246"/>
                <a:gd name="T175" fmla="*/ 11286 h 220"/>
                <a:gd name="T176" fmla="+- 0 7576 4200"/>
                <a:gd name="T177" fmla="*/ T176 w 3437"/>
                <a:gd name="T178" fmla="+- 0 11426 11246"/>
                <a:gd name="T179" fmla="*/ 11426 h 220"/>
                <a:gd name="T180" fmla="+- 0 7579 4200"/>
                <a:gd name="T181" fmla="*/ T180 w 3437"/>
                <a:gd name="T182" fmla="+- 0 11441 11246"/>
                <a:gd name="T183" fmla="*/ 11441 h 220"/>
                <a:gd name="T184" fmla="+- 0 7588 4200"/>
                <a:gd name="T185" fmla="*/ T184 w 3437"/>
                <a:gd name="T186" fmla="+- 0 11454 11246"/>
                <a:gd name="T187" fmla="*/ 11454 h 220"/>
                <a:gd name="T188" fmla="+- 0 7601 4200"/>
                <a:gd name="T189" fmla="*/ T188 w 3437"/>
                <a:gd name="T190" fmla="+- 0 11462 11246"/>
                <a:gd name="T191" fmla="*/ 11462 h 220"/>
                <a:gd name="T192" fmla="+- 0 7606 4200"/>
                <a:gd name="T193" fmla="*/ T192 w 3437"/>
                <a:gd name="T194" fmla="+- 0 11464 11246"/>
                <a:gd name="T195" fmla="*/ 11464 h 220"/>
                <a:gd name="T196" fmla="+- 0 7612 4200"/>
                <a:gd name="T197" fmla="*/ T196 w 3437"/>
                <a:gd name="T198" fmla="+- 0 11462 11246"/>
                <a:gd name="T199" fmla="*/ 11462 h 220"/>
                <a:gd name="T200" fmla="+- 0 7624 4200"/>
                <a:gd name="T201" fmla="*/ T200 w 3437"/>
                <a:gd name="T202" fmla="+- 0 11454 11246"/>
                <a:gd name="T203" fmla="*/ 11454 h 220"/>
                <a:gd name="T204" fmla="+- 0 7633 4200"/>
                <a:gd name="T205" fmla="*/ T204 w 3437"/>
                <a:gd name="T206" fmla="+- 0 11441 11246"/>
                <a:gd name="T207" fmla="*/ 11441 h 220"/>
                <a:gd name="T208" fmla="+- 0 7636 4200"/>
                <a:gd name="T209" fmla="*/ T208 w 3437"/>
                <a:gd name="T210" fmla="+- 0 11426 11246"/>
                <a:gd name="T211" fmla="*/ 11426 h 220"/>
                <a:gd name="T212" fmla="+- 0 7636 4200"/>
                <a:gd name="T213" fmla="*/ T212 w 3437"/>
                <a:gd name="T214" fmla="+- 0 11286 11246"/>
                <a:gd name="T215" fmla="*/ 11286 h 2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</a:cxnLst>
              <a:rect l="0" t="0" r="r" b="b"/>
              <a:pathLst>
                <a:path w="3437" h="220">
                  <a:moveTo>
                    <a:pt x="40" y="220"/>
                  </a:moveTo>
                  <a:lnTo>
                    <a:pt x="30" y="218"/>
                  </a:lnTo>
                  <a:lnTo>
                    <a:pt x="20" y="220"/>
                  </a:lnTo>
                  <a:lnTo>
                    <a:pt x="40" y="220"/>
                  </a:lnTo>
                  <a:close/>
                  <a:moveTo>
                    <a:pt x="40" y="0"/>
                  </a:moveTo>
                  <a:lnTo>
                    <a:pt x="20" y="0"/>
                  </a:lnTo>
                  <a:lnTo>
                    <a:pt x="30" y="2"/>
                  </a:lnTo>
                  <a:lnTo>
                    <a:pt x="40" y="0"/>
                  </a:lnTo>
                  <a:close/>
                  <a:moveTo>
                    <a:pt x="60" y="40"/>
                  </a:moveTo>
                  <a:lnTo>
                    <a:pt x="57" y="24"/>
                  </a:lnTo>
                  <a:lnTo>
                    <a:pt x="48" y="11"/>
                  </a:lnTo>
                  <a:lnTo>
                    <a:pt x="36" y="3"/>
                  </a:lnTo>
                  <a:lnTo>
                    <a:pt x="30" y="2"/>
                  </a:lnTo>
                  <a:lnTo>
                    <a:pt x="24" y="3"/>
                  </a:lnTo>
                  <a:lnTo>
                    <a:pt x="12" y="11"/>
                  </a:lnTo>
                  <a:lnTo>
                    <a:pt x="3" y="24"/>
                  </a:lnTo>
                  <a:lnTo>
                    <a:pt x="0" y="40"/>
                  </a:lnTo>
                  <a:lnTo>
                    <a:pt x="0" y="180"/>
                  </a:lnTo>
                  <a:lnTo>
                    <a:pt x="3" y="195"/>
                  </a:lnTo>
                  <a:lnTo>
                    <a:pt x="12" y="208"/>
                  </a:lnTo>
                  <a:lnTo>
                    <a:pt x="24" y="216"/>
                  </a:lnTo>
                  <a:lnTo>
                    <a:pt x="30" y="218"/>
                  </a:lnTo>
                  <a:lnTo>
                    <a:pt x="36" y="216"/>
                  </a:lnTo>
                  <a:lnTo>
                    <a:pt x="48" y="208"/>
                  </a:lnTo>
                  <a:lnTo>
                    <a:pt x="57" y="195"/>
                  </a:lnTo>
                  <a:lnTo>
                    <a:pt x="60" y="180"/>
                  </a:lnTo>
                  <a:lnTo>
                    <a:pt x="60" y="40"/>
                  </a:lnTo>
                  <a:close/>
                  <a:moveTo>
                    <a:pt x="3416" y="220"/>
                  </a:moveTo>
                  <a:lnTo>
                    <a:pt x="3406" y="218"/>
                  </a:lnTo>
                  <a:lnTo>
                    <a:pt x="3396" y="220"/>
                  </a:lnTo>
                  <a:lnTo>
                    <a:pt x="3416" y="220"/>
                  </a:lnTo>
                  <a:close/>
                  <a:moveTo>
                    <a:pt x="3416" y="0"/>
                  </a:moveTo>
                  <a:lnTo>
                    <a:pt x="3396" y="0"/>
                  </a:lnTo>
                  <a:lnTo>
                    <a:pt x="3406" y="2"/>
                  </a:lnTo>
                  <a:lnTo>
                    <a:pt x="3416" y="0"/>
                  </a:lnTo>
                  <a:close/>
                  <a:moveTo>
                    <a:pt x="3436" y="40"/>
                  </a:moveTo>
                  <a:lnTo>
                    <a:pt x="3433" y="24"/>
                  </a:lnTo>
                  <a:lnTo>
                    <a:pt x="3424" y="11"/>
                  </a:lnTo>
                  <a:lnTo>
                    <a:pt x="3412" y="3"/>
                  </a:lnTo>
                  <a:lnTo>
                    <a:pt x="3406" y="2"/>
                  </a:lnTo>
                  <a:lnTo>
                    <a:pt x="3401" y="3"/>
                  </a:lnTo>
                  <a:lnTo>
                    <a:pt x="3388" y="11"/>
                  </a:lnTo>
                  <a:lnTo>
                    <a:pt x="3379" y="24"/>
                  </a:lnTo>
                  <a:lnTo>
                    <a:pt x="3376" y="40"/>
                  </a:lnTo>
                  <a:lnTo>
                    <a:pt x="3376" y="180"/>
                  </a:lnTo>
                  <a:lnTo>
                    <a:pt x="3379" y="195"/>
                  </a:lnTo>
                  <a:lnTo>
                    <a:pt x="3388" y="208"/>
                  </a:lnTo>
                  <a:lnTo>
                    <a:pt x="3401" y="216"/>
                  </a:lnTo>
                  <a:lnTo>
                    <a:pt x="3406" y="218"/>
                  </a:lnTo>
                  <a:lnTo>
                    <a:pt x="3412" y="216"/>
                  </a:lnTo>
                  <a:lnTo>
                    <a:pt x="3424" y="208"/>
                  </a:lnTo>
                  <a:lnTo>
                    <a:pt x="3433" y="195"/>
                  </a:lnTo>
                  <a:lnTo>
                    <a:pt x="3436" y="180"/>
                  </a:lnTo>
                  <a:lnTo>
                    <a:pt x="3436" y="40"/>
                  </a:lnTo>
                  <a:close/>
                </a:path>
              </a:pathLst>
            </a:custGeom>
            <a:solidFill>
              <a:srgbClr val="65CB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153778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20982"/>
            <a:ext cx="10972800" cy="83316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Неделя специальности 23.02.03 Техническое 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обслуживание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 ремонт автомобильного транспорта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s://sun9-81.userapi.com/impf/78JYA6_1EqwOO6pRMcCJaJ9ZkdBtU9mGYIy-ZQ/3MsfjcPtVo8.jpg?size=604x475&amp;quality=95&amp;sign=e3c15a3ebbd0c78f7cb939e703b7a920&amp;c_uniq_tag=u4ImbH06nqelUlaNE07h65jQ3b3B2qTQH5SEac-XyiM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1179" y="3489287"/>
            <a:ext cx="4192882" cy="329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4664" y="615191"/>
            <a:ext cx="3417455" cy="256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https://sun9-57.userapi.com/impf/Nc5y1uiSICjgWMmJ-XBcxkZDPqJg3kvb3gXthA/5hmcjoFJcgk.jpg?size=424x565&amp;quality=95&amp;sign=b9bfe41e77f4c59a3ae2a988c5681f78&amp;c_uniq_tag=y-UIjgr82-miqJCpuaEMFT_vudTRUr5vV8VE0XaRWz0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72255" y="3795971"/>
            <a:ext cx="2014199" cy="268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s://sun9-59.userapi.com/impf/arvbd9nNCD4mr5H5oDu8ixw5nw7e52SkwJ5gkA/-XD5olSr-eU.jpg?size=453x604&amp;quality=95&amp;rotate=90&amp;sign=eda02b4b2f4976ca8e1a9ad69c2415c1&amp;c_uniq_tag=BR7glzEWILz4QrlL3gGiADlQjlo29w3Cgj5dqcfvJy8&amp;type=albu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1110" y="2770332"/>
            <a:ext cx="3012252" cy="401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9942" y="345786"/>
            <a:ext cx="1818410" cy="242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08" y="3178282"/>
            <a:ext cx="3633787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 descr="https://sun9-56.userapi.com/impf/15mFp1RQKWi8al-8VSlczRJ9wFk2QUG56a_97w/t-__aGpwTS4.jpg?size=453x604&amp;quality=95&amp;sign=1c0c9f3a47466dcf4ee5deaae4101ff6&amp;c_uniq_tag=b9kBQX8vC0496zWrLx2tHOGf1F9LCSbSUvJpalUd5wY&amp;type=albu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0924" y="1731818"/>
            <a:ext cx="1539018" cy="205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743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Государственная итоговая аттестация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IMG-20220629-WA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258" y="3164113"/>
            <a:ext cx="3672113" cy="356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IMG-20220629-WA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5600" y="3018971"/>
            <a:ext cx="4741333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IMG-20220628-WA00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22443" y="2503714"/>
            <a:ext cx="3053442" cy="407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2969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964</TotalTime>
  <Words>309</Words>
  <Application>Microsoft Office PowerPoint</Application>
  <PresentationFormat>Произвольный</PresentationFormat>
  <Paragraphs>45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ОТЧЕТ  работы методической комиссии преподавателей по программам подготовки специалистов среднего звена по специальности «Техническое обслуживание двигателей, систем и агрегатов автомобилей»          Шибанова Л.В.,                            руководитель ЦМК ОД </vt:lpstr>
      <vt:lpstr>Состав методической комиссии:</vt:lpstr>
      <vt:lpstr>Тема работы методической комиссии:  Формирование и совершенствование профессиональных компетенций преподавателей специальных дисциплин в условиях применения в образовательном процессе цифровых образовательных ресурсов и современных образовательных технологий.</vt:lpstr>
      <vt:lpstr>Темы самообразования </vt:lpstr>
      <vt:lpstr>Проделанная работа за 2021-2022 уч. год</vt:lpstr>
      <vt:lpstr>Участие преподавателей в областных конкурсах и заседаниях МО</vt:lpstr>
      <vt:lpstr>Слайд 7</vt:lpstr>
      <vt:lpstr>Неделя специальности 23.02.03 Техническое  обслуживание и ремонт автомобильного транспорта </vt:lpstr>
      <vt:lpstr>Государственная итоговая аттестация</vt:lpstr>
      <vt:lpstr>Задачи на следующий учебный год </vt:lpstr>
      <vt:lpstr>СПАСИБО ЗА ВНИМАНИЕ!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 работы методической комиссии преподавателей и мастеров п/о общепрофессионального и профессионального циклов № 1   за 2015-2016 учебный год  </dc:title>
  <dc:creator>ДИКТ4</dc:creator>
  <cp:lastModifiedBy>нина николаевна</cp:lastModifiedBy>
  <cp:revision>79</cp:revision>
  <cp:lastPrinted>2017-06-26T06:55:22Z</cp:lastPrinted>
  <dcterms:created xsi:type="dcterms:W3CDTF">2016-06-08T05:25:02Z</dcterms:created>
  <dcterms:modified xsi:type="dcterms:W3CDTF">2022-07-01T03:46:33Z</dcterms:modified>
</cp:coreProperties>
</file>