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309" r:id="rId3"/>
    <p:sldId id="288" r:id="rId4"/>
    <p:sldId id="287" r:id="rId5"/>
    <p:sldId id="272" r:id="rId6"/>
    <p:sldId id="273" r:id="rId7"/>
    <p:sldId id="264" r:id="rId8"/>
    <p:sldId id="295" r:id="rId9"/>
    <p:sldId id="305" r:id="rId10"/>
    <p:sldId id="281" r:id="rId11"/>
    <p:sldId id="306" r:id="rId12"/>
    <p:sldId id="297" r:id="rId13"/>
    <p:sldId id="283" r:id="rId14"/>
    <p:sldId id="268" r:id="rId15"/>
    <p:sldId id="271" r:id="rId16"/>
    <p:sldId id="299" r:id="rId17"/>
    <p:sldId id="300" r:id="rId18"/>
    <p:sldId id="301" r:id="rId19"/>
    <p:sldId id="275" r:id="rId20"/>
    <p:sldId id="304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673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14" y="-5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F7CAE-FDA5-4D35-BD85-0807852EB878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03601B-AAF7-4BE0-9414-21F154BC92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9966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3601B-AAF7-4BE0-9414-21F154BC9221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4710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513E9C1-FC6B-43A2-9AF9-E60B323086B5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802C13E-32BD-4187-9F10-E57A06A651E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96119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E9C1-FC6B-43A2-9AF9-E60B323086B5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C13E-32BD-4187-9F10-E57A06A651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841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E9C1-FC6B-43A2-9AF9-E60B323086B5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C13E-32BD-4187-9F10-E57A06A651E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41132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E9C1-FC6B-43A2-9AF9-E60B323086B5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C13E-32BD-4187-9F10-E57A06A651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98399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E9C1-FC6B-43A2-9AF9-E60B323086B5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C13E-32BD-4187-9F10-E57A06A651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0877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E9C1-FC6B-43A2-9AF9-E60B323086B5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C13E-32BD-4187-9F10-E57A06A651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50743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E9C1-FC6B-43A2-9AF9-E60B323086B5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C13E-32BD-4187-9F10-E57A06A651E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97580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E9C1-FC6B-43A2-9AF9-E60B323086B5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C13E-32BD-4187-9F10-E57A06A651E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53948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E9C1-FC6B-43A2-9AF9-E60B323086B5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C13E-32BD-4187-9F10-E57A06A651E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78483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E9C1-FC6B-43A2-9AF9-E60B323086B5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C13E-32BD-4187-9F10-E57A06A651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7139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E9C1-FC6B-43A2-9AF9-E60B323086B5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C13E-32BD-4187-9F10-E57A06A651E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05954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E9C1-FC6B-43A2-9AF9-E60B323086B5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C13E-32BD-4187-9F10-E57A06A651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3327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E9C1-FC6B-43A2-9AF9-E60B323086B5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C13E-32BD-4187-9F10-E57A06A651E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65540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E9C1-FC6B-43A2-9AF9-E60B323086B5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C13E-32BD-4187-9F10-E57A06A651E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31192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E9C1-FC6B-43A2-9AF9-E60B323086B5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C13E-32BD-4187-9F10-E57A06A651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6445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E9C1-FC6B-43A2-9AF9-E60B323086B5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C13E-32BD-4187-9F10-E57A06A651E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49370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3E9C1-FC6B-43A2-9AF9-E60B323086B5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C13E-32BD-4187-9F10-E57A06A651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9304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513E9C1-FC6B-43A2-9AF9-E60B323086B5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802C13E-32BD-4187-9F10-E57A06A651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2598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0753" y="1403797"/>
            <a:ext cx="9305530" cy="3528811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Источники информации</a:t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> и их использование </a:t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в научно-исследовательской </a:t>
            </a: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деятельности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097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76" t="3049" r="1111" b="3907"/>
          <a:stretch/>
        </p:blipFill>
        <p:spPr>
          <a:xfrm>
            <a:off x="514350" y="468630"/>
            <a:ext cx="11167110" cy="587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048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701" y="1752606"/>
            <a:ext cx="10934164" cy="1822514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ЧЕЛЯБИНСКАЯ </a:t>
            </a:r>
            <a:r>
              <a:rPr lang="ru-RU" sz="3600" b="1" dirty="0" smtClean="0">
                <a:solidFill>
                  <a:srgbClr val="FF0000"/>
                </a:solidFill>
              </a:rPr>
              <a:t> ОБЛАСТНАЯ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УНИВЕРСАЛЬНАЯ  НАУЧНАЯ 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БИБЛИОТЕКА (ЧОУНБ)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669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5075" y="1752606"/>
            <a:ext cx="9573658" cy="1822514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ВИРТУАЛЬНАЯ СПРАВОЧНАЯ СЛУЖБА </a:t>
            </a:r>
            <a:r>
              <a:rPr lang="ru-RU" b="1" dirty="0" smtClean="0">
                <a:solidFill>
                  <a:srgbClr val="FF0000"/>
                </a:solidFill>
              </a:rPr>
              <a:t>ЧОУНБ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914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-1" t="11167" r="626" b="4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733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727113"/>
            <a:ext cx="9601196" cy="142117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ВИРТУАЛЬНЫЙ АБОНЕМЕНТ ЧОУНБ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2"/>
            <a:ext cx="9864686" cy="3318936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5400" dirty="0">
                <a:solidFill>
                  <a:schemeClr val="accent5">
                    <a:lumMod val="50000"/>
                  </a:schemeClr>
                </a:solidFill>
              </a:rPr>
              <a:t>позволяет читать книги и периодику из </a:t>
            </a:r>
            <a:r>
              <a:rPr lang="ru-RU" sz="5400" b="1" u="sng" dirty="0">
                <a:solidFill>
                  <a:schemeClr val="accent5">
                    <a:lumMod val="50000"/>
                  </a:schemeClr>
                </a:solidFill>
              </a:rPr>
              <a:t>полнотекстовых баз данных</a:t>
            </a:r>
            <a:r>
              <a:rPr lang="ru-RU" sz="5400" dirty="0">
                <a:solidFill>
                  <a:schemeClr val="accent5">
                    <a:lumMod val="50000"/>
                  </a:schemeClr>
                </a:solidFill>
              </a:rPr>
              <a:t>, приобретенных </a:t>
            </a:r>
            <a:r>
              <a:rPr lang="ru-RU" sz="5400" dirty="0" smtClean="0">
                <a:solidFill>
                  <a:schemeClr val="accent5">
                    <a:lumMod val="50000"/>
                  </a:schemeClr>
                </a:solidFill>
              </a:rPr>
              <a:t>ЧОУНБ, </a:t>
            </a:r>
            <a:r>
              <a:rPr lang="ru-RU" sz="5400" dirty="0">
                <a:solidFill>
                  <a:schemeClr val="accent5">
                    <a:lumMod val="50000"/>
                  </a:schemeClr>
                </a:solidFill>
              </a:rPr>
              <a:t>и работать с ними </a:t>
            </a:r>
            <a:r>
              <a:rPr lang="ru-RU" sz="5400" b="1" u="sng" dirty="0" err="1">
                <a:solidFill>
                  <a:schemeClr val="accent5">
                    <a:lumMod val="50000"/>
                  </a:schemeClr>
                </a:solidFill>
              </a:rPr>
              <a:t>on-line</a:t>
            </a:r>
            <a:r>
              <a:rPr lang="ru-RU" sz="5400" b="1" u="sng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5400" dirty="0">
                <a:solidFill>
                  <a:schemeClr val="accent5">
                    <a:lumMod val="50000"/>
                  </a:schemeClr>
                </a:solidFill>
              </a:rPr>
              <a:t>вне стен библиотеки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5440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6766" y="397072"/>
            <a:ext cx="1070839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Дополнительная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регистрация в библиотеке </a:t>
            </a:r>
            <a:r>
              <a:rPr lang="ru-RU" sz="2000" b="1" dirty="0" err="1">
                <a:solidFill>
                  <a:srgbClr val="FF0000"/>
                </a:solidFill>
              </a:rPr>
              <a:t>ЛитРес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 Прочтите инструкцию пользователя библиотеки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</a:rPr>
              <a:t>ЛитРес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!</a:t>
            </a:r>
          </a:p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    Код приглашения для </a:t>
            </a:r>
            <a:r>
              <a:rPr lang="ru-RU" sz="2000" b="1" dirty="0">
                <a:solidFill>
                  <a:srgbClr val="FF0000"/>
                </a:solidFill>
              </a:rPr>
              <a:t>ЭБС ЛАНЬ - 048831-345427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. После получения кода приглашения необходимо пройти личную регистрацию и в дальнейшем работать под своими учетными данными, используя разнообразные сервисы и технологии ЭБС ЛАНЬ.  </a:t>
            </a:r>
          </a:p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    Код приглашения для библиотеки </a:t>
            </a:r>
            <a:r>
              <a:rPr lang="ru-RU" sz="2000" b="1" dirty="0" err="1">
                <a:solidFill>
                  <a:srgbClr val="FF0000"/>
                </a:solidFill>
              </a:rPr>
              <a:t>Global</a:t>
            </a:r>
            <a:r>
              <a:rPr lang="ru-RU" sz="2000" b="1" dirty="0">
                <a:solidFill>
                  <a:srgbClr val="FF0000"/>
                </a:solidFill>
              </a:rPr>
              <a:t> F5 - 282-302-988-75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После получения кода приглашения необходимо пройти личную регистрацию и в дальнейшем работать под своими учетными данными, используя разнообразные сервисы и технологии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</a:rPr>
              <a:t>Global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 F5. Инструкция пользователя библиотеки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</a:rPr>
              <a:t>Global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 F5</a:t>
            </a:r>
          </a:p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    Логин / пароль для </a:t>
            </a:r>
            <a:r>
              <a:rPr lang="ru-RU" sz="2000" b="1" dirty="0" err="1">
                <a:solidFill>
                  <a:srgbClr val="FF0000"/>
                </a:solidFill>
              </a:rPr>
              <a:t>IPRbooks</a:t>
            </a:r>
            <a:r>
              <a:rPr lang="ru-RU" sz="2000" b="1" dirty="0">
                <a:solidFill>
                  <a:srgbClr val="FF0000"/>
                </a:solidFill>
              </a:rPr>
              <a:t> - </a:t>
            </a:r>
            <a:r>
              <a:rPr lang="ru-RU" sz="2000" b="1" dirty="0" err="1">
                <a:solidFill>
                  <a:srgbClr val="FF0000"/>
                </a:solidFill>
              </a:rPr>
              <a:t>chelreglib</a:t>
            </a:r>
            <a:r>
              <a:rPr lang="ru-RU" sz="2000" b="1" dirty="0">
                <a:solidFill>
                  <a:srgbClr val="FF0000"/>
                </a:solidFill>
              </a:rPr>
              <a:t>/HH3zHfZH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. После получения пароля необходимо пройти личную регистрацию и в дальнейшем работать под своими учетными данными, используя разнообразные сервисы и технологии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</a:rPr>
              <a:t>IPRbooks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. </a:t>
            </a:r>
          </a:p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 Логин / пароль для работы с периодическими изданиями </a:t>
            </a:r>
            <a:r>
              <a:rPr lang="ru-RU" sz="2000" b="1" dirty="0" err="1">
                <a:solidFill>
                  <a:srgbClr val="FF0000"/>
                </a:solidFill>
              </a:rPr>
              <a:t>EastView</a:t>
            </a:r>
            <a:r>
              <a:rPr lang="ru-RU" sz="2000" b="1" dirty="0">
                <a:solidFill>
                  <a:srgbClr val="FF0000"/>
                </a:solidFill>
              </a:rPr>
              <a:t> –        </a:t>
            </a:r>
            <a:r>
              <a:rPr lang="ru-RU" sz="2000" b="1" dirty="0" err="1">
                <a:solidFill>
                  <a:srgbClr val="FF0000"/>
                </a:solidFill>
              </a:rPr>
              <a:t>unilibchel</a:t>
            </a:r>
            <a:r>
              <a:rPr lang="ru-RU" sz="2000" b="1" dirty="0">
                <a:solidFill>
                  <a:srgbClr val="FF0000"/>
                </a:solidFill>
              </a:rPr>
              <a:t> / ChelBib40</a:t>
            </a:r>
          </a:p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    Логин / пароль для библиотеки Нон-фикшн </a:t>
            </a:r>
            <a:r>
              <a:rPr lang="ru-RU" sz="2000" b="1" dirty="0">
                <a:solidFill>
                  <a:srgbClr val="FF0000"/>
                </a:solidFill>
              </a:rPr>
              <a:t>- Chel_bibl_001 / </a:t>
            </a:r>
            <a:r>
              <a:rPr lang="ru-RU" sz="2000" b="1" dirty="0" err="1">
                <a:solidFill>
                  <a:srgbClr val="FF0000"/>
                </a:solidFill>
              </a:rPr>
              <a:t>ps_PUCUCaBg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. (Инструкция читателя)</a:t>
            </a:r>
          </a:p>
        </p:txBody>
      </p:sp>
    </p:spTree>
    <p:extLst>
      <p:ext uri="{BB962C8B-B14F-4D97-AF65-F5344CB8AC3E}">
        <p14:creationId xmlns:p14="http://schemas.microsoft.com/office/powerpoint/2010/main" xmlns="" val="163632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630" y="445770"/>
            <a:ext cx="11248120" cy="595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583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9484" y="1752606"/>
            <a:ext cx="10388905" cy="1822514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ЭЛЕКТРОННАЯ БИБЛИОТЕКА </a:t>
            </a:r>
            <a:r>
              <a:rPr lang="en-US" b="1" dirty="0">
                <a:solidFill>
                  <a:srgbClr val="FF0000"/>
                </a:solidFill>
              </a:rPr>
              <a:t>BOOK.RU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248" y="3846051"/>
            <a:ext cx="10278738" cy="1420012"/>
          </a:xfrm>
        </p:spPr>
        <p:txBody>
          <a:bodyPr>
            <a:normAutofit fontScale="92500" lnSpcReduction="10000"/>
          </a:bodyPr>
          <a:lstStyle/>
          <a:p>
            <a:r>
              <a:rPr lang="ru-RU" sz="4100" b="1" dirty="0" smtClean="0">
                <a:solidFill>
                  <a:schemeClr val="accent5">
                    <a:lumMod val="50000"/>
                  </a:schemeClr>
                </a:solidFill>
              </a:rPr>
              <a:t>КОД ДОСТУПА</a:t>
            </a:r>
          </a:p>
          <a:p>
            <a:r>
              <a:rPr lang="ru-RU" sz="4100" b="1" dirty="0" smtClean="0">
                <a:solidFill>
                  <a:schemeClr val="accent5">
                    <a:lumMod val="50000"/>
                  </a:schemeClr>
                </a:solidFill>
              </a:rPr>
              <a:t>067</a:t>
            </a:r>
            <a:r>
              <a:rPr lang="en-US" sz="4100" b="1" dirty="0" smtClean="0">
                <a:solidFill>
                  <a:schemeClr val="accent5">
                    <a:lumMod val="50000"/>
                  </a:schemeClr>
                </a:solidFill>
              </a:rPr>
              <a:t>F-0000-002C-FC98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0105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0622" y="1486824"/>
            <a:ext cx="10961782" cy="182251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ЭЛЕКТРОННЫЙ КАТАЛОГ БИБЛИОТЕКИ-МЕДИАТЕКИ 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ЧИРПО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998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88" t="3499" r="1094" b="4001"/>
          <a:stretch/>
        </p:blipFill>
        <p:spPr>
          <a:xfrm>
            <a:off x="-80010" y="0"/>
            <a:ext cx="123558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619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039" t="34330" r="5438" b="17350"/>
          <a:stretch/>
        </p:blipFill>
        <p:spPr bwMode="auto">
          <a:xfrm>
            <a:off x="2187542" y="1851661"/>
            <a:ext cx="7287928" cy="3691890"/>
          </a:xfrm>
          <a:prstGeom prst="rect">
            <a:avLst/>
          </a:prstGeom>
          <a:solidFill>
            <a:srgbClr val="FFFF00"/>
          </a:solidFill>
          <a:ln w="25400"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xmlns="" val="24294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1176" y="1752606"/>
            <a:ext cx="9000781" cy="1822514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ЧИРПО ВКОНТАКТЕ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57589" y="3925721"/>
            <a:ext cx="84871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Группа </a:t>
            </a:r>
            <a:r>
              <a:rPr lang="ru-RU" b="1" dirty="0" smtClean="0">
                <a:solidFill>
                  <a:srgbClr val="FF0000"/>
                </a:solidFill>
              </a:rPr>
              <a:t>  </a:t>
            </a:r>
            <a:r>
              <a:rPr lang="ru-RU" b="1" dirty="0" err="1" smtClean="0">
                <a:solidFill>
                  <a:srgbClr val="FF0000"/>
                </a:solidFill>
              </a:rPr>
              <a:t>Вконтакте</a:t>
            </a:r>
            <a:r>
              <a:rPr lang="ru-RU" b="1" dirty="0" smtClean="0">
                <a:solidFill>
                  <a:srgbClr val="FF0000"/>
                </a:solidFill>
              </a:rPr>
              <a:t>  БИБЛИОЧИРПО    </a:t>
            </a:r>
            <a:r>
              <a:rPr lang="en-US" sz="2400" b="1" dirty="0" smtClean="0">
                <a:solidFill>
                  <a:srgbClr val="FF0000"/>
                </a:solidFill>
              </a:rPr>
              <a:t>ita@chirpo.ru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4491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НАЦИОНАЛЬНАЯ ЭЛЕКТРОННАЯ БИБЛИОТЕКА (НЭБ)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2192" y="2556932"/>
            <a:ext cx="9369158" cy="331893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Представлены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переведенные в электронную форму книги, включая редкие и ценные издания, рукописи, диссертации, авторефераты, монографии, </a:t>
            </a: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</a:rPr>
              <a:t>изоиздания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, картографические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издания и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периодика.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0477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1" t="3501" r="154" b="4500"/>
          <a:stretch/>
        </p:blipFill>
        <p:spPr>
          <a:xfrm>
            <a:off x="0" y="0"/>
            <a:ext cx="121958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241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7882" y="578224"/>
            <a:ext cx="10972800" cy="170777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ИНФОРМАЦИОННО-ОБРАЗОВАТЕЛЬНАЯ ПРОГРАММА 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РОСМЕТОД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0611" y="2460812"/>
            <a:ext cx="10650071" cy="4249269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Основной раздел программы посвящен федеральному законодательству и ежедневно пополняется нормативно-правовыми актами федерального уровня в области организации и ведения образовательного процесса.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	Подразделы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– образовательные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стандарты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– документы федеральных органов исполнительной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власти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– документы для специализированных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организаций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– архив документов.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847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421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063" y="658906"/>
            <a:ext cx="10895682" cy="162709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ПРЕЗИДЕНТСКАЯ БИБЛИОТЕКА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ИМ. Б.Н. ЕЛЬЦИНА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01687" y="2556932"/>
            <a:ext cx="10146535" cy="3318936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Основная задача – обеспечение гражданам свободного доступа к культурному наследию России в цифровом формате.</a:t>
            </a:r>
          </a:p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Фонд 215 000 ед. хранения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288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64" t="3598" r="877" b="4072"/>
          <a:stretch/>
        </p:blipFill>
        <p:spPr>
          <a:xfrm>
            <a:off x="480061" y="480060"/>
            <a:ext cx="11214268" cy="590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722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702" y="1280864"/>
            <a:ext cx="9480279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136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1802</TotalTime>
  <Words>275</Words>
  <Application>Microsoft Office PowerPoint</Application>
  <PresentationFormat>Произвольный</PresentationFormat>
  <Paragraphs>34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Натуральные материалы</vt:lpstr>
      <vt:lpstr>Источники информации  и их использование  в научно-исследовательской  деятельности</vt:lpstr>
      <vt:lpstr>Слайд 2</vt:lpstr>
      <vt:lpstr>НАЦИОНАЛЬНАЯ ЭЛЕКТРОННАЯ БИБЛИОТЕКА (НЭБ)</vt:lpstr>
      <vt:lpstr>Слайд 4</vt:lpstr>
      <vt:lpstr>ИНФОРМАЦИОННО-ОБРАЗОВАТЕЛЬНАЯ ПРОГРАММА  РОСМЕТОД</vt:lpstr>
      <vt:lpstr>Слайд 6</vt:lpstr>
      <vt:lpstr>ПРЕЗИДЕНТСКАЯ БИБЛИОТЕКА  ИМ. Б.Н. ЕЛЬЦИНА</vt:lpstr>
      <vt:lpstr>Слайд 8</vt:lpstr>
      <vt:lpstr>Слайд 9</vt:lpstr>
      <vt:lpstr>Слайд 10</vt:lpstr>
      <vt:lpstr>ЧЕЛЯБИНСКАЯ  ОБЛАСТНАЯ  УНИВЕРСАЛЬНАЯ  НАУЧНАЯ   БИБЛИОТЕКА (ЧОУНБ)</vt:lpstr>
      <vt:lpstr>ВИРТУАЛЬНАЯ СПРАВОЧНАЯ СЛУЖБА ЧОУНБ</vt:lpstr>
      <vt:lpstr>Слайд 13</vt:lpstr>
      <vt:lpstr>ВИРТУАЛЬНЫЙ АБОНЕМЕНТ ЧОУНБ</vt:lpstr>
      <vt:lpstr>Слайд 15</vt:lpstr>
      <vt:lpstr>Слайд 16</vt:lpstr>
      <vt:lpstr>ЭЛЕКТРОННАЯ БИБЛИОТЕКА BOOK.RU</vt:lpstr>
      <vt:lpstr>ЭЛЕКТРОННЫЙ КАТАЛОГ БИБЛИОТЕКИ-МЕДИАТЕКИ  ЧИРПО</vt:lpstr>
      <vt:lpstr>Слайд 19</vt:lpstr>
      <vt:lpstr>ЧИРПО ВКОНТАКТЕ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поиска информационных источников и правила составления библиографического описания</dc:title>
  <dc:creator>Имамова Татьяна Александровна</dc:creator>
  <cp:lastModifiedBy>Admin</cp:lastModifiedBy>
  <cp:revision>50</cp:revision>
  <dcterms:created xsi:type="dcterms:W3CDTF">2018-11-13T09:07:59Z</dcterms:created>
  <dcterms:modified xsi:type="dcterms:W3CDTF">2019-11-18T05:03:53Z</dcterms:modified>
</cp:coreProperties>
</file>