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sldIdLst>
    <p:sldId id="298" r:id="rId2"/>
    <p:sldId id="359" r:id="rId3"/>
    <p:sldId id="340" r:id="rId4"/>
    <p:sldId id="333" r:id="rId5"/>
    <p:sldId id="327" r:id="rId6"/>
    <p:sldId id="334" r:id="rId7"/>
    <p:sldId id="335" r:id="rId8"/>
    <p:sldId id="336" r:id="rId9"/>
    <p:sldId id="337" r:id="rId10"/>
    <p:sldId id="338" r:id="rId11"/>
    <p:sldId id="339" r:id="rId12"/>
    <p:sldId id="332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5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3A347E-D149-4D1D-B90B-B4002D1F129A}" type="doc">
      <dgm:prSet loTypeId="urn:microsoft.com/office/officeart/2005/8/layout/hList6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CC0F36C-32DA-43D8-B519-703CEB9A7997}">
      <dgm:prSet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</a:rPr>
            <a:t>I</a:t>
          </a:r>
          <a:r>
            <a:rPr lang="ru-RU" sz="1600" dirty="0" smtClean="0">
              <a:solidFill>
                <a:srgbClr val="002060"/>
              </a:solidFill>
            </a:rPr>
            <a:t>. Организация и управление ССК</a:t>
          </a:r>
        </a:p>
      </dgm:t>
    </dgm:pt>
    <dgm:pt modelId="{929EDFF1-F9BC-4E07-953C-574B91857C36}" type="parTrans" cxnId="{6359461A-44B3-4C15-A513-111814E1C367}">
      <dgm:prSet/>
      <dgm:spPr/>
      <dgm:t>
        <a:bodyPr/>
        <a:lstStyle/>
        <a:p>
          <a:endParaRPr lang="ru-RU"/>
        </a:p>
      </dgm:t>
    </dgm:pt>
    <dgm:pt modelId="{EB09CBEC-F612-446F-AA25-77294E8572E6}" type="sibTrans" cxnId="{6359461A-44B3-4C15-A513-111814E1C367}">
      <dgm:prSet/>
      <dgm:spPr/>
      <dgm:t>
        <a:bodyPr/>
        <a:lstStyle/>
        <a:p>
          <a:endParaRPr lang="ru-RU"/>
        </a:p>
      </dgm:t>
    </dgm:pt>
    <dgm:pt modelId="{AA4F2479-031F-45C5-A884-2098371127FE}">
      <dgm:prSet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II. Участие во Всероссийских мероприятиях АССК</a:t>
          </a:r>
        </a:p>
      </dgm:t>
    </dgm:pt>
    <dgm:pt modelId="{10F0981D-6657-406A-9D0F-64D1F524EE86}" type="parTrans" cxnId="{0DD337A9-40FE-4BB8-AAA6-597E66F1DDB5}">
      <dgm:prSet/>
      <dgm:spPr/>
      <dgm:t>
        <a:bodyPr/>
        <a:lstStyle/>
        <a:p>
          <a:endParaRPr lang="ru-RU"/>
        </a:p>
      </dgm:t>
    </dgm:pt>
    <dgm:pt modelId="{681D806B-FF91-4DFD-A0E1-D8C837568255}" type="sibTrans" cxnId="{0DD337A9-40FE-4BB8-AAA6-597E66F1DDB5}">
      <dgm:prSet/>
      <dgm:spPr/>
      <dgm:t>
        <a:bodyPr/>
        <a:lstStyle/>
        <a:p>
          <a:endParaRPr lang="ru-RU"/>
        </a:p>
      </dgm:t>
    </dgm:pt>
    <dgm:pt modelId="{7DCD8814-022A-425B-B2F0-E9128404A21D}">
      <dgm:prSet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III. Участие в соревнованиях различного уровня</a:t>
          </a:r>
        </a:p>
      </dgm:t>
    </dgm:pt>
    <dgm:pt modelId="{6F94C268-93DB-4DCD-AD6B-B268693B99F4}" type="parTrans" cxnId="{4C3D0BD8-E86C-47A0-9FD1-948303A7FE12}">
      <dgm:prSet/>
      <dgm:spPr/>
      <dgm:t>
        <a:bodyPr/>
        <a:lstStyle/>
        <a:p>
          <a:endParaRPr lang="ru-RU"/>
        </a:p>
      </dgm:t>
    </dgm:pt>
    <dgm:pt modelId="{8E4F70F1-79EE-47CF-BAE0-9FCBEBA4BF79}" type="sibTrans" cxnId="{4C3D0BD8-E86C-47A0-9FD1-948303A7FE12}">
      <dgm:prSet/>
      <dgm:spPr/>
      <dgm:t>
        <a:bodyPr/>
        <a:lstStyle/>
        <a:p>
          <a:endParaRPr lang="ru-RU"/>
        </a:p>
      </dgm:t>
    </dgm:pt>
    <dgm:pt modelId="{590E6799-B2B6-4A24-9633-317A8B9C6CB2}">
      <dgm:prSet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</a:rPr>
            <a:t>IV. Развитие популярных видов спорта </a:t>
          </a:r>
        </a:p>
      </dgm:t>
    </dgm:pt>
    <dgm:pt modelId="{352FC48D-BD38-4B55-A146-E62E4126A741}" type="parTrans" cxnId="{B3ED8CE9-85C5-4497-A3D0-11CD1575AFEE}">
      <dgm:prSet/>
      <dgm:spPr/>
      <dgm:t>
        <a:bodyPr/>
        <a:lstStyle/>
        <a:p>
          <a:endParaRPr lang="ru-RU"/>
        </a:p>
      </dgm:t>
    </dgm:pt>
    <dgm:pt modelId="{6297B39D-D07A-4B77-B94D-D033464BC521}" type="sibTrans" cxnId="{B3ED8CE9-85C5-4497-A3D0-11CD1575AFEE}">
      <dgm:prSet/>
      <dgm:spPr/>
      <dgm:t>
        <a:bodyPr/>
        <a:lstStyle/>
        <a:p>
          <a:endParaRPr lang="ru-RU"/>
        </a:p>
      </dgm:t>
    </dgm:pt>
    <dgm:pt modelId="{DD1903FA-9C12-4360-A64A-E48820080BD1}">
      <dgm:prSet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</a:rPr>
            <a:t>V. Привлечение новых членов в ССК</a:t>
          </a:r>
        </a:p>
      </dgm:t>
    </dgm:pt>
    <dgm:pt modelId="{24675016-184B-4298-8BB4-351A3785CA7E}" type="parTrans" cxnId="{83FC8911-1CA7-4C10-9383-132C6133818C}">
      <dgm:prSet/>
      <dgm:spPr/>
      <dgm:t>
        <a:bodyPr/>
        <a:lstStyle/>
        <a:p>
          <a:endParaRPr lang="ru-RU"/>
        </a:p>
      </dgm:t>
    </dgm:pt>
    <dgm:pt modelId="{417D2025-BAB5-4EEB-AAC6-B9D6AE8584A6}" type="sibTrans" cxnId="{83FC8911-1CA7-4C10-9383-132C6133818C}">
      <dgm:prSet/>
      <dgm:spPr/>
      <dgm:t>
        <a:bodyPr/>
        <a:lstStyle/>
        <a:p>
          <a:endParaRPr lang="ru-RU"/>
        </a:p>
      </dgm:t>
    </dgm:pt>
    <dgm:pt modelId="{69D1DC48-3B54-4D53-A8DD-20177085390F}">
      <dgm:prSet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</a:rPr>
            <a:t>VI. Мониторинг и оценка эффективности работы ССК</a:t>
          </a:r>
        </a:p>
      </dgm:t>
    </dgm:pt>
    <dgm:pt modelId="{4574DF06-DDFC-4FAC-9073-6975B8955523}" type="parTrans" cxnId="{6B25DA2A-BA1C-40F4-A8B6-230336DEB600}">
      <dgm:prSet/>
      <dgm:spPr/>
      <dgm:t>
        <a:bodyPr/>
        <a:lstStyle/>
        <a:p>
          <a:endParaRPr lang="ru-RU"/>
        </a:p>
      </dgm:t>
    </dgm:pt>
    <dgm:pt modelId="{FD93A882-3035-49AB-ACFC-B7985CFCCE1D}" type="sibTrans" cxnId="{6B25DA2A-BA1C-40F4-A8B6-230336DEB600}">
      <dgm:prSet/>
      <dgm:spPr/>
      <dgm:t>
        <a:bodyPr/>
        <a:lstStyle/>
        <a:p>
          <a:endParaRPr lang="ru-RU"/>
        </a:p>
      </dgm:t>
    </dgm:pt>
    <dgm:pt modelId="{389CF023-CC65-4310-B84E-1B2E7B558760}" type="pres">
      <dgm:prSet presAssocID="{F43A347E-D149-4D1D-B90B-B4002D1F129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B1B457-3ED2-4DFA-B759-21EFA5F0AC28}" type="pres">
      <dgm:prSet presAssocID="{ECC0F36C-32DA-43D8-B519-703CEB9A7997}" presName="node" presStyleLbl="node1" presStyleIdx="0" presStyleCnt="6" custLinFactX="-26856" custLinFactNeighborX="-100000" custLinFactNeighborY="1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06683-6A9B-4187-A5C3-6C8452716F71}" type="pres">
      <dgm:prSet presAssocID="{EB09CBEC-F612-446F-AA25-77294E8572E6}" presName="sibTrans" presStyleCnt="0"/>
      <dgm:spPr/>
    </dgm:pt>
    <dgm:pt modelId="{E60FD279-4E89-4D8D-B44D-15D1FE7172C2}" type="pres">
      <dgm:prSet presAssocID="{AA4F2479-031F-45C5-A884-2098371127FE}" presName="node" presStyleLbl="node1" presStyleIdx="1" presStyleCnt="6" custLinFactX="-16405" custLinFactNeighborX="-100000" custLinFactNeighborY="-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1CB58-4647-4C2A-A8B4-5E481017FEB7}" type="pres">
      <dgm:prSet presAssocID="{681D806B-FF91-4DFD-A0E1-D8C837568255}" presName="sibTrans" presStyleCnt="0"/>
      <dgm:spPr/>
    </dgm:pt>
    <dgm:pt modelId="{A24A0DC3-22BB-42F1-A104-DB4230B3FB2E}" type="pres">
      <dgm:prSet presAssocID="{7DCD8814-022A-425B-B2F0-E9128404A21D}" presName="node" presStyleLbl="node1" presStyleIdx="2" presStyleCnt="6" custLinFactX="-2060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B2081-E5EA-41D8-A4C0-051EC04C1B19}" type="pres">
      <dgm:prSet presAssocID="{8E4F70F1-79EE-47CF-BAE0-9FCBEBA4BF79}" presName="sibTrans" presStyleCnt="0"/>
      <dgm:spPr/>
    </dgm:pt>
    <dgm:pt modelId="{88BD3B7D-2009-47A4-B897-D260728AE714}" type="pres">
      <dgm:prSet presAssocID="{590E6799-B2B6-4A24-9633-317A8B9C6CB2}" presName="node" presStyleLbl="node1" presStyleIdx="3" presStyleCnt="6" custLinFactX="-7387" custLinFactNeighborX="-100000" custLinFactNeighborY="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98F54B-1F7A-41E9-ABFF-15595F633EFF}" type="pres">
      <dgm:prSet presAssocID="{6297B39D-D07A-4B77-B94D-D033464BC521}" presName="sibTrans" presStyleCnt="0"/>
      <dgm:spPr/>
    </dgm:pt>
    <dgm:pt modelId="{50988F9D-FEF8-47A1-8A32-BC7188BF598E}" type="pres">
      <dgm:prSet presAssocID="{69D1DC48-3B54-4D53-A8DD-20177085390F}" presName="node" presStyleLbl="node1" presStyleIdx="4" presStyleCnt="6" custLinFactX="65959" custLinFactNeighborX="100000" custLinFactNeighborY="-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D1199-9A80-429C-80CF-F4EEAE00664A}" type="pres">
      <dgm:prSet presAssocID="{FD93A882-3035-49AB-ACFC-B7985CFCCE1D}" presName="sibTrans" presStyleCnt="0"/>
      <dgm:spPr/>
    </dgm:pt>
    <dgm:pt modelId="{E0F11959-C627-4F04-B223-45C6AB7C72E2}" type="pres">
      <dgm:prSet presAssocID="{DD1903FA-9C12-4360-A64A-E48820080BD1}" presName="node" presStyleLbl="node1" presStyleIdx="5" presStyleCnt="6" custLinFactX="-122987" custLinFactNeighborX="-200000" custLinFactNeighborY="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06F636-96B0-4697-9182-51A4F49D2D47}" type="presOf" srcId="{590E6799-B2B6-4A24-9633-317A8B9C6CB2}" destId="{88BD3B7D-2009-47A4-B897-D260728AE714}" srcOrd="0" destOrd="0" presId="urn:microsoft.com/office/officeart/2005/8/layout/hList6"/>
    <dgm:cxn modelId="{4C3D0BD8-E86C-47A0-9FD1-948303A7FE12}" srcId="{F43A347E-D149-4D1D-B90B-B4002D1F129A}" destId="{7DCD8814-022A-425B-B2F0-E9128404A21D}" srcOrd="2" destOrd="0" parTransId="{6F94C268-93DB-4DCD-AD6B-B268693B99F4}" sibTransId="{8E4F70F1-79EE-47CF-BAE0-9FCBEBA4BF79}"/>
    <dgm:cxn modelId="{B3C45E16-EF25-48FA-8BE6-7BB28B226199}" type="presOf" srcId="{69D1DC48-3B54-4D53-A8DD-20177085390F}" destId="{50988F9D-FEF8-47A1-8A32-BC7188BF598E}" srcOrd="0" destOrd="0" presId="urn:microsoft.com/office/officeart/2005/8/layout/hList6"/>
    <dgm:cxn modelId="{83FC8911-1CA7-4C10-9383-132C6133818C}" srcId="{F43A347E-D149-4D1D-B90B-B4002D1F129A}" destId="{DD1903FA-9C12-4360-A64A-E48820080BD1}" srcOrd="5" destOrd="0" parTransId="{24675016-184B-4298-8BB4-351A3785CA7E}" sibTransId="{417D2025-BAB5-4EEB-AAC6-B9D6AE8584A6}"/>
    <dgm:cxn modelId="{462BB0E7-A491-4EB2-AADE-EA0A935CD3E4}" type="presOf" srcId="{DD1903FA-9C12-4360-A64A-E48820080BD1}" destId="{E0F11959-C627-4F04-B223-45C6AB7C72E2}" srcOrd="0" destOrd="0" presId="urn:microsoft.com/office/officeart/2005/8/layout/hList6"/>
    <dgm:cxn modelId="{6359461A-44B3-4C15-A513-111814E1C367}" srcId="{F43A347E-D149-4D1D-B90B-B4002D1F129A}" destId="{ECC0F36C-32DA-43D8-B519-703CEB9A7997}" srcOrd="0" destOrd="0" parTransId="{929EDFF1-F9BC-4E07-953C-574B91857C36}" sibTransId="{EB09CBEC-F612-446F-AA25-77294E8572E6}"/>
    <dgm:cxn modelId="{60EA1714-6ECF-4C78-97D7-0C2823500BFB}" type="presOf" srcId="{AA4F2479-031F-45C5-A884-2098371127FE}" destId="{E60FD279-4E89-4D8D-B44D-15D1FE7172C2}" srcOrd="0" destOrd="0" presId="urn:microsoft.com/office/officeart/2005/8/layout/hList6"/>
    <dgm:cxn modelId="{6B25DA2A-BA1C-40F4-A8B6-230336DEB600}" srcId="{F43A347E-D149-4D1D-B90B-B4002D1F129A}" destId="{69D1DC48-3B54-4D53-A8DD-20177085390F}" srcOrd="4" destOrd="0" parTransId="{4574DF06-DDFC-4FAC-9073-6975B8955523}" sibTransId="{FD93A882-3035-49AB-ACFC-B7985CFCCE1D}"/>
    <dgm:cxn modelId="{1A1FF57D-F71B-4D52-B976-BF11DF6B8A35}" type="presOf" srcId="{F43A347E-D149-4D1D-B90B-B4002D1F129A}" destId="{389CF023-CC65-4310-B84E-1B2E7B558760}" srcOrd="0" destOrd="0" presId="urn:microsoft.com/office/officeart/2005/8/layout/hList6"/>
    <dgm:cxn modelId="{0DD337A9-40FE-4BB8-AAA6-597E66F1DDB5}" srcId="{F43A347E-D149-4D1D-B90B-B4002D1F129A}" destId="{AA4F2479-031F-45C5-A884-2098371127FE}" srcOrd="1" destOrd="0" parTransId="{10F0981D-6657-406A-9D0F-64D1F524EE86}" sibTransId="{681D806B-FF91-4DFD-A0E1-D8C837568255}"/>
    <dgm:cxn modelId="{DCFCBB78-962A-4EA2-9DE9-A974E0C29373}" type="presOf" srcId="{ECC0F36C-32DA-43D8-B519-703CEB9A7997}" destId="{67B1B457-3ED2-4DFA-B759-21EFA5F0AC28}" srcOrd="0" destOrd="0" presId="urn:microsoft.com/office/officeart/2005/8/layout/hList6"/>
    <dgm:cxn modelId="{B3ED8CE9-85C5-4497-A3D0-11CD1575AFEE}" srcId="{F43A347E-D149-4D1D-B90B-B4002D1F129A}" destId="{590E6799-B2B6-4A24-9633-317A8B9C6CB2}" srcOrd="3" destOrd="0" parTransId="{352FC48D-BD38-4B55-A146-E62E4126A741}" sibTransId="{6297B39D-D07A-4B77-B94D-D033464BC521}"/>
    <dgm:cxn modelId="{3D5DC573-C1D4-44E7-8832-96B2974E58B4}" type="presOf" srcId="{7DCD8814-022A-425B-B2F0-E9128404A21D}" destId="{A24A0DC3-22BB-42F1-A104-DB4230B3FB2E}" srcOrd="0" destOrd="0" presId="urn:microsoft.com/office/officeart/2005/8/layout/hList6"/>
    <dgm:cxn modelId="{F44F2F4B-B8D8-457A-A981-0EEC0CA81314}" type="presParOf" srcId="{389CF023-CC65-4310-B84E-1B2E7B558760}" destId="{67B1B457-3ED2-4DFA-B759-21EFA5F0AC28}" srcOrd="0" destOrd="0" presId="urn:microsoft.com/office/officeart/2005/8/layout/hList6"/>
    <dgm:cxn modelId="{3B52B64C-03BB-449E-846B-4F8B4F5FE239}" type="presParOf" srcId="{389CF023-CC65-4310-B84E-1B2E7B558760}" destId="{32C06683-6A9B-4187-A5C3-6C8452716F71}" srcOrd="1" destOrd="0" presId="urn:microsoft.com/office/officeart/2005/8/layout/hList6"/>
    <dgm:cxn modelId="{C74DCE85-7F64-42AB-A54B-3924650CBBA2}" type="presParOf" srcId="{389CF023-CC65-4310-B84E-1B2E7B558760}" destId="{E60FD279-4E89-4D8D-B44D-15D1FE7172C2}" srcOrd="2" destOrd="0" presId="urn:microsoft.com/office/officeart/2005/8/layout/hList6"/>
    <dgm:cxn modelId="{9881199C-87D7-4A52-B2AC-F1D60187294A}" type="presParOf" srcId="{389CF023-CC65-4310-B84E-1B2E7B558760}" destId="{B1B1CB58-4647-4C2A-A8B4-5E481017FEB7}" srcOrd="3" destOrd="0" presId="urn:microsoft.com/office/officeart/2005/8/layout/hList6"/>
    <dgm:cxn modelId="{BD551C0E-9446-4C1D-AB60-8978CDDED629}" type="presParOf" srcId="{389CF023-CC65-4310-B84E-1B2E7B558760}" destId="{A24A0DC3-22BB-42F1-A104-DB4230B3FB2E}" srcOrd="4" destOrd="0" presId="urn:microsoft.com/office/officeart/2005/8/layout/hList6"/>
    <dgm:cxn modelId="{ECEBF8F6-2D1C-49AE-BC73-3E013F453462}" type="presParOf" srcId="{389CF023-CC65-4310-B84E-1B2E7B558760}" destId="{AC4B2081-E5EA-41D8-A4C0-051EC04C1B19}" srcOrd="5" destOrd="0" presId="urn:microsoft.com/office/officeart/2005/8/layout/hList6"/>
    <dgm:cxn modelId="{1B39BBE9-E126-4CBE-95C7-BAD248293288}" type="presParOf" srcId="{389CF023-CC65-4310-B84E-1B2E7B558760}" destId="{88BD3B7D-2009-47A4-B897-D260728AE714}" srcOrd="6" destOrd="0" presId="urn:microsoft.com/office/officeart/2005/8/layout/hList6"/>
    <dgm:cxn modelId="{D730E7BF-F1CB-43E7-BAF0-6ADE13E02B29}" type="presParOf" srcId="{389CF023-CC65-4310-B84E-1B2E7B558760}" destId="{5C98F54B-1F7A-41E9-ABFF-15595F633EFF}" srcOrd="7" destOrd="0" presId="urn:microsoft.com/office/officeart/2005/8/layout/hList6"/>
    <dgm:cxn modelId="{CDDC0989-0CDF-42B4-9EA1-ACDB22C6D670}" type="presParOf" srcId="{389CF023-CC65-4310-B84E-1B2E7B558760}" destId="{50988F9D-FEF8-47A1-8A32-BC7188BF598E}" srcOrd="8" destOrd="0" presId="urn:microsoft.com/office/officeart/2005/8/layout/hList6"/>
    <dgm:cxn modelId="{B42B23EA-68A4-448D-B1FD-8AF7D818B8A5}" type="presParOf" srcId="{389CF023-CC65-4310-B84E-1B2E7B558760}" destId="{C2BD1199-9A80-429C-80CF-F4EEAE00664A}" srcOrd="9" destOrd="0" presId="urn:microsoft.com/office/officeart/2005/8/layout/hList6"/>
    <dgm:cxn modelId="{85EC200C-C5EF-4C01-8518-67DBAD1AC9C2}" type="presParOf" srcId="{389CF023-CC65-4310-B84E-1B2E7B558760}" destId="{E0F11959-C627-4F04-B223-45C6AB7C72E2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1B457-3ED2-4DFA-B759-21EFA5F0AC28}">
      <dsp:nvSpPr>
        <dsp:cNvPr id="0" name=""/>
        <dsp:cNvSpPr/>
      </dsp:nvSpPr>
      <dsp:spPr>
        <a:xfrm rot="16200000">
          <a:off x="-1267046" y="1267046"/>
          <a:ext cx="3881437" cy="1347344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I</a:t>
          </a:r>
          <a:r>
            <a:rPr lang="ru-RU" sz="1600" kern="1200" dirty="0" smtClean="0">
              <a:solidFill>
                <a:srgbClr val="002060"/>
              </a:solidFill>
            </a:rPr>
            <a:t>. Организация и управление ССК</a:t>
          </a:r>
        </a:p>
      </dsp:txBody>
      <dsp:txXfrm rot="5400000">
        <a:off x="0" y="776287"/>
        <a:ext cx="1347344" cy="2328863"/>
      </dsp:txXfrm>
    </dsp:sp>
    <dsp:sp modelId="{E60FD279-4E89-4D8D-B44D-15D1FE7172C2}">
      <dsp:nvSpPr>
        <dsp:cNvPr id="0" name=""/>
        <dsp:cNvSpPr/>
      </dsp:nvSpPr>
      <dsp:spPr>
        <a:xfrm rot="16200000">
          <a:off x="-137323" y="1267046"/>
          <a:ext cx="3881437" cy="1347344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II. Участие во Всероссийских мероприятиях АССК</a:t>
          </a:r>
        </a:p>
      </dsp:txBody>
      <dsp:txXfrm rot="5400000">
        <a:off x="1129723" y="776287"/>
        <a:ext cx="1347344" cy="2328863"/>
      </dsp:txXfrm>
    </dsp:sp>
    <dsp:sp modelId="{A24A0DC3-22BB-42F1-A104-DB4230B3FB2E}">
      <dsp:nvSpPr>
        <dsp:cNvPr id="0" name=""/>
        <dsp:cNvSpPr/>
      </dsp:nvSpPr>
      <dsp:spPr>
        <a:xfrm rot="16200000">
          <a:off x="1254536" y="1267046"/>
          <a:ext cx="3881437" cy="1347344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III. Участие в соревнованиях различного уровня</a:t>
          </a:r>
        </a:p>
      </dsp:txBody>
      <dsp:txXfrm rot="5400000">
        <a:off x="2521582" y="776287"/>
        <a:ext cx="1347344" cy="2328863"/>
      </dsp:txXfrm>
    </dsp:sp>
    <dsp:sp modelId="{88BD3B7D-2009-47A4-B897-D260728AE714}">
      <dsp:nvSpPr>
        <dsp:cNvPr id="0" name=""/>
        <dsp:cNvSpPr/>
      </dsp:nvSpPr>
      <dsp:spPr>
        <a:xfrm rot="16200000">
          <a:off x="2880969" y="1267046"/>
          <a:ext cx="3881437" cy="1347344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</a:rPr>
            <a:t>IV. Развитие популярных видов спорта </a:t>
          </a:r>
        </a:p>
      </dsp:txBody>
      <dsp:txXfrm rot="5400000">
        <a:off x="4148015" y="776287"/>
        <a:ext cx="1347344" cy="2328863"/>
      </dsp:txXfrm>
    </dsp:sp>
    <dsp:sp modelId="{50988F9D-FEF8-47A1-8A32-BC7188BF598E}">
      <dsp:nvSpPr>
        <dsp:cNvPr id="0" name=""/>
        <dsp:cNvSpPr/>
      </dsp:nvSpPr>
      <dsp:spPr>
        <a:xfrm rot="16200000">
          <a:off x="5519688" y="1267046"/>
          <a:ext cx="3881437" cy="1347344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</a:rPr>
            <a:t>VI. Мониторинг и оценка эффективности работы ССК</a:t>
          </a:r>
        </a:p>
      </dsp:txBody>
      <dsp:txXfrm rot="5400000">
        <a:off x="6786734" y="776287"/>
        <a:ext cx="1347344" cy="2328863"/>
      </dsp:txXfrm>
    </dsp:sp>
    <dsp:sp modelId="{E0F11959-C627-4F04-B223-45C6AB7C72E2}">
      <dsp:nvSpPr>
        <dsp:cNvPr id="0" name=""/>
        <dsp:cNvSpPr/>
      </dsp:nvSpPr>
      <dsp:spPr>
        <a:xfrm rot="16200000">
          <a:off x="4119178" y="1267046"/>
          <a:ext cx="3881437" cy="1347344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</a:rPr>
            <a:t>V. Привлечение новых членов в ССК</a:t>
          </a:r>
        </a:p>
      </dsp:txBody>
      <dsp:txXfrm rot="5400000">
        <a:off x="5386224" y="776287"/>
        <a:ext cx="1347344" cy="2328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9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60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814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55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2243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21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1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09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65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82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4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60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51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9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8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6E3CC-A65D-454E-9FE0-A9D6CA24F78C}" type="datetimeFigureOut">
              <a:rPr lang="ru-RU" smtClean="0"/>
              <a:pPr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D5D75F8-9981-4D50-A1DF-1FFA4AD2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4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61" y="1214423"/>
            <a:ext cx="8959810" cy="5300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     </a:t>
            </a:r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371" y="404664"/>
            <a:ext cx="10657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124" y="1354237"/>
            <a:ext cx="939338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Студенческий спортивный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клуб «Сапсан» как ресурс социально-воспитательной работы с обучающимися: методические рекомендации по формированию ответственной </a:t>
            </a:r>
            <a:r>
              <a:rPr lang="ru-RU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гражданской </a:t>
            </a:r>
            <a:endParaRPr lang="ru-RU" sz="40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Г.А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Павлищук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УМР</a:t>
            </a:r>
          </a:p>
          <a:p>
            <a:pPr algn="ctr"/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Д.А.Школьников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algn="ctr"/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2" cstate="print"/>
          <a:srcRect l="13685" t="26930" r="12019" b="31487"/>
          <a:stretch>
            <a:fillRect/>
          </a:stretch>
        </p:blipFill>
        <p:spPr>
          <a:xfrm>
            <a:off x="277792" y="159832"/>
            <a:ext cx="2754775" cy="10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Методические основы деятельности студенческого спортивного клуба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86205"/>
            <a:ext cx="8596668" cy="4455158"/>
          </a:xfrm>
        </p:spPr>
        <p:txBody>
          <a:bodyPr/>
          <a:lstStyle/>
          <a:p>
            <a:r>
              <a:rPr lang="ru-RU" dirty="0"/>
              <a:t>V. Привлечение новых членов в ССК:</a:t>
            </a:r>
          </a:p>
          <a:p>
            <a:r>
              <a:rPr lang="ru-RU" dirty="0"/>
              <a:t>1. Проведение информационных кампаний: Организация информационных кампаний для популяризации ССК и привлечения новых членов. Использование различных каналов коммуникации (социальные сети, объявления в техникуме, листовки).</a:t>
            </a:r>
          </a:p>
          <a:p>
            <a:r>
              <a:rPr lang="ru-RU" dirty="0"/>
              <a:t>2. Организация открытых тренировок и мастер-классов: Проведение открытых тренировок и мастер-классов для знакомства студентов с различными видами спорта и деятельностью ССК.</a:t>
            </a:r>
          </a:p>
          <a:p>
            <a:r>
              <a:rPr lang="ru-RU" dirty="0"/>
              <a:t>3. Проведение спортивных праздников и мероприятий: Организация спортивных праздников и мероприятий для привлечения студентов к занятиям спортом и популяризации здорового образа жизни.</a:t>
            </a:r>
          </a:p>
          <a:p>
            <a:r>
              <a:rPr lang="ru-RU" dirty="0"/>
              <a:t>4. Сотрудничество с другими студенческими организациями: Сотрудничество с другими студенческими организациями для привлечения новых членов и проведения совместных мероприятий.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0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Методические основы деятельности студенческого спортивного клуба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VI. Мониторинг и оценка эффективности работы ССК:</a:t>
            </a:r>
          </a:p>
          <a:p>
            <a:endParaRPr lang="ru-RU" dirty="0"/>
          </a:p>
          <a:p>
            <a:r>
              <a:rPr lang="ru-RU" dirty="0"/>
              <a:t>1. Регулярный анализ показателей: Регулярный анализ показателей деятельности ССК (количество членов, количество проведенных мероприятий, результаты участия в соревнованиях и т.д.).</a:t>
            </a:r>
          </a:p>
          <a:p>
            <a:r>
              <a:rPr lang="ru-RU" dirty="0"/>
              <a:t>2. Оценка удовлетворенности членов ССК: Проведение опросов и анкетирования членов ССК для оценки удовлетворенности деятельностью клуба и выявления проблемных зон.</a:t>
            </a:r>
          </a:p>
          <a:p>
            <a:r>
              <a:rPr lang="ru-RU" dirty="0"/>
              <a:t>3. Корректировка плана работы: На основе результатов мониторинга и оценки эффективности работы ССК, корректировка плана работы и внесение необходимых изменений в деятельность клуба.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08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4522" y="2017928"/>
            <a:ext cx="4365874" cy="395366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454080" cy="388077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</a:rPr>
              <a:t>Студенческий спортивный клуб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Segoe UI Symbol" panose="020B0502040204020203" pitchFamily="34" charset="0"/>
              </a:rPr>
              <a:t>«Сапсан» не просто место для занятий спортом, это целая система, направленная на гармоничное развитие личности обучающегося. </a:t>
            </a:r>
            <a:endParaRPr lang="ru-RU" sz="2800" dirty="0">
              <a:solidFill>
                <a:srgbClr val="002060"/>
              </a:solidFill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Основные документы\АССК, ТТТ, ГТО, Юность\ССК Сапсан\ССК Сапсан\2025-09-22_10-18-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301538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5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Основные документы\АССК, ТТТ, ГТО, Юность\ССК Сапсан\6npRlaYIS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90" y="-391888"/>
            <a:ext cx="12435536" cy="812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5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Ubd9Yi6RLcI.jpg"/>
          <p:cNvPicPr>
            <a:picLocks noChangeAspect="1"/>
          </p:cNvPicPr>
          <p:nvPr/>
        </p:nvPicPr>
        <p:blipFill>
          <a:blip r:embed="rId2"/>
          <a:srcRect l="10362" t="28340" r="27462" b="4276"/>
          <a:stretch>
            <a:fillRect/>
          </a:stretch>
        </p:blipFill>
        <p:spPr>
          <a:xfrm>
            <a:off x="5016135" y="2373085"/>
            <a:ext cx="7175865" cy="4484916"/>
          </a:xfrm>
          <a:prstGeom prst="rect">
            <a:avLst/>
          </a:prstGeom>
        </p:spPr>
      </p:pic>
      <p:pic>
        <p:nvPicPr>
          <p:cNvPr id="4" name="Рисунок 3" descr="xbrnJ-3_S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7122039" cy="47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Фото и видео\2023-24\ССН2024\8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0"/>
            <a:ext cx="11843658" cy="78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4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Фото и видео\2023-24\Форум АССК\m8GIhJONYG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 и видео\2023-24\Форум АССК\SxGJErxncV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518" y="0"/>
            <a:ext cx="4474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0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Фото и видео\2023-24\ogl1dU_4aV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86" y="-1166434"/>
            <a:ext cx="6415314" cy="855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 и видео\2023-24\PfPYFYJbbd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6434"/>
            <a:ext cx="6096000" cy="83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5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15617"/>
            <a:ext cx="8596668" cy="348964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Ответственный гражданин – это личность, осознающая свою принадлежность к обществу, уважающая его законы и традиции, готовая активно участвовать в его жизни и нести ответственность за свои действия. </a:t>
            </a:r>
          </a:p>
        </p:txBody>
      </p:sp>
    </p:spTree>
    <p:extLst>
      <p:ext uri="{BB962C8B-B14F-4D97-AF65-F5344CB8AC3E}">
        <p14:creationId xmlns:p14="http://schemas.microsoft.com/office/powerpoint/2010/main" val="94410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Фото и видео\2024-25\Клубный турнир 2025\IMG_4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74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Фото и видео\chnmKLm4a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1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creenshot 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4" y="-377371"/>
            <a:ext cx="6545062" cy="744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Screenshot (3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52457" cy="707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2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Фото и видео\Прошлое\Для коллажа\ZqMtViDS5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4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4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Фото и видео\Прошлое\Для коллажа\XSBNqr6KU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771"/>
            <a:ext cx="12192000" cy="833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Фото и видео\Прошлое\Для коллажа\59a-dx0Z8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43" y="-931511"/>
            <a:ext cx="6458857" cy="77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Фото и видео\Прошлое\Для коллажа\eLDXiIIKd6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33143" cy="74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Фото и видео\Прошлое\DSC02891-2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14"/>
            <a:ext cx="12192000" cy="812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2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Фото и видео\Прошлое\Соревнования медиа\Гиревой спорт 2022\IMG_4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786" y="0"/>
            <a:ext cx="8713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Фото и видео\Прошлое\Соревнования медиа\Гиревой спорт 2022\IMG_4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955" y="0"/>
            <a:ext cx="106584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9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Фото и видео\Прошлое\Соревнования медиа\Гиревой спорт 2022\IMG_4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54"/>
            <a:ext cx="12192001" cy="729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2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Фото и видео\Прошлое\Соревнования медиа\9 мая\IMG_6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9219"/>
            <a:ext cx="12293600" cy="81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Нормативное правовое регулирование студенческого спортивного клуба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Федеральный закон от 04.12.2007 г. № 329-ФЗ «О физической культуре и спорте в Российской Федерации» (с изменениями и дополнениями) </a:t>
            </a:r>
            <a:endParaRPr lang="ru-RU" sz="2000" dirty="0" smtClean="0"/>
          </a:p>
          <a:p>
            <a:r>
              <a:rPr lang="ru-RU" sz="2000" dirty="0"/>
              <a:t>Федеральный закон от 29.12.2012 г. № 273-ФЗ «Об образовании в Российской Федерации» (с изменениями и дополнениями) </a:t>
            </a:r>
          </a:p>
          <a:p>
            <a:r>
              <a:rPr lang="ru-RU" sz="2000" dirty="0" smtClean="0"/>
              <a:t>Приказ </a:t>
            </a:r>
            <a:r>
              <a:rPr lang="ru-RU" sz="2000" dirty="0"/>
              <a:t>Министерства науки и высшего образования РФ от 23 марта 2020 г. N 462 "Об утверждении Порядка осуществления деятельности студенческих спортивных клубов (в том числе в виде общественных объединений), не являющихся юридическими </a:t>
            </a:r>
            <a:r>
              <a:rPr lang="ru-RU" sz="2000" dirty="0" smtClean="0"/>
              <a:t>лицами«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504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61" y="1214423"/>
            <a:ext cx="8959810" cy="5300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     </a:t>
            </a:r>
          </a:p>
          <a:p>
            <a:pPr marL="0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371" y="404664"/>
            <a:ext cx="10657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124" y="1354237"/>
            <a:ext cx="939338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Студенческий спортивный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клуб «Сапсан» как ресурс социально-воспитательной работы с обучающимися: методические рекомендации по формированию ответственной гражданской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позиции</a:t>
            </a:r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Г.А.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Павлищук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УМР</a:t>
            </a:r>
          </a:p>
          <a:p>
            <a:pPr algn="ctr"/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Д.А.Школьников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algn="ctr"/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2" cstate="print"/>
          <a:srcRect l="13685" t="26930" r="12019" b="31487"/>
          <a:stretch>
            <a:fillRect/>
          </a:stretch>
        </p:blipFill>
        <p:spPr>
          <a:xfrm>
            <a:off x="277792" y="159832"/>
            <a:ext cx="2754775" cy="10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Цели и задачи спортивного клуба</a:t>
            </a:r>
            <a:endParaRPr lang="ru-RU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1502229"/>
            <a:ext cx="8793237" cy="476794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Развитие и популяризация студенческого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спорта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Повышение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спортивного мастерства членов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ССК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Представление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интересов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студентов-спортсменов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Укрепление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имиджа ССК и учебного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заведения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Воспитание здорового образа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жизни</a:t>
            </a:r>
            <a:endParaRPr lang="ru-RU" sz="20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Развитие лидерских качеств у членов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ССК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Активное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участие во Всероссийских мероприятиях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АССК</a:t>
            </a:r>
            <a:endParaRPr lang="ru-RU" sz="20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Участие в соревнованиях различного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уровня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Развитие популярных видов спорта в ССК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Поиск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 привлечение новых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спортсменов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			</a:t>
            </a:r>
            <a:endParaRPr lang="ru-RU" sz="2000" b="1" dirty="0" smtClean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Организация </a:t>
            </a:r>
            <a:r>
              <a:rPr lang="ru-RU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спортивных мероприятий внутри </a:t>
            </a:r>
            <a:r>
              <a:rPr lang="ru-RU" sz="20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техникума</a:t>
            </a:r>
            <a:endParaRPr lang="ru-RU" sz="20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Методические основы деятельности студенческого спортивного клуба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237726"/>
              </p:ext>
            </p:extLst>
          </p:nvPr>
        </p:nvGraphicFramePr>
        <p:xfrm>
          <a:off x="677863" y="2160588"/>
          <a:ext cx="8596139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Методические основы деятельности студенческого спортивного клуба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04865"/>
            <a:ext cx="8596668" cy="457200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I. Организация и управление ССК:</a:t>
            </a:r>
          </a:p>
          <a:p>
            <a:r>
              <a:rPr lang="ru-RU" dirty="0"/>
              <a:t>1. Разработка четкого плана работы: Годовой план работы должен включать конкретные цели, задачи, мероприятия и ответственных лиц. План должен соответствовать задачам, </a:t>
            </a:r>
          </a:p>
          <a:p>
            <a:r>
              <a:rPr lang="ru-RU" dirty="0"/>
              <a:t>2. Формирование эффективной команды: В команду ССК должны как правило должны входить активные и ответственные студенты, готовые работать на благо клуба. Необходимо четкое распределение обязанностей и зон ответственности.</a:t>
            </a:r>
          </a:p>
          <a:p>
            <a:r>
              <a:rPr lang="ru-RU" dirty="0"/>
              <a:t>3. Привлечение опытных наставников: Привлечение к работе ССК опытных тренеров, преподавателей физической культуры и спортивных деятелей. Наставники могут оказывать консультативную помощь, проводить мастер-классы и помогать в организации тренировочного процесса.</a:t>
            </a:r>
          </a:p>
          <a:p>
            <a:r>
              <a:rPr lang="ru-RU" dirty="0"/>
              <a:t>4. Регулярные собрания и отчетность: Проведение регулярных собраний членов ССК для обсуждения текущих вопросов, планирования мероприятий и подведения итогов работы. Важно вести отчетность о проделанной работе и достигнутых результатах.</a:t>
            </a:r>
          </a:p>
          <a:p>
            <a:r>
              <a:rPr lang="ru-RU" dirty="0"/>
              <a:t>5. Взаимодействие с администрацией учебного заведения: Поддержание тесных связей с администрацией техникума для получения поддержки в организации мероприятий, предоставлении помещений для тренировок и финансировании спортивных инициатив.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4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Методические основы деятельности студенческого спортивного клуба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II. Участие во Всероссийских мероприятиях АССК:</a:t>
            </a:r>
          </a:p>
          <a:p>
            <a:r>
              <a:rPr lang="ru-RU" dirty="0"/>
              <a:t>1. Отбор и подготовка представителей ССК: Тщательный отбор представителей для участия в форумах и других мероприятиях АССК. Обеспечение необходимой подготовки (информационной, коммуникативной, организационной) для эффективного участия.</a:t>
            </a:r>
          </a:p>
          <a:p>
            <a:r>
              <a:rPr lang="ru-RU" dirty="0"/>
              <a:t>2. Применение полученных знаний и опыта: После участия в мероприятиях АССК, необходимо использовать полученные знания и опыт для развития ССК и реализации новых проектов. Важно делиться полученной информацией с другими членами клуба.</a:t>
            </a:r>
          </a:p>
          <a:p>
            <a:r>
              <a:rPr lang="ru-RU" dirty="0"/>
              <a:t>3. Активное участие в мероприятиях АССК: Участвовать не только как слушатели, но и активно выступать с докладами, представлять проекты и делиться своим опытом.</a:t>
            </a:r>
          </a:p>
        </p:txBody>
      </p:sp>
    </p:spTree>
    <p:extLst>
      <p:ext uri="{BB962C8B-B14F-4D97-AF65-F5344CB8AC3E}">
        <p14:creationId xmlns:p14="http://schemas.microsoft.com/office/powerpoint/2010/main" val="9385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Методические основы деятельности студенческого спортивного клуба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04864"/>
            <a:ext cx="8596668" cy="4637315"/>
          </a:xfrm>
        </p:spPr>
        <p:txBody>
          <a:bodyPr>
            <a:normAutofit/>
          </a:bodyPr>
          <a:lstStyle/>
          <a:p>
            <a:r>
              <a:rPr lang="ru-RU" dirty="0"/>
              <a:t>III. Участие в соревнованиях различного уровня:</a:t>
            </a:r>
          </a:p>
          <a:p>
            <a:r>
              <a:rPr lang="ru-RU" dirty="0"/>
              <a:t>1</a:t>
            </a:r>
            <a:r>
              <a:rPr lang="ru-RU" dirty="0" smtClean="0"/>
              <a:t>. </a:t>
            </a:r>
            <a:r>
              <a:rPr lang="ru-RU" dirty="0"/>
              <a:t>Формирование команд и подготовка спортсменов: Организация тренировочного процесса для подготовки спортсменов к соревнованиям. Обеспечение спортсменов необходимым инвентарем и экипировкой.</a:t>
            </a:r>
          </a:p>
          <a:p>
            <a:r>
              <a:rPr lang="ru-RU" dirty="0"/>
              <a:t>3. Обеспечение участия в соревнованиях: Организация трансфера, проживания и питания спортсменов во время соревнований.</a:t>
            </a:r>
          </a:p>
          <a:p>
            <a:r>
              <a:rPr lang="ru-RU" dirty="0"/>
              <a:t>4. Анализ результатов и корректировка тренировочного процесса: Анализ результатов участия в соревнованиях для выявления сильных и слабых сторон спортсменов и корректировки тренировочного процесса.</a:t>
            </a:r>
          </a:p>
          <a:p>
            <a:r>
              <a:rPr lang="ru-RU" dirty="0"/>
              <a:t>5. Поощрение спортсменов: Поощрение спортсменов за высокие результаты на соревнованиях.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9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Методические основы деятельности студенческого спортивного клуба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42189"/>
            <a:ext cx="8596668" cy="439917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IV. </a:t>
            </a:r>
            <a:r>
              <a:rPr lang="ru-RU" dirty="0" smtClean="0"/>
              <a:t>Развитие </a:t>
            </a:r>
            <a:r>
              <a:rPr lang="ru-RU" dirty="0"/>
              <a:t>популярных видов спорта (гиревой спорт, теннис, легкая атлетика):</a:t>
            </a:r>
          </a:p>
          <a:p>
            <a:r>
              <a:rPr lang="ru-RU" dirty="0"/>
              <a:t>1. Организация секций и тренировок: Создание секций по гиревому спорту, теннису и легкой атлетике. Организация регулярных тренировок под руководством опытных тренеров.</a:t>
            </a:r>
          </a:p>
          <a:p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dirty="0"/>
              <a:t>Приобретение необходимого инвентаря и оборудования: Обеспечение секций необходимым инвентарем и оборудованием для проведения тренировок и соревнований.</a:t>
            </a:r>
          </a:p>
          <a:p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Проведение внутренних соревнований: Организация внутренних соревнований для повышения мотивации спортсменов и отбора лучших для участия в соревнованиях более высокого уровня.</a:t>
            </a:r>
          </a:p>
          <a:p>
            <a:r>
              <a:rPr lang="ru-RU" dirty="0"/>
              <a:t>4. Поиск и поддержка перспективных спортсменов: Выявление талантливых спортсменов и оказание им поддержки в развитии спортивной карьеры.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6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1478</TotalTime>
  <Words>1016</Words>
  <Application>Microsoft Office PowerPoint</Application>
  <PresentationFormat>Широкоэкранный</PresentationFormat>
  <Paragraphs>76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Bahnschrift Condensed</vt:lpstr>
      <vt:lpstr>Bahnschrift SemiBold Condensed</vt:lpstr>
      <vt:lpstr>Bahnschrift SemiLight Condensed</vt:lpstr>
      <vt:lpstr>Segoe UI Black</vt:lpstr>
      <vt:lpstr>Segoe UI Symbol</vt:lpstr>
      <vt:lpstr>Times New Roman</vt:lpstr>
      <vt:lpstr>Trebuchet MS</vt:lpstr>
      <vt:lpstr>Wingdings 3</vt:lpstr>
      <vt:lpstr>Аспект</vt:lpstr>
      <vt:lpstr> </vt:lpstr>
      <vt:lpstr>Презентация PowerPoint</vt:lpstr>
      <vt:lpstr>Нормативное правовое регулирование студенческого спортивного клуба </vt:lpstr>
      <vt:lpstr>Цели и задачи спортивного клуба</vt:lpstr>
      <vt:lpstr>Методические основы деятельности студенческого спортивного клуба</vt:lpstr>
      <vt:lpstr>Методические основы деятельности студенческого спортивного клуба</vt:lpstr>
      <vt:lpstr>Методические основы деятельности студенческого спортивного клуба</vt:lpstr>
      <vt:lpstr>Методические основы деятельности студенческого спортивного клуба</vt:lpstr>
      <vt:lpstr>Методические основы деятельности студенческого спортивного клуба</vt:lpstr>
      <vt:lpstr>Методические основы деятельности студенческого спортивного клуба</vt:lpstr>
      <vt:lpstr>Методические основы деятельности студенческого спортивного клуба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</dc:title>
  <dc:creator>user</dc:creator>
  <cp:lastModifiedBy>Пользователь Windows</cp:lastModifiedBy>
  <cp:revision>127</cp:revision>
  <dcterms:created xsi:type="dcterms:W3CDTF">2022-02-28T19:41:08Z</dcterms:created>
  <dcterms:modified xsi:type="dcterms:W3CDTF">2025-09-22T11:07:51Z</dcterms:modified>
</cp:coreProperties>
</file>