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0" r:id="rId5"/>
    <p:sldId id="263" r:id="rId6"/>
    <p:sldId id="265" r:id="rId7"/>
    <p:sldId id="264" r:id="rId8"/>
    <p:sldId id="259" r:id="rId9"/>
    <p:sldId id="266" r:id="rId10"/>
    <p:sldId id="267" r:id="rId11"/>
    <p:sldId id="268" r:id="rId12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1460376"/>
            <a:ext cx="6400800" cy="8164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3541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54413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1979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06866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64480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84502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16879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11992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54096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37770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5962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44624"/>
            <a:ext cx="64910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CB3F5-6833-4B9A-BC34-E253795C309B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A16AA-6BA5-4560-972A-C99A26A298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425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Admin\&#1056;&#1072;&#1073;&#1086;&#1095;&#1080;&#1081;%20&#1089;&#1090;&#1086;&#1083;\&#1082;&#1083;&#1072;&#1089;&#1089;&#1085;&#1099;&#1081;%20&#1095;&#1072;&#1089;,%20&#1087;&#1088;&#1077;&#1079;&#1077;&#1085;&#1090;&#1072;&#1094;&#1080;&#1103;\&#1075;&#1088;&#1072;&#1092;&#1080;&#1082;%20&#1074;&#1079;&#1072;&#1080;&#1084;&#1086;&#1087;&#1086;&#1089;&#1077;&#1097;&#1077;&#1085;&#1080;&#1081;%20&#1082;&#1091;&#1088;&#1072;&#1090;&#1086;&#1088;&#1086;&#1074;%202025%20&#1075;.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Admin\&#1056;&#1072;&#1073;&#1086;&#1095;&#1080;&#1081;%20&#1089;&#1090;&#1086;&#1083;\&#1082;&#1083;&#1072;&#1089;&#1089;&#1085;&#1099;&#1081;%20&#1095;&#1072;&#1089;,%20&#1087;&#1088;&#1077;&#1079;&#1077;&#1085;&#1090;&#1072;&#1094;&#1080;&#1103;\&#1089;&#1072;&#1084;&#1086;&#1072;&#1085;&#1072;&#1083;&#1080;&#1079;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Тематический классный час – инвестиции в воспитании социально-ответственной позиции обучающегося</a:t>
            </a:r>
            <a:br>
              <a:rPr lang="ru-RU" i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</a:br>
            <a:endParaRPr lang="ru-RU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5357826"/>
            <a:ext cx="6972304" cy="816496"/>
          </a:xfr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</a:pPr>
            <a:r>
              <a:rPr lang="ru-RU" b="1" i="1" dirty="0" smtClean="0">
                <a:solidFill>
                  <a:schemeClr val="tx1"/>
                </a:solidFill>
                <a:latin typeface="Arial" charset="0"/>
              </a:rPr>
              <a:t>Преподаватель: Калинина А.Н.</a:t>
            </a:r>
          </a:p>
        </p:txBody>
      </p:sp>
    </p:spTree>
    <p:extLst>
      <p:ext uri="{BB962C8B-B14F-4D97-AF65-F5344CB8AC3E}">
        <p14:creationId xmlns="" xmlns:p14="http://schemas.microsoft.com/office/powerpoint/2010/main" val="2957648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1000108"/>
            <a:ext cx="6615130" cy="278608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График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взаимопосещения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разговоров о важном </a:t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классных часов </a:t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ЦМК кураторов в 2025-2026 </a:t>
            </a:r>
            <a:r>
              <a:rPr lang="ru-RU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уч.году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ГБПОУ «Троицкий технологический техникум»</a:t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929066"/>
            <a:ext cx="8115328" cy="2197097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опыта работы кураторов групп;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Обмен опытом работы.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САМОАНАЛИЗ ПРОВЕДЕННОГО КЛАССНОГО ЧАСА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Классный час 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75775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форма коллективной деятельности, способствующая развитию личности, формированию ценностей и активной гражданской позиции. 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Однако для достижения максимального эффекта классный час должен быть не просто собранием, а целенаправленным, тематическим педагогическим воздействием.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Социально-ответственная позиция 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это готовность и способность личности осознавать свою причастность к общественным процессам, брать на себя ответственность за свои действия и их последствия для окружающих, принимать активное участие в решении социальных проблем, основываясь на принципах гуманизма, справедливости и устойчивого развития.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Классный час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472518" cy="4697427"/>
          </a:xfrm>
        </p:spPr>
        <p:txBody>
          <a:bodyPr>
            <a:normAutofit fontScale="92500"/>
          </a:bodyPr>
          <a:lstStyle/>
          <a:p>
            <a:pPr marL="0" algn="just">
              <a:spcBef>
                <a:spcPts val="0"/>
              </a:spcBef>
              <a:buFontTx/>
              <a:buChar char="-"/>
            </a:pP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одна из важнейших форм организации воспитательной работы со студентами.</a:t>
            </a:r>
          </a:p>
          <a:p>
            <a:pPr marL="0" algn="just">
              <a:spcBef>
                <a:spcPts val="0"/>
              </a:spcBef>
              <a:buFontTx/>
              <a:buChar char="-"/>
            </a:pP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 специфика заключается в регулярности, неформальном характере общения (по сравнению с уроком), возможности оперативного реагирования на актуальные события и проблемы.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классного часа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5429288"/>
          </a:xfrm>
        </p:spPr>
        <p:txBody>
          <a:bodyPr>
            <a:normAutofit fontScale="92500" lnSpcReduction="10000"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1.Вступительная часть (введение):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Актуализация темы,</a:t>
            </a:r>
          </a:p>
          <a:p>
            <a:pPr marL="0">
              <a:spcBef>
                <a:spcPts val="0"/>
              </a:spcBef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Мотивация.</a:t>
            </a:r>
          </a:p>
          <a:p>
            <a:pPr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Основная часть: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Раскрытие содержания через различные формы работы.</a:t>
            </a:r>
          </a:p>
          <a:p>
            <a:pPr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Заключительная часть: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Подведение итогов,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Рефлексия, планирование дальнейших действий.</a:t>
            </a:r>
          </a:p>
          <a:p>
            <a:pPr marL="0">
              <a:spcBef>
                <a:spcPts val="0"/>
              </a:spcBef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Типы классного часа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42928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Arial" charset="0"/>
              <a:buAutoNum type="arabicPeriod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Тематический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(Нравственный,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Интелектуально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- познавательный);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Организационный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(коллективное обсуждение студенческих дел, например- групповое собрание);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Игровой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(ролевая игра,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тренинговая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игра);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Информационный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(беседа, лекция);</a:t>
            </a:r>
          </a:p>
          <a:p>
            <a:pPr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5. </a:t>
            </a: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Творческий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(праздник, фестиваль, концерт);</a:t>
            </a:r>
          </a:p>
          <a:p>
            <a:pPr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6. </a:t>
            </a: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Состязательный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(конкурс, викторина, КВН, турнир);</a:t>
            </a:r>
          </a:p>
          <a:p>
            <a:pPr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7. </a:t>
            </a:r>
            <a:r>
              <a:rPr lang="ru-RU" b="1" dirty="0" err="1" smtClean="0">
                <a:solidFill>
                  <a:srgbClr val="002060"/>
                </a:solidFill>
                <a:latin typeface="Arial" charset="0"/>
              </a:rPr>
              <a:t>Дискуссионнный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 (диспут, дискуссия, конференция).</a:t>
            </a:r>
          </a:p>
          <a:p>
            <a:pPr>
              <a:buNone/>
              <a:defRPr/>
            </a:pPr>
            <a:endParaRPr lang="ru-RU" b="1" dirty="0" smtClean="0">
              <a:latin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endParaRPr lang="ru-RU" b="1" dirty="0" smtClean="0">
              <a:latin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endParaRPr lang="ru-RU" b="1" dirty="0" smtClean="0">
              <a:latin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endParaRPr lang="ru-RU" b="1" dirty="0" smtClean="0">
              <a:latin typeface="Arial" charset="0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Особенности тематического классного часа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572560" cy="521497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Четко обозначенная тема,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Конкретные воспитательные цели и задачи,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Логически выстроенная структура,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Глубокая проработка содержания,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Системность и последовательность,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Активное участие обучающихся,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Диалогический характер,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Связь с реальной жизнью.</a:t>
            </a:r>
          </a:p>
          <a:p>
            <a:pPr marL="514350" indent="-514350">
              <a:buAutoNum type="arabicPeriod"/>
            </a:pPr>
            <a:endParaRPr lang="ru-RU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Формы и методы проведения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AutoShape 43"/>
          <p:cNvSpPr>
            <a:spLocks noChangeArrowheads="1"/>
          </p:cNvSpPr>
          <p:nvPr/>
        </p:nvSpPr>
        <p:spPr bwMode="gray">
          <a:xfrm>
            <a:off x="1393825" y="4484688"/>
            <a:ext cx="6361113" cy="1030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4"/>
          <p:cNvSpPr>
            <a:spLocks noChangeArrowheads="1"/>
          </p:cNvSpPr>
          <p:nvPr/>
        </p:nvSpPr>
        <p:spPr bwMode="gray">
          <a:xfrm>
            <a:off x="1393825" y="3109913"/>
            <a:ext cx="6361113" cy="1030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45"/>
          <p:cNvSpPr>
            <a:spLocks noChangeArrowheads="1"/>
          </p:cNvSpPr>
          <p:nvPr/>
        </p:nvSpPr>
        <p:spPr bwMode="gray">
          <a:xfrm>
            <a:off x="1285853" y="1714488"/>
            <a:ext cx="6469086" cy="10620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диспут, дискуссия, дебаты, конференция, круглый стол, вечер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вопросов и ответов, встреча с приглашенными людьми,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лекция, лекторий, час общения, аукцион;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2222500" y="2889250"/>
            <a:ext cx="4686300" cy="463550"/>
            <a:chOff x="720" y="1392"/>
            <a:chExt cx="4058" cy="480"/>
          </a:xfrm>
        </p:grpSpPr>
        <p:sp>
          <p:nvSpPr>
            <p:cNvPr id="7" name="AutoShape 47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9" name="AutoShape 49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alpha val="0"/>
                    </a:schemeClr>
                  </a:gs>
                  <a:gs pos="100000">
                    <a:schemeClr val="folHlink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AutoShape 50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gamma/>
                      <a:tint val="38039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1" name="Group 51"/>
          <p:cNvGrpSpPr>
            <a:grpSpLocks/>
          </p:cNvGrpSpPr>
          <p:nvPr/>
        </p:nvGrpSpPr>
        <p:grpSpPr bwMode="auto">
          <a:xfrm>
            <a:off x="2195513" y="4260850"/>
            <a:ext cx="4686300" cy="463550"/>
            <a:chOff x="720" y="1392"/>
            <a:chExt cx="4058" cy="480"/>
          </a:xfrm>
        </p:grpSpPr>
        <p:sp>
          <p:nvSpPr>
            <p:cNvPr id="12" name="AutoShape 52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" name="Group 53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4" name="AutoShape 54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38039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AutoShape 55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34902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" name="Group 56"/>
          <p:cNvGrpSpPr>
            <a:grpSpLocks/>
          </p:cNvGrpSpPr>
          <p:nvPr/>
        </p:nvGrpSpPr>
        <p:grpSpPr bwMode="auto">
          <a:xfrm>
            <a:off x="2225675" y="1524000"/>
            <a:ext cx="4686300" cy="463550"/>
            <a:chOff x="720" y="1392"/>
            <a:chExt cx="4058" cy="480"/>
          </a:xfrm>
        </p:grpSpPr>
        <p:sp>
          <p:nvSpPr>
            <p:cNvPr id="17" name="AutoShape 57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" name="Group 58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9" name="AutoShape 59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AutoShape 60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31765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" name="Rectangle 62"/>
          <p:cNvSpPr>
            <a:spLocks noChangeArrowheads="1"/>
          </p:cNvSpPr>
          <p:nvPr/>
        </p:nvSpPr>
        <p:spPr bwMode="gray">
          <a:xfrm>
            <a:off x="2643174" y="2928934"/>
            <a:ext cx="39064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Формы состязательного характера: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3"/>
          <p:cNvSpPr>
            <a:spLocks noChangeArrowheads="1"/>
          </p:cNvSpPr>
          <p:nvPr/>
        </p:nvSpPr>
        <p:spPr bwMode="gray">
          <a:xfrm>
            <a:off x="3623100" y="4316413"/>
            <a:ext cx="19852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Игровые формы: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66"/>
          <p:cNvSpPr txBox="1">
            <a:spLocks noChangeArrowheads="1"/>
          </p:cNvSpPr>
          <p:nvPr/>
        </p:nvSpPr>
        <p:spPr bwMode="black">
          <a:xfrm>
            <a:off x="1452563" y="4775200"/>
            <a:ext cx="6262709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ролевые игры, сюжетные игры, интеллектуальные, игры – катастрофы, игры-путешествия;</a:t>
            </a:r>
            <a:endParaRPr lang="en-US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69"/>
          <p:cNvSpPr txBox="1">
            <a:spLocks noChangeArrowheads="1"/>
          </p:cNvSpPr>
          <p:nvPr/>
        </p:nvSpPr>
        <p:spPr bwMode="black">
          <a:xfrm>
            <a:off x="1452563" y="3357562"/>
            <a:ext cx="6262709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конкурс,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викторина, путешествие, КВН, эстафета полезных дел, смотр, парад, презентация, турнир, олимпиада;</a:t>
            </a: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1600" b="1" i="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428992" y="1571612"/>
            <a:ext cx="2690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Дискуссионные формы: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49707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Формы и методы проведения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AutoShape 43"/>
          <p:cNvSpPr>
            <a:spLocks noChangeArrowheads="1"/>
          </p:cNvSpPr>
          <p:nvPr/>
        </p:nvSpPr>
        <p:spPr bwMode="gray">
          <a:xfrm>
            <a:off x="1393825" y="4484688"/>
            <a:ext cx="6361113" cy="1030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4"/>
          <p:cNvSpPr>
            <a:spLocks noChangeArrowheads="1"/>
          </p:cNvSpPr>
          <p:nvPr/>
        </p:nvSpPr>
        <p:spPr bwMode="gray">
          <a:xfrm>
            <a:off x="1393825" y="3109913"/>
            <a:ext cx="6361113" cy="1030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45"/>
          <p:cNvSpPr>
            <a:spLocks noChangeArrowheads="1"/>
          </p:cNvSpPr>
          <p:nvPr/>
        </p:nvSpPr>
        <p:spPr bwMode="gray">
          <a:xfrm>
            <a:off x="1285853" y="1714488"/>
            <a:ext cx="6469086" cy="10620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тренинг, исследование;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2222500" y="2889250"/>
            <a:ext cx="4686300" cy="463550"/>
            <a:chOff x="720" y="1392"/>
            <a:chExt cx="4058" cy="480"/>
          </a:xfrm>
        </p:grpSpPr>
        <p:sp>
          <p:nvSpPr>
            <p:cNvPr id="7" name="AutoShape 47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9" name="AutoShape 49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alpha val="0"/>
                    </a:schemeClr>
                  </a:gs>
                  <a:gs pos="100000">
                    <a:schemeClr val="folHlink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AutoShape 50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gamma/>
                      <a:tint val="38039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1" name="Group 51"/>
          <p:cNvGrpSpPr>
            <a:grpSpLocks/>
          </p:cNvGrpSpPr>
          <p:nvPr/>
        </p:nvGrpSpPr>
        <p:grpSpPr bwMode="auto">
          <a:xfrm>
            <a:off x="2195513" y="4260850"/>
            <a:ext cx="4686300" cy="463550"/>
            <a:chOff x="720" y="1392"/>
            <a:chExt cx="4058" cy="480"/>
          </a:xfrm>
        </p:grpSpPr>
        <p:sp>
          <p:nvSpPr>
            <p:cNvPr id="12" name="AutoShape 52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" name="Group 53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4" name="AutoShape 54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38039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AutoShape 55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34902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" name="Group 56"/>
          <p:cNvGrpSpPr>
            <a:grpSpLocks/>
          </p:cNvGrpSpPr>
          <p:nvPr/>
        </p:nvGrpSpPr>
        <p:grpSpPr bwMode="auto">
          <a:xfrm>
            <a:off x="2225675" y="1524000"/>
            <a:ext cx="4686300" cy="463550"/>
            <a:chOff x="720" y="1392"/>
            <a:chExt cx="4058" cy="480"/>
          </a:xfrm>
        </p:grpSpPr>
        <p:sp>
          <p:nvSpPr>
            <p:cNvPr id="17" name="AutoShape 57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8" name="Group 58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9" name="AutoShape 59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AutoShape 60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31765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" name="Rectangle 62"/>
          <p:cNvSpPr>
            <a:spLocks noChangeArrowheads="1"/>
          </p:cNvSpPr>
          <p:nvPr/>
        </p:nvSpPr>
        <p:spPr bwMode="gray">
          <a:xfrm>
            <a:off x="3500430" y="2928934"/>
            <a:ext cx="23017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Подвижные формы: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3"/>
          <p:cNvSpPr>
            <a:spLocks noChangeArrowheads="1"/>
          </p:cNvSpPr>
          <p:nvPr/>
        </p:nvSpPr>
        <p:spPr bwMode="gray">
          <a:xfrm>
            <a:off x="2714612" y="4286256"/>
            <a:ext cx="3496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Формы работы вне техникума:</a:t>
            </a:r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66"/>
          <p:cNvSpPr txBox="1">
            <a:spLocks noChangeArrowheads="1"/>
          </p:cNvSpPr>
          <p:nvPr/>
        </p:nvSpPr>
        <p:spPr bwMode="black">
          <a:xfrm>
            <a:off x="1452563" y="4775200"/>
            <a:ext cx="6262709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экскурсия, поход, выход (концерт, цирковое, театральное представление и др.).</a:t>
            </a:r>
            <a:endParaRPr lang="en-US" b="1" i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69"/>
          <p:cNvSpPr txBox="1">
            <a:spLocks noChangeArrowheads="1"/>
          </p:cNvSpPr>
          <p:nvPr/>
        </p:nvSpPr>
        <p:spPr bwMode="black">
          <a:xfrm>
            <a:off x="1452563" y="3357562"/>
            <a:ext cx="6262709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веселые старты,  день...(атлетики, здоровья и т.д.);</a:t>
            </a: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1600" b="1" i="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357422" y="1571612"/>
            <a:ext cx="4245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Формы психологического просвещения: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49707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d41bc59e2ca2c53bfb443b29dca9a1f6484dc"/>
</p:tagLst>
</file>

<file path=ppt/theme/theme1.xml><?xml version="1.0" encoding="utf-8"?>
<a:theme xmlns:a="http://schemas.openxmlformats.org/drawingml/2006/main" name="Тема Office">
  <a:themeElements>
    <a:clrScheme name="Кутюр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419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Тематический классный час – инвестиции в воспитании социально-ответственной позиции обучающегося </vt:lpstr>
      <vt:lpstr>Классный час </vt:lpstr>
      <vt:lpstr>Социально-ответственная позиция </vt:lpstr>
      <vt:lpstr>Классный час</vt:lpstr>
      <vt:lpstr>Структура классного часа</vt:lpstr>
      <vt:lpstr>Типы классного часа</vt:lpstr>
      <vt:lpstr>Особенности тематического классного часа </vt:lpstr>
      <vt:lpstr>Формы и методы проведения </vt:lpstr>
      <vt:lpstr>Формы и методы проведения </vt:lpstr>
      <vt:lpstr>График взаимопосещения разговоров о важном  и классных часов  ЦМК кураторов в 2025-2026 уч.году ГБПОУ «Троицкий технологический техникум» </vt:lpstr>
      <vt:lpstr>Слайд 11</vt:lpstr>
    </vt:vector>
  </TitlesOfParts>
  <Company>http://presentation-creation.ru</Company>
  <LinksUpToDate>false</LinksUpToDate>
  <SharedDoc>false</SharedDoc>
  <HyperlinkBase>http://presentation-creation.ru/powerpoint-templates.html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 "Рабочий стол"</dc:title>
  <dc:creator>obstinate</dc:creator>
  <cp:keywords>фон для презентации, шаблон презентации, тема оформления презентации</cp:keywords>
  <dc:description>Шаблон презентации с сайта http://presentation-creation.ru</dc:description>
  <cp:lastModifiedBy>1</cp:lastModifiedBy>
  <cp:revision>44</cp:revision>
  <dcterms:created xsi:type="dcterms:W3CDTF">2017-12-25T10:35:16Z</dcterms:created>
  <dcterms:modified xsi:type="dcterms:W3CDTF">2025-10-31T09:21:32Z</dcterms:modified>
</cp:coreProperties>
</file>