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69" r:id="rId5"/>
    <p:sldId id="267" r:id="rId6"/>
    <p:sldId id="258" r:id="rId7"/>
    <p:sldId id="264" r:id="rId8"/>
    <p:sldId id="265" r:id="rId9"/>
    <p:sldId id="271" r:id="rId10"/>
    <p:sldId id="262" r:id="rId11"/>
    <p:sldId id="272" r:id="rId12"/>
    <p:sldId id="273" r:id="rId13"/>
    <p:sldId id="274" r:id="rId14"/>
    <p:sldId id="275" r:id="rId15"/>
    <p:sldId id="276" r:id="rId16"/>
    <p:sldId id="287" r:id="rId17"/>
    <p:sldId id="277" r:id="rId18"/>
    <p:sldId id="279" r:id="rId19"/>
    <p:sldId id="278" r:id="rId20"/>
    <p:sldId id="280" r:id="rId21"/>
    <p:sldId id="288" r:id="rId22"/>
    <p:sldId id="289" r:id="rId23"/>
    <p:sldId id="290" r:id="rId24"/>
    <p:sldId id="291" r:id="rId25"/>
    <p:sldId id="292" r:id="rId26"/>
    <p:sldId id="293" r:id="rId27"/>
    <p:sldId id="281" r:id="rId28"/>
    <p:sldId id="26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7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70" autoAdjust="0"/>
    <p:restoredTop sz="94660"/>
  </p:normalViewPr>
  <p:slideViewPr>
    <p:cSldViewPr snapToGrid="0">
      <p:cViewPr>
        <p:scale>
          <a:sx n="70" d="100"/>
          <a:sy n="70" d="100"/>
        </p:scale>
        <p:origin x="-522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A1E022E-B235-AF0C-9B83-C49CFFF2FCA9}"/>
              </a:ext>
            </a:extLst>
          </p:cNvPr>
          <p:cNvSpPr/>
          <p:nvPr userDrawn="1"/>
        </p:nvSpPr>
        <p:spPr>
          <a:xfrm>
            <a:off x="147145" y="3195145"/>
            <a:ext cx="12044855" cy="1576552"/>
          </a:xfrm>
          <a:prstGeom prst="rect">
            <a:avLst/>
          </a:prstGeom>
          <a:solidFill>
            <a:srgbClr val="8C97B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986" y="2431361"/>
            <a:ext cx="9570027" cy="20351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31725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5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30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80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2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дежда, человек, костюм, рабо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CDCC44B-91E9-03F1-F477-7794CFCC75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710" y="0"/>
            <a:ext cx="330771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34" y="507538"/>
            <a:ext cx="838760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434" y="1999124"/>
            <a:ext cx="8387606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19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507538"/>
            <a:ext cx="11372543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999124"/>
            <a:ext cx="11372543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76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52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95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65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41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19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87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xmlns="" id="{ED739BB5-633D-1C6E-1DBE-0961C3F26AA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sentation-creation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5461"/>
            <a:ext cx="12573000" cy="165680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</a:rPr>
              <a:t>Педагогический такт -ключевой навык в общении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008728"/>
            <a:ext cx="9144000" cy="10390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Подготовила: преподаватель А.Н. Калинина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03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082" y="0"/>
            <a:ext cx="8387606" cy="1325563"/>
          </a:xfrm>
        </p:spPr>
        <p:txBody>
          <a:bodyPr/>
          <a:lstStyle/>
          <a:p>
            <a:pPr algn="ctr"/>
            <a:r>
              <a:rPr lang="ru-RU" dirty="0" smtClean="0"/>
              <a:t>1 дерево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 descr="1830810-midd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9673" y="1064525"/>
            <a:ext cx="5449058" cy="57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474" y="1"/>
            <a:ext cx="8383213" cy="777921"/>
          </a:xfrm>
        </p:spPr>
        <p:txBody>
          <a:bodyPr/>
          <a:lstStyle/>
          <a:p>
            <a:pPr algn="ctr"/>
            <a:r>
              <a:rPr lang="ru-RU" dirty="0" smtClean="0"/>
              <a:t>2 дерево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069" y="709685"/>
            <a:ext cx="6413074" cy="6162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474" y="1"/>
            <a:ext cx="8383213" cy="777921"/>
          </a:xfrm>
        </p:spPr>
        <p:txBody>
          <a:bodyPr/>
          <a:lstStyle/>
          <a:p>
            <a:pPr algn="ctr"/>
            <a:r>
              <a:rPr lang="ru-RU" dirty="0" smtClean="0"/>
              <a:t>3 дерево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2435" y="641445"/>
            <a:ext cx="7734640" cy="6216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474" y="1"/>
            <a:ext cx="8383213" cy="777921"/>
          </a:xfrm>
        </p:spPr>
        <p:txBody>
          <a:bodyPr/>
          <a:lstStyle/>
          <a:p>
            <a:pPr algn="ctr"/>
            <a:r>
              <a:rPr lang="ru-RU" dirty="0" smtClean="0"/>
              <a:t>4 дерево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508" y="634622"/>
            <a:ext cx="8994492" cy="6223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530" y="709686"/>
            <a:ext cx="8383213" cy="7779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 дерево</a:t>
            </a:r>
            <a:br>
              <a:rPr lang="ru-RU" dirty="0" smtClean="0"/>
            </a:br>
            <a:r>
              <a:rPr lang="ru-RU" dirty="0" smtClean="0"/>
              <a:t>«Подойдешь ко мне — станешь самым совершенным во всех отношениях»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4770" y="2251881"/>
            <a:ext cx="8657230" cy="4606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473" y="627799"/>
            <a:ext cx="8383213" cy="7779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6 дерево</a:t>
            </a:r>
            <a:br>
              <a:rPr lang="ru-RU" dirty="0" smtClean="0"/>
            </a:br>
            <a:r>
              <a:rPr lang="ru-RU" dirty="0" smtClean="0"/>
              <a:t>«Подойдешь ко мне — станешь ближе к Богу»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7bc1e2c0b856b041aa70aeb3aaf6ec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0997" y="1501254"/>
            <a:ext cx="8425157" cy="53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757" y="0"/>
            <a:ext cx="9089409" cy="68580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на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1-м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дереве висит большое красивое наливное яблоко;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на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2-м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дереве размещен черный ящик, внутри которого находится нечто, как в известной телевизионной передаче «Что? 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</a:rPr>
              <a:t>Где?Когда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?»;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3-е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дерево самое красивое из всех деревьев, идеально красивое;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под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4-м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деревом сидит человек, который озабочен или озадачен;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на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5-м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дереве табличка с надписью «Подойдешь ко мне — станешь самым совершенным во всех отношениях»;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на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6-м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дереве табличка с надписью «Подойдешь ко мне — станешь ближе к Богу».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5588" y="313899"/>
            <a:ext cx="8451452" cy="65441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1-е дерево — мотив прагматизма, удовольствия, материального благополучия;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2-е дерево — мотив познания, потребность в обновлении;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3-е дерево — эстетический мотив, потребность окружить себя красотой во всех проявлениях;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4-е дерево — мотив общения, потребность душевной близости и построения дружеских связей;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5-е дерево — мотив самоутверждения, потребность в одобрении, признании и высоком социальном статусе;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6-е дерево — мотив самосовершенствования, осознания своих идеалов, ценностей, потребность и стремление соответствовать идеалу.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673" y="807790"/>
            <a:ext cx="8387606" cy="5296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«Другими словами»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316406" y="914399"/>
            <a:ext cx="8875594" cy="61210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 «Ты все время делаешь ошибки в отчетах. Ты вообще не обращаешь внимания на детали!»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«Ты плохо общаешься с коллегами, они тебя не понимают»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«Ты постоянно опаздываешь с выполнением задач, из-за тебя страдает весь проект»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«Ты ведешь себя слишком агрессивно на собраниях. Это всем мешает»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«Ты всегда создаешь конфликты в команде. Тебя никто не любит»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«Ты недостаточно компетентен для выполнения этой задачи. Ты только мешаешь».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«Ты не проявляешь никакой заинтересованности в работе. Почему ты вообще здесь?»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«Твоя презентация была скучной и неубедительной. Никому не понравилось».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673" y="807790"/>
            <a:ext cx="8387606" cy="5296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«Другими словами»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370997" y="975815"/>
            <a:ext cx="8821003" cy="588218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«В последнем отчете были некоторые ошибки в данных. Давай посмотрим, как можно улучшить процесс проверки, чтобы избежать этого в будущем»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«В последнее время заметила, что коллеги не всегда понимают твои инструкции. Возможно, стоит попробовать более четко формулировать свои мысли или уточнять, все ли ясно».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  «Я заметила, что некоторые задачи задерживаются. Может, стоит пересмотреть приоритеты или обсудить, как я могу помочь с распределением нагрузки?»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«На последних собраниях твой подход к обсуждению был довольно напористым. Возможно, если говорить немного спокойнее и давать другим высказаться, обсуждения станут более продуктивными».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494" y="779924"/>
            <a:ext cx="8387606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i="1" dirty="0" smtClean="0"/>
              <a:t>Мы должны развивать в себе чувство тактичности, иначе, заслужив расположение людей, мы можем легко потерять его. Дорого платится человек за этот урок в жизни и, к несчастью, не может избавить потомство от такого же тяжкого расхода.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Иоганн Вольфганг Гёте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DB528C9-0760-46BF-9E33-405DEF75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94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673" y="807790"/>
            <a:ext cx="8387606" cy="5296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«Другими словами»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370997" y="975815"/>
            <a:ext cx="8821003" cy="588218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Иногда кажется, что возникают напряженные моменты в общении с коллегами. Может, стоит попробовать обсуждать сложные вопросы более спокойно или искать компромиссы?»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«Эта задача оказалась сложной, но я уверен, что с дополнительным обучением ты сможешь ее выполнить. Давай обсудим, какие навыки тебе нужно развить для этого».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 «Я заметил, что ты в последнее время не так активно участвуешь в работе, как раньше. У тебя все в порядке?»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«В твоей презентации было много полезных данных, а если начать делать логические паузы в выступлении и говорить чуть громче, слушателям будет проще воспринимать информацию».</a:t>
            </a:r>
          </a:p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«Умеете ли вы ладить с людьми»</a:t>
            </a:r>
            <a:endParaRPr lang="ru-RU" dirty="0"/>
          </a:p>
        </p:txBody>
      </p:sp>
      <p:pic>
        <p:nvPicPr>
          <p:cNvPr id="4" name="Содержимое 3" descr="test4a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955" y="1458900"/>
            <a:ext cx="5636525" cy="464164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827594" y="1419366"/>
            <a:ext cx="6045957" cy="5438633"/>
          </a:xfrm>
        </p:spPr>
        <p:txBody>
          <a:bodyPr>
            <a:normAutofit/>
          </a:bodyPr>
          <a:lstStyle/>
          <a:p>
            <a:r>
              <a:rPr lang="ru-RU" dirty="0" smtClean="0"/>
              <a:t>1 А. </a:t>
            </a:r>
            <a:r>
              <a:rPr lang="ru-RU" dirty="0" smtClean="0"/>
              <a:t>Какое определение, </a:t>
            </a:r>
            <a:r>
              <a:rPr lang="ru-RU" dirty="0" err="1" smtClean="0"/>
              <a:t>по-Вашему</a:t>
            </a:r>
            <a:r>
              <a:rPr lang="ru-RU" dirty="0" smtClean="0"/>
              <a:t>, больше подходит к этому геометрическому телу: </a:t>
            </a:r>
            <a:br>
              <a:rPr lang="ru-RU" dirty="0" smtClean="0"/>
            </a:br>
            <a:r>
              <a:rPr lang="ru-RU" dirty="0" smtClean="0"/>
              <a:t> а) оно остроконечное; </a:t>
            </a:r>
            <a:br>
              <a:rPr lang="ru-RU" dirty="0" smtClean="0"/>
            </a:br>
            <a:r>
              <a:rPr lang="ru-RU" dirty="0" smtClean="0"/>
              <a:t> б) оно устойчиво; </a:t>
            </a:r>
            <a:br>
              <a:rPr lang="ru-RU" dirty="0" smtClean="0"/>
            </a:br>
            <a:r>
              <a:rPr lang="ru-RU" dirty="0" smtClean="0"/>
              <a:t> в) </a:t>
            </a:r>
            <a:r>
              <a:rPr lang="ru-RU" dirty="0" err="1" smtClean="0"/>
              <a:t>оно-находится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состоянии равновесия?</a:t>
            </a:r>
          </a:p>
          <a:p>
            <a:r>
              <a:rPr lang="ru-RU" dirty="0" smtClean="0"/>
              <a:t>2А. </a:t>
            </a:r>
            <a:r>
              <a:rPr lang="ru-RU" dirty="0" smtClean="0"/>
              <a:t>На что оно больше всего похоже: </a:t>
            </a:r>
            <a:br>
              <a:rPr lang="ru-RU" dirty="0" smtClean="0"/>
            </a:br>
            <a:r>
              <a:rPr lang="ru-RU" dirty="0" smtClean="0"/>
              <a:t> а) на айсберг; </a:t>
            </a:r>
            <a:br>
              <a:rPr lang="ru-RU" dirty="0" smtClean="0"/>
            </a:br>
            <a:r>
              <a:rPr lang="ru-RU" dirty="0" smtClean="0"/>
              <a:t> б) на осколок стекла; </a:t>
            </a:r>
            <a:br>
              <a:rPr lang="ru-RU" dirty="0" smtClean="0"/>
            </a:br>
            <a:r>
              <a:rPr lang="ru-RU" dirty="0" smtClean="0"/>
              <a:t> в) на туристскую палатку?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ru-RU" dirty="0" smtClean="0"/>
              <a:t>«Умеете ли вы ладить с людьми»</a:t>
            </a:r>
            <a:endParaRPr lang="ru-RU" dirty="0"/>
          </a:p>
        </p:txBody>
      </p:sp>
      <p:pic>
        <p:nvPicPr>
          <p:cNvPr id="5" name="Содержимое 4" descr="test4b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2504" y="1323834"/>
            <a:ext cx="5511568" cy="50906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1Б. В </a:t>
            </a:r>
            <a:r>
              <a:rPr lang="ru-RU" dirty="0" smtClean="0"/>
              <a:t>каком направлении может покатиться этот шар: </a:t>
            </a:r>
            <a:br>
              <a:rPr lang="ru-RU" dirty="0" smtClean="0"/>
            </a:br>
            <a:r>
              <a:rPr lang="ru-RU" dirty="0" smtClean="0"/>
              <a:t> а) вперед; </a:t>
            </a:r>
            <a:br>
              <a:rPr lang="ru-RU" dirty="0" smtClean="0"/>
            </a:br>
            <a:r>
              <a:rPr lang="ru-RU" dirty="0" smtClean="0"/>
              <a:t> б) назад; </a:t>
            </a:r>
            <a:br>
              <a:rPr lang="ru-RU" dirty="0" smtClean="0"/>
            </a:br>
            <a:r>
              <a:rPr lang="ru-RU" dirty="0" smtClean="0"/>
              <a:t> в) </a:t>
            </a:r>
            <a:r>
              <a:rPr lang="ru-RU" dirty="0" err="1" smtClean="0"/>
              <a:t>в</a:t>
            </a:r>
            <a:r>
              <a:rPr lang="ru-RU" dirty="0" smtClean="0"/>
              <a:t> любую из двух сторон?</a:t>
            </a:r>
          </a:p>
          <a:p>
            <a:r>
              <a:rPr lang="ru-RU" dirty="0" smtClean="0"/>
              <a:t>2Б. </a:t>
            </a:r>
            <a:r>
              <a:rPr lang="ru-RU" dirty="0" smtClean="0"/>
              <a:t>Из чего сделан этот шар: </a:t>
            </a:r>
            <a:br>
              <a:rPr lang="ru-RU" dirty="0" smtClean="0"/>
            </a:br>
            <a:r>
              <a:rPr lang="ru-RU" dirty="0" smtClean="0"/>
              <a:t> а) из прозрачной пластмассы; </a:t>
            </a:r>
            <a:br>
              <a:rPr lang="ru-RU" dirty="0" smtClean="0"/>
            </a:br>
            <a:r>
              <a:rPr lang="ru-RU" dirty="0" smtClean="0"/>
              <a:t> б) из стекла; </a:t>
            </a:r>
            <a:br>
              <a:rPr lang="ru-RU" dirty="0" smtClean="0"/>
            </a:br>
            <a:r>
              <a:rPr lang="ru-RU" dirty="0" smtClean="0"/>
              <a:t>  в) изо льда?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ru-RU" dirty="0" smtClean="0"/>
              <a:t>«Умеете ли вы ладить с людьми»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13946" y="1433014"/>
            <a:ext cx="6045958" cy="5172501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/>
              <a:t>1В. </a:t>
            </a:r>
            <a:r>
              <a:rPr lang="ru-RU" sz="3200" dirty="0" smtClean="0"/>
              <a:t>Как точнее описать эту фигуру: </a:t>
            </a:r>
            <a:br>
              <a:rPr lang="ru-RU" sz="3200" dirty="0" smtClean="0"/>
            </a:br>
            <a:r>
              <a:rPr lang="ru-RU" sz="3200" dirty="0" smtClean="0"/>
              <a:t> а) граненая; </a:t>
            </a:r>
            <a:br>
              <a:rPr lang="ru-RU" sz="3200" dirty="0" smtClean="0"/>
            </a:br>
            <a:r>
              <a:rPr lang="ru-RU" sz="3200" dirty="0" smtClean="0"/>
              <a:t> б) неопределенная; </a:t>
            </a:r>
            <a:br>
              <a:rPr lang="ru-RU" sz="3200" dirty="0" smtClean="0"/>
            </a:br>
            <a:r>
              <a:rPr lang="ru-RU" sz="3200" dirty="0" smtClean="0"/>
              <a:t> в) сверкающая множеством граней?</a:t>
            </a:r>
          </a:p>
          <a:p>
            <a:r>
              <a:rPr lang="ru-RU" sz="3200" dirty="0" smtClean="0"/>
              <a:t>2В. </a:t>
            </a:r>
            <a:r>
              <a:rPr lang="ru-RU" sz="3200" dirty="0" smtClean="0"/>
              <a:t>Какое чувство она у Вас вызывает: </a:t>
            </a:r>
            <a:br>
              <a:rPr lang="ru-RU" sz="3200" dirty="0" smtClean="0"/>
            </a:br>
            <a:r>
              <a:rPr lang="ru-RU" sz="3200" dirty="0" smtClean="0"/>
              <a:t> а) приятное; </a:t>
            </a:r>
            <a:br>
              <a:rPr lang="ru-RU" sz="3200" dirty="0" smtClean="0"/>
            </a:br>
            <a:r>
              <a:rPr lang="ru-RU" sz="3200" dirty="0" smtClean="0"/>
              <a:t> б) неприятное; </a:t>
            </a:r>
            <a:br>
              <a:rPr lang="ru-RU" sz="3200" dirty="0" smtClean="0"/>
            </a:br>
            <a:r>
              <a:rPr lang="ru-RU" sz="3200" dirty="0" smtClean="0"/>
              <a:t> в) никакого?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test4c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6162" y="1851506"/>
            <a:ext cx="5170554" cy="430363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77670" y="163773"/>
          <a:ext cx="11372710" cy="6399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542"/>
                <a:gridCol w="2274542"/>
                <a:gridCol w="2274542"/>
                <a:gridCol w="2274542"/>
                <a:gridCol w="2274542"/>
              </a:tblGrid>
              <a:tr h="711633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Вопрос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Ответ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/>
                </a:tc>
              </a:tr>
              <a:tr h="87540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</a:tr>
              <a:tr h="87540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</a:tr>
              <a:tr h="87540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1Б</a:t>
                      </a:r>
                    </a:p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</a:tr>
              <a:tr h="87540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2Б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</a:tr>
              <a:tr h="87540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</a:tr>
              <a:tr h="87540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679" y="603073"/>
            <a:ext cx="11372543" cy="829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Интерпретация результатов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0" dirty="0" smtClean="0"/>
              <a:t> 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33" y="846161"/>
            <a:ext cx="11467607" cy="601183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0-16 баллов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Вам трудно в контактах с окружающими. Вы можете видеть в людях потенциального конкурента или обидчика. Вы можете вызвать конфликты, даже того не желая.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Старайтесь обезоружить приветливостью, которой вы обладаете, даже того человека, который вам не очень нравится.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17-27 баллов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Скорее всего, в общении с людьми у вас не бывает проблем. Даже в конфликтных ситуациях вы умеет найти правильный тон, чтобы разрядить обстановку. Но и ваша мягкость имеет границы.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Если вы считаете, что с вами поступают несправедливо, то вы можете прямо и громко об этом сказать.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28-42 балла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 гибки в общении с людьми. Никому не удается вас вывести из равновесия, спровоцировать на конфликт. Но это, может быть, потому, что вас по-настоящему ничего не интересует, и вы по-настоящему никому не можете помочь.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 слишком заметно и умные люди могут не относиться к вам серьезно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 «НАПИСАННОЕ В НЕБЕСАХ»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chemeClr val="tx1"/>
                </a:solidFill>
              </a:rPr>
              <a:t>1</a:t>
            </a:r>
            <a:r>
              <a:rPr lang="ru-RU" sz="5400" dirty="0" smtClean="0">
                <a:solidFill>
                  <a:schemeClr val="tx1"/>
                </a:solidFill>
              </a:rPr>
              <a:t>. Сначала нарисуйте три звезды разных размеров.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1"/>
                </a:solidFill>
              </a:rPr>
              <a:t>2</a:t>
            </a:r>
            <a:r>
              <a:rPr lang="ru-RU" sz="5400" dirty="0" smtClean="0">
                <a:solidFill>
                  <a:schemeClr val="tx1"/>
                </a:solidFill>
              </a:rPr>
              <a:t>. Затем пририсуйте одной из своих звезд (и только одной) хвост кометы.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Древняя притча «Все в наших руках»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4519" y="1733194"/>
            <a:ext cx="8957481" cy="5124806"/>
          </a:xfrm>
        </p:spPr>
      </p:pic>
      <p:sp>
        <p:nvSpPr>
          <p:cNvPr id="3379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3285817" y="1486499"/>
            <a:ext cx="7341750" cy="11502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/>
                </a:solidFill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xmlns="" val="246319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09412_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690" y="0"/>
            <a:ext cx="9080309" cy="6858000"/>
          </a:xfrm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100" y="228601"/>
            <a:ext cx="8724900" cy="1308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Тактичному человеку свойственны следующие черты: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0100" y="1003300"/>
            <a:ext cx="8699500" cy="58547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уравновешенность;</a:t>
            </a:r>
          </a:p>
          <a:p>
            <a:r>
              <a:rPr lang="ru-RU" sz="3200" dirty="0" smtClean="0"/>
              <a:t>спокойствие;</a:t>
            </a:r>
          </a:p>
          <a:p>
            <a:r>
              <a:rPr lang="ru-RU" sz="3200" dirty="0" smtClean="0"/>
              <a:t>умение видеть ситуацию не только своими глазами, но и глазами собеседника;</a:t>
            </a:r>
          </a:p>
          <a:p>
            <a:r>
              <a:rPr lang="ru-RU" sz="3200" dirty="0" smtClean="0"/>
              <a:t>хорошо развитая </a:t>
            </a:r>
            <a:r>
              <a:rPr lang="ru-RU" sz="3200" dirty="0" err="1" smtClean="0"/>
              <a:t>эмпатия</a:t>
            </a:r>
            <a:r>
              <a:rPr lang="ru-RU" sz="3200" dirty="0" smtClean="0"/>
              <a:t> (чувствительность к эмоциям других людей);</a:t>
            </a:r>
          </a:p>
          <a:p>
            <a:r>
              <a:rPr lang="ru-RU" sz="3200" dirty="0" smtClean="0"/>
              <a:t>способность быть внимательным слушателем;</a:t>
            </a:r>
          </a:p>
          <a:p>
            <a:r>
              <a:rPr lang="ru-RU" sz="3200" dirty="0" smtClean="0"/>
              <a:t>скромность;</a:t>
            </a:r>
          </a:p>
          <a:p>
            <a:r>
              <a:rPr lang="ru-RU" sz="3200" dirty="0" smtClean="0"/>
              <a:t> умеренное любопытство;</a:t>
            </a:r>
          </a:p>
          <a:p>
            <a:r>
              <a:rPr lang="ru-RU" sz="3200" dirty="0" smtClean="0"/>
              <a:t>контроль собственных эмоций.</a:t>
            </a:r>
          </a:p>
          <a:p>
            <a:endParaRPr lang="ru-RU" dirty="0"/>
          </a:p>
        </p:txBody>
      </p:sp>
      <p:sp>
        <p:nvSpPr>
          <p:cNvPr id="1026" name="AutoShape 2" descr="Отношения - Как стать тактичным челове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Тактичность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помогает в установлении и поддержании хороших отношений с другими людьми. Если мы умеем выражать свои мысли и чувства таким образом, чтобы не оскорбить или уязвить другого человека, мы сможем создать комфортную атмосферу в общении и решать конфликты более эффективно.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Практические приемы, чтобы улучшить чувство такта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1B4BE01-6D11-43CE-BD3F-31231117DA4A}"/>
              </a:ext>
            </a:extLst>
          </p:cNvPr>
          <p:cNvSpPr/>
          <p:nvPr/>
        </p:nvSpPr>
        <p:spPr>
          <a:xfrm>
            <a:off x="3517900" y="2227170"/>
            <a:ext cx="3871269" cy="42117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DD1EED6A-26DE-434A-80B2-A69B9AB1C2BA}"/>
              </a:ext>
            </a:extLst>
          </p:cNvPr>
          <p:cNvSpPr/>
          <p:nvPr/>
        </p:nvSpPr>
        <p:spPr>
          <a:xfrm>
            <a:off x="5011094" y="177156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8915E6-24BA-413F-89D8-3E381BAB2A54}"/>
              </a:ext>
            </a:extLst>
          </p:cNvPr>
          <p:cNvSpPr txBox="1"/>
          <p:nvPr/>
        </p:nvSpPr>
        <p:spPr>
          <a:xfrm>
            <a:off x="5046020" y="180770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7785100" y="2189070"/>
            <a:ext cx="3937000" cy="4249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7747000" y="2362200"/>
            <a:ext cx="4000500" cy="40513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Общайтесь с разными людьми;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бойтесь задавать вопросы и узнавать мнения других людей;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Участвуйте в тренингах и семинарах.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E53ECE7-9487-4826-8F8C-71453D70E64B}"/>
              </a:ext>
            </a:extLst>
          </p:cNvPr>
          <p:cNvSpPr/>
          <p:nvPr/>
        </p:nvSpPr>
        <p:spPr>
          <a:xfrm>
            <a:off x="9331402" y="184776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8F09BA-5F98-4A99-ACA8-93052CA7EF27}"/>
              </a:ext>
            </a:extLst>
          </p:cNvPr>
          <p:cNvSpPr txBox="1"/>
          <p:nvPr/>
        </p:nvSpPr>
        <p:spPr>
          <a:xfrm>
            <a:off x="9340927" y="185843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3517900" y="2374900"/>
            <a:ext cx="3807766" cy="3886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Изучайте методики коммуникации и психологии общения;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Анализируйте свои ошибки и стремитесь избегать их;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Развивайте эмоциональную интеллектуальность;</a:t>
            </a: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xmlns="" id="{243A9C01-5EB5-4F7B-9D9A-244FEE52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55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37" name="Нижний колонтитул 4">
            <a:extLst>
              <a:ext uri="{FF2B5EF4-FFF2-40B4-BE49-F238E27FC236}">
                <a16:creationId xmlns:a16="http://schemas.microsoft.com/office/drawing/2014/main" xmlns="" id="{91B418DE-9B97-4BA5-9D66-C129C3FA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FE8C0E-1063-469B-9A6C-20074AD6D1EC}"/>
              </a:ext>
            </a:extLst>
          </p:cNvPr>
          <p:cNvSpPr/>
          <p:nvPr/>
        </p:nvSpPr>
        <p:spPr>
          <a:xfrm>
            <a:off x="3264706" y="4710162"/>
            <a:ext cx="25806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Упражнение «Передай рукопожатие»;</a:t>
            </a:r>
          </a:p>
          <a:p>
            <a:endParaRPr lang="ru-RU" sz="2800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D3B09BA7-498D-4B75-8AD0-498B6A8C0184}"/>
              </a:ext>
            </a:extLst>
          </p:cNvPr>
          <p:cNvSpPr/>
          <p:nvPr/>
        </p:nvSpPr>
        <p:spPr>
          <a:xfrm>
            <a:off x="3249406" y="1769630"/>
            <a:ext cx="2580674" cy="25806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E5713F85-BEA8-43DC-A53B-BEBA404127EC}"/>
              </a:ext>
            </a:extLst>
          </p:cNvPr>
          <p:cNvSpPr/>
          <p:nvPr/>
        </p:nvSpPr>
        <p:spPr>
          <a:xfrm>
            <a:off x="6433043" y="1750580"/>
            <a:ext cx="2580674" cy="25806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2F4AF72C-1F93-4282-89E9-6B2568AC6F28}"/>
              </a:ext>
            </a:extLst>
          </p:cNvPr>
          <p:cNvSpPr/>
          <p:nvPr/>
        </p:nvSpPr>
        <p:spPr>
          <a:xfrm>
            <a:off x="9616680" y="1733480"/>
            <a:ext cx="2580674" cy="25806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BA2A3964-02C7-4AEA-8333-C0818FFB2149}"/>
              </a:ext>
            </a:extLst>
          </p:cNvPr>
          <p:cNvSpPr/>
          <p:nvPr/>
        </p:nvSpPr>
        <p:spPr>
          <a:xfrm>
            <a:off x="5463522" y="2519424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E64E4161-D2AD-4FDF-911A-3900FC79B54B}"/>
              </a:ext>
            </a:extLst>
          </p:cNvPr>
          <p:cNvSpPr/>
          <p:nvPr/>
        </p:nvSpPr>
        <p:spPr>
          <a:xfrm>
            <a:off x="8703525" y="2519424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ED7DF57-5FE8-434F-AF13-7EA347868C82}"/>
              </a:ext>
            </a:extLst>
          </p:cNvPr>
          <p:cNvSpPr/>
          <p:nvPr/>
        </p:nvSpPr>
        <p:spPr>
          <a:xfrm>
            <a:off x="5704765" y="4479656"/>
            <a:ext cx="32891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Проектная методика «Деревья</a:t>
            </a:r>
            <a:r>
              <a:rPr lang="ru-RU" sz="2800" dirty="0" smtClean="0"/>
              <a:t>»; Тест «Умеете ли вы ладить с людьми</a:t>
            </a:r>
            <a:r>
              <a:rPr lang="ru-RU" sz="2800" dirty="0" smtClean="0"/>
              <a:t>»;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B09BA54-E162-4FC5-BCBB-0C024CBBE5FC}"/>
              </a:ext>
            </a:extLst>
          </p:cNvPr>
          <p:cNvSpPr/>
          <p:nvPr/>
        </p:nvSpPr>
        <p:spPr>
          <a:xfrm>
            <a:off x="8984776" y="4408963"/>
            <a:ext cx="3207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Упражнение «Другими словами</a:t>
            </a:r>
            <a:r>
              <a:rPr lang="ru-RU" sz="2800" dirty="0" smtClean="0"/>
              <a:t>»;</a:t>
            </a:r>
          </a:p>
          <a:p>
            <a:r>
              <a:rPr lang="ru-RU" sz="2800" dirty="0" smtClean="0"/>
              <a:t>Тест «Написанное в небесах».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xmlns="" id="{8F73CFCE-E13B-4C1F-813F-C065E1D4BCB4}"/>
              </a:ext>
            </a:extLst>
          </p:cNvPr>
          <p:cNvSpPr/>
          <p:nvPr/>
        </p:nvSpPr>
        <p:spPr>
          <a:xfrm rot="16200000">
            <a:off x="5624630" y="2770308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xmlns="" id="{E00593C7-DD64-4A60-8AA3-352B5EAB3DEA}"/>
              </a:ext>
            </a:extLst>
          </p:cNvPr>
          <p:cNvSpPr/>
          <p:nvPr/>
        </p:nvSpPr>
        <p:spPr>
          <a:xfrm rot="5400000">
            <a:off x="9156198" y="2736778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195F56C-2A30-4CD3-AD4C-DB79A489C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361081" y="2483817"/>
            <a:ext cx="1080000" cy="108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1751D349-F638-4C2F-84C1-95D74BD15D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006703" y="2517348"/>
            <a:ext cx="1080000" cy="108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92C473D-202A-40EE-BEAF-0AE5B24F9C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186681" y="24838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13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833" y="393238"/>
            <a:ext cx="8680957" cy="1325563"/>
          </a:xfrm>
        </p:spPr>
        <p:txBody>
          <a:bodyPr/>
          <a:lstStyle/>
          <a:p>
            <a:pPr algn="ctr"/>
            <a:r>
              <a:rPr lang="ru-RU" dirty="0" smtClean="0"/>
              <a:t>Упражнение «Передай рукопожатие»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700" y="1447800"/>
            <a:ext cx="5575299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sz="3600" dirty="0" smtClean="0"/>
              <a:t>-задание первое: передай рукопожатие по кругу,</a:t>
            </a:r>
          </a:p>
          <a:p>
            <a:r>
              <a:rPr lang="ru-RU" sz="3600" dirty="0" smtClean="0"/>
              <a:t>-задание второе:	сказать соседу справа, что тебя с ним объединяет,</a:t>
            </a:r>
          </a:p>
          <a:p>
            <a:r>
              <a:rPr lang="ru-RU" sz="3600" dirty="0" smtClean="0"/>
              <a:t>-задание третье:	сказать соседу слева, что тебя с ним различает?</a:t>
            </a:r>
            <a:endParaRPr lang="ru-RU" sz="3600" dirty="0"/>
          </a:p>
        </p:txBody>
      </p:sp>
      <p:pic>
        <p:nvPicPr>
          <p:cNvPr id="5" name="Рисунок 4" descr="Собрание контур">
            <a:extLst>
              <a:ext uri="{FF2B5EF4-FFF2-40B4-BE49-F238E27FC236}">
                <a16:creationId xmlns:a16="http://schemas.microsoft.com/office/drawing/2014/main" xmlns="" id="{AC1C80D0-5460-4BED-A072-B82439CB3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489434" y="2235774"/>
            <a:ext cx="3159378" cy="3159378"/>
          </a:xfrm>
          <a:prstGeom prst="rect">
            <a:avLst/>
          </a:prstGeom>
          <a:effectLst/>
        </p:spPr>
      </p:pic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BD3D4AE3-C022-4145-B20B-FE6D976D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25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834" y="393238"/>
            <a:ext cx="893116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Проектная методика «Деревья»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f_clip_image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16700" y="1562100"/>
            <a:ext cx="5575300" cy="4358170"/>
          </a:xfrm>
        </p:spPr>
      </p:pic>
      <p:pic>
        <p:nvPicPr>
          <p:cNvPr id="5" name="Рисунок 4" descr="Собрание контур">
            <a:extLst>
              <a:ext uri="{FF2B5EF4-FFF2-40B4-BE49-F238E27FC236}">
                <a16:creationId xmlns:a16="http://schemas.microsoft.com/office/drawing/2014/main" xmlns="" id="{AC1C80D0-5460-4BED-A072-B82439CB3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9434" y="2235774"/>
            <a:ext cx="3159378" cy="3159378"/>
          </a:xfrm>
          <a:prstGeom prst="rect">
            <a:avLst/>
          </a:prstGeom>
          <a:effectLst/>
        </p:spPr>
      </p:pic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BD3D4AE3-C022-4145-B20B-FE6D976D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25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629</Words>
  <Application>Microsoft Office PowerPoint</Application>
  <PresentationFormat>Произвольный</PresentationFormat>
  <Paragraphs>136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Педагогический такт -ключевой навык в общении</vt:lpstr>
      <vt:lpstr>Слайд 2</vt:lpstr>
      <vt:lpstr>Слайд 3</vt:lpstr>
      <vt:lpstr>Тактичному человеку свойственны следующие черты: </vt:lpstr>
      <vt:lpstr>Тактичность </vt:lpstr>
      <vt:lpstr>Практические приемы, чтобы улучшить чувство такта</vt:lpstr>
      <vt:lpstr>Практикум</vt:lpstr>
      <vt:lpstr>Упражнение «Передай рукопожатие»</vt:lpstr>
      <vt:lpstr>Проектная методика «Деревья» </vt:lpstr>
      <vt:lpstr>1 дерево</vt:lpstr>
      <vt:lpstr>2 дерево</vt:lpstr>
      <vt:lpstr>3 дерево</vt:lpstr>
      <vt:lpstr>4 дерево</vt:lpstr>
      <vt:lpstr>5 дерево «Подойдешь ко мне — станешь самым совершенным во всех отношениях»</vt:lpstr>
      <vt:lpstr>6 дерево «Подойдешь ко мне — станешь ближе к Богу» </vt:lpstr>
      <vt:lpstr>Слайд 16</vt:lpstr>
      <vt:lpstr> </vt:lpstr>
      <vt:lpstr>Упражнение «Другими словами»  </vt:lpstr>
      <vt:lpstr>Упражнение «Другими словами»  </vt:lpstr>
      <vt:lpstr>Упражнение «Другими словами»  </vt:lpstr>
      <vt:lpstr>«Умеете ли вы ладить с людьми»</vt:lpstr>
      <vt:lpstr>«Умеете ли вы ладить с людьми»</vt:lpstr>
      <vt:lpstr>«Умеете ли вы ладить с людьми»</vt:lpstr>
      <vt:lpstr>Слайд 24</vt:lpstr>
      <vt:lpstr>Интерпретация результатов   </vt:lpstr>
      <vt:lpstr>ТЕСТ «НАПИСАННОЕ В НЕБЕСАХ» </vt:lpstr>
      <vt:lpstr> Древняя притча «Все в наших руках»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1</cp:lastModifiedBy>
  <cp:revision>94</cp:revision>
  <dcterms:created xsi:type="dcterms:W3CDTF">2021-08-17T12:08:22Z</dcterms:created>
  <dcterms:modified xsi:type="dcterms:W3CDTF">2025-01-10T04:36:04Z</dcterms:modified>
</cp:coreProperties>
</file>