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79" r:id="rId3"/>
    <p:sldId id="311" r:id="rId4"/>
    <p:sldId id="351" r:id="rId5"/>
    <p:sldId id="281" r:id="rId6"/>
    <p:sldId id="304" r:id="rId7"/>
    <p:sldId id="341" r:id="rId8"/>
    <p:sldId id="284" r:id="rId9"/>
    <p:sldId id="321" r:id="rId10"/>
    <p:sldId id="348" r:id="rId11"/>
    <p:sldId id="349" r:id="rId12"/>
    <p:sldId id="352" r:id="rId13"/>
    <p:sldId id="350" r:id="rId14"/>
    <p:sldId id="340" r:id="rId15"/>
    <p:sldId id="289" r:id="rId16"/>
    <p:sldId id="354" r:id="rId17"/>
    <p:sldId id="337" r:id="rId18"/>
    <p:sldId id="334" r:id="rId19"/>
    <p:sldId id="333" r:id="rId20"/>
    <p:sldId id="291" r:id="rId21"/>
    <p:sldId id="343" r:id="rId22"/>
    <p:sldId id="307" r:id="rId23"/>
    <p:sldId id="353" r:id="rId24"/>
    <p:sldId id="292" r:id="rId25"/>
    <p:sldId id="336" r:id="rId26"/>
    <p:sldId id="294" r:id="rId27"/>
    <p:sldId id="344" r:id="rId28"/>
    <p:sldId id="342" r:id="rId29"/>
    <p:sldId id="316" r:id="rId3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26" autoAdjust="0"/>
    <p:restoredTop sz="94559" autoAdjust="0"/>
  </p:normalViewPr>
  <p:slideViewPr>
    <p:cSldViewPr>
      <p:cViewPr varScale="1">
        <p:scale>
          <a:sx n="87" d="100"/>
          <a:sy n="87" d="100"/>
        </p:scale>
        <p:origin x="-8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229CB-9F98-4847-8C7C-F32B136B7647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ACEAA-DDBE-4834-B35B-83D47D7C5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13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ACEAA-DDBE-4834-B35B-83D47D7C594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23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725144"/>
            <a:ext cx="5904656" cy="1656184"/>
          </a:xfrm>
        </p:spPr>
        <p:txBody>
          <a:bodyPr/>
          <a:lstStyle/>
          <a:p>
            <a:r>
              <a:rPr lang="ru-RU" dirty="0" smtClean="0"/>
              <a:t>Заместитель директора ГБПОУ ТТТ</a:t>
            </a:r>
          </a:p>
          <a:p>
            <a:r>
              <a:rPr lang="ru-RU" dirty="0" smtClean="0"/>
              <a:t> по теоретическому обучению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Гартвик</a:t>
            </a:r>
            <a:r>
              <a:rPr lang="ru-RU" dirty="0" smtClean="0"/>
              <a:t> Лариса Васильевна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52736"/>
            <a:ext cx="8229600" cy="19232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</a:t>
            </a:r>
            <a:br>
              <a:rPr lang="ru-RU" dirty="0" smtClean="0"/>
            </a:br>
            <a:r>
              <a:rPr lang="ru-RU" dirty="0" smtClean="0"/>
              <a:t> за 1 полугодие 2023-2024 учебного года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692696"/>
            <a:ext cx="739513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8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617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32326"/>
            <a:ext cx="7632847" cy="494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9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5" y="221770"/>
            <a:ext cx="8744911" cy="579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89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входного 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Показатели «0» срезов по техникуму  студентов 1 курсов в основном соответствуют результатам  аттестатов за курс основного общего образования.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8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Показатели </a:t>
            </a:r>
            <a:r>
              <a:rPr lang="ru-RU" sz="2700" b="1" dirty="0" smtClean="0"/>
              <a:t>успеваемости </a:t>
            </a:r>
            <a:r>
              <a:rPr lang="ru-RU" sz="2700" b="1" dirty="0" smtClean="0"/>
              <a:t>по группам очного </a:t>
            </a:r>
            <a:r>
              <a:rPr lang="ru-RU" sz="2700" b="1" dirty="0" smtClean="0"/>
              <a:t>отделения </a:t>
            </a:r>
            <a:r>
              <a:rPr lang="ru-RU" sz="2700" b="1" dirty="0" smtClean="0"/>
              <a:t>за 1 семестр 2023/24 уч. год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4" y="1401781"/>
            <a:ext cx="8777012" cy="527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241736" cy="607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61804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Показатели </a:t>
            </a:r>
            <a:r>
              <a:rPr lang="ru-RU" sz="2700" dirty="0" smtClean="0"/>
              <a:t>качества </a:t>
            </a:r>
            <a:r>
              <a:rPr lang="ru-RU" sz="2700" dirty="0"/>
              <a:t>по группам очного отделения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за </a:t>
            </a:r>
            <a:r>
              <a:rPr lang="ru-RU" sz="2700" dirty="0"/>
              <a:t>1 семестр</a:t>
            </a:r>
            <a:r>
              <a:rPr lang="ru-RU" dirty="0"/>
              <a:t> </a:t>
            </a:r>
            <a:r>
              <a:rPr lang="ru-RU" sz="2200" b="1" dirty="0"/>
              <a:t>2023/24 уч. год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07" y="908720"/>
            <a:ext cx="8695470" cy="579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390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Показатели успеваемости по </a:t>
            </a:r>
            <a:r>
              <a:rPr lang="ru-RU" sz="2400" b="1" dirty="0" smtClean="0"/>
              <a:t>группам</a:t>
            </a:r>
            <a:br>
              <a:rPr lang="ru-RU" sz="2400" b="1" dirty="0" smtClean="0"/>
            </a:br>
            <a:r>
              <a:rPr lang="ru-RU" sz="2400" b="1" dirty="0" smtClean="0"/>
              <a:t> заочного  и очно-заочного отделений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за 1 семестр </a:t>
            </a:r>
            <a:r>
              <a:rPr lang="ru-RU" sz="2400" b="1" dirty="0" smtClean="0"/>
              <a:t>2023/24 уч</a:t>
            </a:r>
            <a:r>
              <a:rPr lang="ru-RU" sz="2400" b="1" dirty="0"/>
              <a:t>. год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42493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0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Показатели успеваемости по группам </a:t>
            </a:r>
            <a:r>
              <a:rPr lang="ru-RU" dirty="0" smtClean="0"/>
              <a:t>с ОВЗ за </a:t>
            </a:r>
            <a:r>
              <a:rPr lang="ru-RU" dirty="0"/>
              <a:t>1 семестр </a:t>
            </a:r>
            <a:r>
              <a:rPr lang="ru-RU" dirty="0" smtClean="0"/>
              <a:t>2023/24 </a:t>
            </a:r>
            <a:r>
              <a:rPr lang="ru-RU" dirty="0"/>
              <a:t>уч. год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352928" cy="494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1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100% показатели успеваемости в 15 группах: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8075240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112фгруппа (Путилова Н.А.)</a:t>
            </a:r>
          </a:p>
          <a:p>
            <a:r>
              <a:rPr lang="ru-RU" dirty="0" smtClean="0"/>
              <a:t>116ф группа (</a:t>
            </a:r>
            <a:r>
              <a:rPr lang="ru-RU" dirty="0" err="1" smtClean="0"/>
              <a:t>Малясов</a:t>
            </a:r>
            <a:r>
              <a:rPr lang="ru-RU" dirty="0" smtClean="0"/>
              <a:t> В.Н.)</a:t>
            </a:r>
          </a:p>
          <a:p>
            <a:r>
              <a:rPr lang="ru-RU" dirty="0" smtClean="0"/>
              <a:t>110ф группа (Путилова Н.А.)</a:t>
            </a:r>
          </a:p>
          <a:p>
            <a:r>
              <a:rPr lang="ru-RU" dirty="0"/>
              <a:t>2</a:t>
            </a:r>
            <a:r>
              <a:rPr lang="ru-RU" dirty="0" smtClean="0"/>
              <a:t>11ф группа(</a:t>
            </a:r>
            <a:r>
              <a:rPr lang="ru-RU" dirty="0" err="1" smtClean="0"/>
              <a:t>Малясова</a:t>
            </a:r>
            <a:r>
              <a:rPr lang="ru-RU" dirty="0" smtClean="0"/>
              <a:t> Ф.Р.)</a:t>
            </a:r>
          </a:p>
          <a:p>
            <a:r>
              <a:rPr lang="ru-RU" dirty="0" smtClean="0"/>
              <a:t>212ф группа(Путилова Н.А.)</a:t>
            </a:r>
          </a:p>
          <a:p>
            <a:r>
              <a:rPr lang="ru-RU" dirty="0"/>
              <a:t>3</a:t>
            </a:r>
            <a:r>
              <a:rPr lang="ru-RU" dirty="0" smtClean="0"/>
              <a:t>12ф группа(</a:t>
            </a:r>
            <a:r>
              <a:rPr lang="ru-RU" dirty="0" err="1" smtClean="0"/>
              <a:t>Матейчук</a:t>
            </a:r>
            <a:r>
              <a:rPr lang="ru-RU" dirty="0" smtClean="0"/>
              <a:t> И.В.)</a:t>
            </a:r>
          </a:p>
          <a:p>
            <a:r>
              <a:rPr lang="ru-RU" dirty="0"/>
              <a:t>3</a:t>
            </a:r>
            <a:r>
              <a:rPr lang="ru-RU" dirty="0" smtClean="0"/>
              <a:t>16ф группа(</a:t>
            </a:r>
            <a:r>
              <a:rPr lang="ru-RU" dirty="0" err="1" smtClean="0"/>
              <a:t>Кламм</a:t>
            </a:r>
            <a:r>
              <a:rPr lang="ru-RU" dirty="0" smtClean="0"/>
              <a:t> А.В.)</a:t>
            </a:r>
          </a:p>
          <a:p>
            <a:r>
              <a:rPr lang="ru-RU" dirty="0"/>
              <a:t>4</a:t>
            </a:r>
            <a:r>
              <a:rPr lang="ru-RU" dirty="0" smtClean="0"/>
              <a:t>01 группа(Кожевников Д.В.)</a:t>
            </a:r>
          </a:p>
          <a:p>
            <a:r>
              <a:rPr lang="ru-RU" dirty="0" smtClean="0"/>
              <a:t>302 группа(</a:t>
            </a:r>
            <a:r>
              <a:rPr lang="ru-RU" dirty="0" err="1" smtClean="0"/>
              <a:t>Неминова</a:t>
            </a:r>
            <a:r>
              <a:rPr lang="ru-RU" dirty="0" smtClean="0"/>
              <a:t> Э,Т.)</a:t>
            </a:r>
          </a:p>
          <a:p>
            <a:r>
              <a:rPr lang="ru-RU" dirty="0" smtClean="0"/>
              <a:t>314ф группа()</a:t>
            </a:r>
          </a:p>
          <a:p>
            <a:r>
              <a:rPr lang="ru-RU" dirty="0" smtClean="0"/>
              <a:t>312ф группа()</a:t>
            </a:r>
          </a:p>
          <a:p>
            <a:r>
              <a:rPr lang="ru-RU" dirty="0" smtClean="0"/>
              <a:t>316ф  группа()</a:t>
            </a:r>
          </a:p>
          <a:p>
            <a:r>
              <a:rPr lang="ru-RU" dirty="0" smtClean="0"/>
              <a:t>11 группа (</a:t>
            </a:r>
            <a:r>
              <a:rPr lang="ru-RU" dirty="0" err="1" smtClean="0"/>
              <a:t>Дунгулюк</a:t>
            </a:r>
            <a:r>
              <a:rPr lang="ru-RU" dirty="0" smtClean="0"/>
              <a:t> Ю.Г.)</a:t>
            </a:r>
          </a:p>
          <a:p>
            <a:r>
              <a:rPr lang="ru-RU" dirty="0" smtClean="0"/>
              <a:t>12 группа (Дубровина Н.В.)</a:t>
            </a:r>
          </a:p>
          <a:p>
            <a:r>
              <a:rPr lang="ru-RU" dirty="0" smtClean="0"/>
              <a:t>22 группа (Савичева А.А.)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56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План работы на 2023-2024 учебный год  составлен в соответствии с целями и задачами, обозначенными образовательными программами, реализуемыми в ГБПОУ «Троицкий технологический техникум» и Программой развития.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28596" y="571500"/>
            <a:ext cx="8715404" cy="5448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Самая низкая </a:t>
            </a:r>
            <a:r>
              <a:rPr lang="ru-RU" i="1" u="sng" dirty="0" smtClean="0"/>
              <a:t>абсолютная успеваемость</a:t>
            </a:r>
            <a:r>
              <a:rPr lang="ru-RU" u="sng" dirty="0" smtClean="0"/>
              <a:t>: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202 группе- 39 %(</a:t>
            </a:r>
            <a:r>
              <a:rPr lang="ru-RU" b="1" dirty="0" err="1" smtClean="0">
                <a:solidFill>
                  <a:srgbClr val="FF0000"/>
                </a:solidFill>
              </a:rPr>
              <a:t>Мифтахутдинов</a:t>
            </a:r>
            <a:r>
              <a:rPr lang="ru-RU" b="1" dirty="0" smtClean="0">
                <a:solidFill>
                  <a:srgbClr val="FF0000"/>
                </a:solidFill>
              </a:rPr>
              <a:t> А.Р.)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 205 группе- 45%(Кузнецов А.О.)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 203 группе -57 %(</a:t>
            </a:r>
            <a:r>
              <a:rPr lang="ru-RU" b="1" dirty="0" err="1" smtClean="0">
                <a:solidFill>
                  <a:srgbClr val="FF0000"/>
                </a:solidFill>
              </a:rPr>
              <a:t>Мифтахутдинов</a:t>
            </a:r>
            <a:r>
              <a:rPr lang="ru-RU" b="1" dirty="0" smtClean="0">
                <a:solidFill>
                  <a:srgbClr val="FF0000"/>
                </a:solidFill>
              </a:rPr>
              <a:t> А.Р.)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 303 группе-52,9% (Кокарева Е.В.)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 402з группе- 54,2%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u="sng" dirty="0" smtClean="0"/>
              <a:t>Качественная успеваемость</a:t>
            </a:r>
            <a:r>
              <a:rPr lang="ru-RU" dirty="0" smtClean="0"/>
              <a:t> самая низкая: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116 группа -4,2%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201 группа- 9,1%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Успеваемость по курсам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8375223"/>
              </p:ext>
            </p:extLst>
          </p:nvPr>
        </p:nvGraphicFramePr>
        <p:xfrm>
          <a:off x="914400" y="1447800"/>
          <a:ext cx="7772400" cy="2989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9964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курс</a:t>
                      </a:r>
                      <a:endParaRPr lang="ru-RU" dirty="0"/>
                    </a:p>
                  </a:txBody>
                  <a:tcPr/>
                </a:tc>
              </a:tr>
              <a:tr h="99643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Кач.усп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25,6%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37,3%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33,3%</a:t>
                      </a:r>
                      <a:endParaRPr lang="ru-RU" dirty="0"/>
                    </a:p>
                  </a:txBody>
                  <a:tcPr/>
                </a:tc>
              </a:tr>
              <a:tr h="99643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Абс.усп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89,3%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93,6%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09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езультаты успеваемости  за 1 п/г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0498564"/>
              </p:ext>
            </p:extLst>
          </p:nvPr>
        </p:nvGraphicFramePr>
        <p:xfrm>
          <a:off x="914400" y="1447800"/>
          <a:ext cx="7690047" cy="404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349"/>
                <a:gridCol w="2563349"/>
                <a:gridCol w="2563349"/>
              </a:tblGrid>
              <a:tr h="335418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2023-2024(2022-2023)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Кач%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Абс%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7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Очное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отделение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37,4%(32,3%)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81,8%(91,4%)</a:t>
                      </a:r>
                      <a:endParaRPr lang="ru-RU" dirty="0"/>
                    </a:p>
                  </a:txBody>
                  <a:tcPr/>
                </a:tc>
              </a:tr>
              <a:tr h="6708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Заочное отделение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36,5%(39,5%)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65,4%(86,8%)</a:t>
                      </a:r>
                      <a:endParaRPr lang="ru-RU" dirty="0"/>
                    </a:p>
                  </a:txBody>
                  <a:tcPr/>
                </a:tc>
              </a:tr>
              <a:tr h="67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Очно-заочное отделение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100%(100%)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100%(100%)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7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Проф. подготовка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43,2%(46,8%)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94,6%(93,7%)</a:t>
                      </a:r>
                      <a:endParaRPr lang="ru-RU" dirty="0"/>
                    </a:p>
                  </a:txBody>
                  <a:tcPr/>
                </a:tc>
              </a:tr>
              <a:tr h="67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35,4%(34,5)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91,1%(92,5)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успеваемости </a:t>
            </a:r>
            <a:br>
              <a:rPr lang="ru-RU" dirty="0" smtClean="0"/>
            </a:br>
            <a:r>
              <a:rPr lang="ru-RU" dirty="0" smtClean="0"/>
              <a:t>по  учебным площадкам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3554215"/>
              </p:ext>
            </p:extLst>
          </p:nvPr>
        </p:nvGraphicFramePr>
        <p:xfrm>
          <a:off x="899592" y="1556792"/>
          <a:ext cx="7772400" cy="312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139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Абсолютная успев.%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Качественная успев.%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333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Крахмалева,14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333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Строителей,24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333">
                <a:tc>
                  <a:txBody>
                    <a:bodyPr/>
                    <a:lstStyle/>
                    <a:p>
                      <a:r>
                        <a:rPr lang="ru-RU" dirty="0" smtClean="0"/>
                        <a:t>филиал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39.8%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498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Количество студентов, закончивших обучение на «хорошо» и «отлично» </a:t>
            </a:r>
            <a:br>
              <a:rPr lang="ru-RU" dirty="0" smtClean="0"/>
            </a:br>
            <a:r>
              <a:rPr lang="ru-RU" dirty="0" smtClean="0"/>
              <a:t>в 1 семестре 2023/24 уч.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Крахмалева,14-</a:t>
            </a:r>
          </a:p>
          <a:p>
            <a:r>
              <a:rPr lang="ru-RU" dirty="0" smtClean="0"/>
              <a:t>Строителей,24-</a:t>
            </a:r>
          </a:p>
          <a:p>
            <a:r>
              <a:rPr lang="ru-RU" dirty="0" smtClean="0"/>
              <a:t>Филиал с. Октябрьское-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56207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Пропуски за 1 семестр 2023/24 уч. год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Всего пропусков по техникуму за 1 полугодие 2023-2024уч. </a:t>
            </a:r>
            <a:r>
              <a:rPr lang="ru-RU" dirty="0"/>
              <a:t>г</a:t>
            </a:r>
            <a:r>
              <a:rPr lang="ru-RU" dirty="0" smtClean="0"/>
              <a:t>ода -60609 часов.</a:t>
            </a:r>
          </a:p>
          <a:p>
            <a:r>
              <a:rPr lang="ru-RU" dirty="0" smtClean="0"/>
              <a:t>На 1 студента в среднем приходится 69,4 часа, из них по неуважительной причине 37,3 часа.</a:t>
            </a:r>
          </a:p>
          <a:p>
            <a:pPr marL="0" indent="0">
              <a:buNone/>
            </a:pPr>
            <a:r>
              <a:rPr lang="ru-RU" dirty="0" smtClean="0"/>
              <a:t>Группы в зоне риска:</a:t>
            </a:r>
          </a:p>
          <a:p>
            <a:pPr marL="0" indent="0">
              <a:buNone/>
            </a:pPr>
            <a:r>
              <a:rPr lang="ru-RU" dirty="0" smtClean="0"/>
              <a:t>202группа(</a:t>
            </a:r>
            <a:r>
              <a:rPr lang="ru-RU" dirty="0" err="1" smtClean="0"/>
              <a:t>Мифтахутдинов</a:t>
            </a:r>
            <a:r>
              <a:rPr lang="ru-RU" dirty="0" smtClean="0"/>
              <a:t> А.Р.)-201 час по н/</a:t>
            </a:r>
            <a:r>
              <a:rPr lang="ru-RU" dirty="0" err="1" smtClean="0"/>
              <a:t>ув</a:t>
            </a:r>
            <a:r>
              <a:rPr lang="ru-RU" dirty="0" smtClean="0"/>
              <a:t>. причине на 1 студента в группе</a:t>
            </a:r>
          </a:p>
          <a:p>
            <a:pPr marL="0" indent="0">
              <a:buNone/>
            </a:pPr>
            <a:r>
              <a:rPr lang="ru-RU" dirty="0" smtClean="0"/>
              <a:t>203 группа(</a:t>
            </a:r>
            <a:r>
              <a:rPr lang="ru-RU" dirty="0" err="1" smtClean="0"/>
              <a:t>Мифтахутдинов</a:t>
            </a:r>
            <a:r>
              <a:rPr lang="ru-RU" dirty="0" smtClean="0"/>
              <a:t> А.Р.)-162 часа по н/у причине на 1 студента в группе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688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Успеваемость по преподавателям за 1полугодие 2023-2024 уч.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Абсолютная успеваемость </a:t>
            </a:r>
          </a:p>
          <a:p>
            <a:r>
              <a:rPr lang="ru-RU" b="1" dirty="0" smtClean="0"/>
              <a:t>Качественная успеваемость выше средней по техникуму </a:t>
            </a:r>
            <a:r>
              <a:rPr lang="ru-RU" b="1" dirty="0" smtClean="0">
                <a:solidFill>
                  <a:srgbClr val="00B050"/>
                </a:solidFill>
              </a:rPr>
              <a:t>(более </a:t>
            </a:r>
            <a:r>
              <a:rPr lang="ru-RU" b="1" dirty="0">
                <a:solidFill>
                  <a:srgbClr val="00B050"/>
                </a:solidFill>
              </a:rPr>
              <a:t>4</a:t>
            </a:r>
            <a:r>
              <a:rPr lang="ru-RU" b="1" dirty="0" smtClean="0">
                <a:solidFill>
                  <a:srgbClr val="00B050"/>
                </a:solidFill>
              </a:rPr>
              <a:t>0%)</a:t>
            </a:r>
            <a:r>
              <a:rPr lang="ru-RU" dirty="0"/>
              <a:t> </a:t>
            </a:r>
            <a:r>
              <a:rPr lang="ru-RU" dirty="0" err="1"/>
              <a:t>Абзалилова</a:t>
            </a:r>
            <a:r>
              <a:rPr lang="ru-RU" dirty="0"/>
              <a:t> Г.А., </a:t>
            </a:r>
            <a:r>
              <a:rPr lang="ru-RU" dirty="0" err="1"/>
              <a:t>Брюшинина</a:t>
            </a:r>
            <a:r>
              <a:rPr lang="ru-RU" dirty="0"/>
              <a:t> Л.Ю., Волгина С.А., </a:t>
            </a:r>
            <a:r>
              <a:rPr lang="ru-RU" dirty="0" err="1"/>
              <a:t>Гуськова</a:t>
            </a:r>
            <a:r>
              <a:rPr lang="ru-RU" dirty="0"/>
              <a:t> Л.Г., Дубровина Н.В.,  Емельянова Е.В., Жукова И.Ю., </a:t>
            </a:r>
            <a:r>
              <a:rPr lang="ru-RU" dirty="0" err="1"/>
              <a:t>Замиралов</a:t>
            </a:r>
            <a:r>
              <a:rPr lang="ru-RU" dirty="0"/>
              <a:t> А.Е., </a:t>
            </a:r>
            <a:r>
              <a:rPr lang="ru-RU" dirty="0" err="1"/>
              <a:t>Исанбердина</a:t>
            </a:r>
            <a:r>
              <a:rPr lang="ru-RU" dirty="0"/>
              <a:t> Р.М., Калинина А.Н., Кабанова А.М., </a:t>
            </a:r>
            <a:r>
              <a:rPr lang="ru-RU" dirty="0" err="1"/>
              <a:t>Коновцев</a:t>
            </a:r>
            <a:r>
              <a:rPr lang="ru-RU" dirty="0"/>
              <a:t> О.В., </a:t>
            </a:r>
            <a:r>
              <a:rPr lang="ru-RU" dirty="0" err="1"/>
              <a:t>Корчемкина</a:t>
            </a:r>
            <a:r>
              <a:rPr lang="ru-RU" dirty="0"/>
              <a:t> О.А., </a:t>
            </a:r>
            <a:r>
              <a:rPr lang="ru-RU" dirty="0" err="1"/>
              <a:t>Корчемкин</a:t>
            </a:r>
            <a:r>
              <a:rPr lang="ru-RU" dirty="0"/>
              <a:t> А.Ю., </a:t>
            </a:r>
            <a:r>
              <a:rPr lang="ru-RU" dirty="0" err="1"/>
              <a:t>Косачева</a:t>
            </a:r>
            <a:r>
              <a:rPr lang="ru-RU" dirty="0"/>
              <a:t> С.М., Кудрина А.В., Кузнецов А.О., Малько Л.А., </a:t>
            </a:r>
            <a:r>
              <a:rPr lang="ru-RU" dirty="0" err="1"/>
              <a:t>Маирко</a:t>
            </a:r>
            <a:r>
              <a:rPr lang="ru-RU" dirty="0"/>
              <a:t> О.А.,  </a:t>
            </a:r>
            <a:r>
              <a:rPr lang="ru-RU" dirty="0" err="1"/>
              <a:t>Мудрак</a:t>
            </a:r>
            <a:r>
              <a:rPr lang="ru-RU" dirty="0"/>
              <a:t> Л.Н., Макаров А.И., </a:t>
            </a:r>
            <a:r>
              <a:rPr lang="ru-RU" dirty="0" err="1"/>
              <a:t>Мумбаева</a:t>
            </a:r>
            <a:r>
              <a:rPr lang="ru-RU" dirty="0"/>
              <a:t> С.Ю., Немчинова </a:t>
            </a:r>
            <a:r>
              <a:rPr lang="ru-RU" dirty="0" smtClean="0"/>
              <a:t>Э.Т</a:t>
            </a:r>
            <a:r>
              <a:rPr lang="ru-RU" dirty="0"/>
              <a:t>., Нестерова Л.П., Попова Н.И., Орлова О.В.,  </a:t>
            </a:r>
            <a:r>
              <a:rPr lang="ru-RU" dirty="0" err="1"/>
              <a:t>Расковалова</a:t>
            </a:r>
            <a:r>
              <a:rPr lang="ru-RU" dirty="0"/>
              <a:t> Т.Р., </a:t>
            </a:r>
            <a:r>
              <a:rPr lang="ru-RU" dirty="0" err="1"/>
              <a:t>Сабирова</a:t>
            </a:r>
            <a:r>
              <a:rPr lang="ru-RU" dirty="0"/>
              <a:t> О.В., </a:t>
            </a:r>
            <a:r>
              <a:rPr lang="ru-RU" dirty="0" err="1"/>
              <a:t>Сержантова</a:t>
            </a:r>
            <a:r>
              <a:rPr lang="ru-RU" dirty="0"/>
              <a:t> С.Ф.,  </a:t>
            </a:r>
            <a:r>
              <a:rPr lang="ru-RU" dirty="0" err="1"/>
              <a:t>Ситникова</a:t>
            </a:r>
            <a:r>
              <a:rPr lang="ru-RU" dirty="0"/>
              <a:t> </a:t>
            </a:r>
            <a:r>
              <a:rPr lang="ru-RU" dirty="0" err="1"/>
              <a:t>И.А.,Фоменко</a:t>
            </a:r>
            <a:r>
              <a:rPr lang="ru-RU" dirty="0"/>
              <a:t> К.С.,  Тимофеева Л. М., Школьников Д.А.</a:t>
            </a:r>
          </a:p>
          <a:p>
            <a:endParaRPr lang="ru-RU" dirty="0"/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Проблемы, возникающие с преподаванием: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Увеличение проблем с уровнем воспитанности и осознанности действий студентов;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Недостаточно гибкая и мобильная методика преподавания отдельных дисциплин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Недостаточный личностно- ориентированный подход к студентам и систематический контроль со стороны ведущих преподавателей и кураторов.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164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8147248" cy="55446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Проблемы, связанные с обучением обучающихся:</a:t>
            </a:r>
          </a:p>
          <a:p>
            <a:r>
              <a:rPr lang="ru-RU" dirty="0" smtClean="0"/>
              <a:t>Наличие слабых навыков у обучающихся систематической, самостоятельной учебной работы;</a:t>
            </a:r>
          </a:p>
          <a:p>
            <a:r>
              <a:rPr lang="ru-RU" dirty="0" smtClean="0"/>
              <a:t>Снижение уровня мотивации у обучающихся к получению профессии или специальности;</a:t>
            </a:r>
          </a:p>
          <a:p>
            <a:r>
              <a:rPr lang="ru-RU" dirty="0" smtClean="0"/>
              <a:t>Несоответствие уровня требований к знаниям и умениям уровню способностей обучающихся;</a:t>
            </a:r>
          </a:p>
        </p:txBody>
      </p:sp>
    </p:spTree>
    <p:extLst>
      <p:ext uri="{BB962C8B-B14F-4D97-AF65-F5344CB8AC3E}">
        <p14:creationId xmlns:p14="http://schemas.microsoft.com/office/powerpoint/2010/main" val="3350744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Продолжить работу по повышению качества знаний и снижению пропусков студентов по неуважительной причине.</a:t>
            </a:r>
          </a:p>
          <a:p>
            <a:pPr marL="0" indent="0" algn="r">
              <a:buNone/>
            </a:pPr>
            <a:r>
              <a:rPr lang="ru-RU" dirty="0" smtClean="0"/>
              <a:t>Ответственные: зам. </a:t>
            </a:r>
            <a:r>
              <a:rPr lang="ru-RU" dirty="0" err="1" smtClean="0"/>
              <a:t>дир</a:t>
            </a:r>
            <a:r>
              <a:rPr lang="ru-RU" dirty="0" smtClean="0"/>
              <a:t>. по ТО </a:t>
            </a:r>
            <a:r>
              <a:rPr lang="ru-RU" dirty="0" err="1" smtClean="0"/>
              <a:t>зав.отд</a:t>
            </a:r>
            <a:r>
              <a:rPr lang="ru-RU" dirty="0" smtClean="0"/>
              <a:t>, кураторы, </a:t>
            </a:r>
          </a:p>
          <a:p>
            <a:pPr marL="0" indent="0" algn="r">
              <a:buNone/>
            </a:pPr>
            <a:r>
              <a:rPr lang="ru-RU" dirty="0" smtClean="0"/>
              <a:t>Преподаватели</a:t>
            </a:r>
          </a:p>
          <a:p>
            <a:pPr marL="0" indent="0" algn="r">
              <a:buNone/>
            </a:pPr>
            <a:r>
              <a:rPr lang="ru-RU" dirty="0" smtClean="0"/>
              <a:t>срок: в течение года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Поставить на контроль выполнение сроков исправления замечаний, выявленных  при проверках объектов контроля(учебной документации)</a:t>
            </a:r>
          </a:p>
          <a:p>
            <a:pPr marL="0" indent="0" algn="r">
              <a:buNone/>
            </a:pPr>
            <a:r>
              <a:rPr lang="ru-RU" dirty="0" smtClean="0"/>
              <a:t>Ответственный: зам. </a:t>
            </a:r>
            <a:r>
              <a:rPr lang="ru-RU" dirty="0" err="1" smtClean="0"/>
              <a:t>дир</a:t>
            </a:r>
            <a:r>
              <a:rPr lang="ru-RU" dirty="0" smtClean="0"/>
              <a:t>. по ТО</a:t>
            </a:r>
          </a:p>
          <a:p>
            <a:pPr marL="0" indent="0" algn="r">
              <a:buNone/>
            </a:pPr>
            <a:r>
              <a:rPr lang="ru-RU" dirty="0" smtClean="0"/>
              <a:t>срок: в течение года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Поставить на контроль работу кураторов в группах  с низкими показателями успеваемости и посещаемости</a:t>
            </a:r>
          </a:p>
          <a:p>
            <a:pPr marL="0" indent="0" algn="r">
              <a:buNone/>
            </a:pPr>
            <a:r>
              <a:rPr lang="ru-RU" dirty="0" smtClean="0"/>
              <a:t>Ответственный: зам. </a:t>
            </a:r>
            <a:r>
              <a:rPr lang="ru-RU" dirty="0" err="1" smtClean="0"/>
              <a:t>дир</a:t>
            </a:r>
            <a:r>
              <a:rPr lang="ru-RU" dirty="0" smtClean="0"/>
              <a:t>. по ТО</a:t>
            </a:r>
          </a:p>
          <a:p>
            <a:pPr marL="0" indent="0" algn="r">
              <a:buNone/>
            </a:pPr>
            <a:r>
              <a:rPr lang="ru-RU" dirty="0" smtClean="0"/>
              <a:t>срок: в течение года</a:t>
            </a:r>
          </a:p>
          <a:p>
            <a:r>
              <a:rPr lang="ru-RU" dirty="0" smtClean="0"/>
              <a:t>Привести в систему работу педагогов в АСУ «Сетевой город».</a:t>
            </a:r>
          </a:p>
          <a:p>
            <a:pPr marL="0" indent="0" algn="r">
              <a:buNone/>
            </a:pPr>
            <a:r>
              <a:rPr lang="ru-RU" dirty="0" smtClean="0"/>
              <a:t>Ответственные: зав. отделений, </a:t>
            </a:r>
          </a:p>
          <a:p>
            <a:pPr marL="0" indent="0" algn="r">
              <a:buNone/>
            </a:pPr>
            <a:r>
              <a:rPr lang="ru-RU" dirty="0" smtClean="0"/>
              <a:t>срок: в течение года</a:t>
            </a:r>
          </a:p>
          <a:p>
            <a:r>
              <a:rPr lang="ru-RU" dirty="0" smtClean="0"/>
              <a:t>Провести анализ ВПР, разработать рекомендации для педагогов</a:t>
            </a:r>
          </a:p>
          <a:p>
            <a:pPr marL="0" indent="0" algn="r">
              <a:buNone/>
            </a:pPr>
            <a:r>
              <a:rPr lang="ru-RU" dirty="0"/>
              <a:t>Ответственные: </a:t>
            </a:r>
            <a:r>
              <a:rPr lang="ru-RU" dirty="0" err="1"/>
              <a:t>рук.ЦК</a:t>
            </a:r>
            <a:r>
              <a:rPr lang="ru-RU" dirty="0"/>
              <a:t> ООД, методисты </a:t>
            </a:r>
          </a:p>
          <a:p>
            <a:pPr marL="0" indent="0" algn="r">
              <a:buNone/>
            </a:pPr>
            <a:r>
              <a:rPr lang="ru-RU" dirty="0"/>
              <a:t>срок до </a:t>
            </a:r>
            <a:r>
              <a:rPr lang="ru-RU" dirty="0" smtClean="0"/>
              <a:t>30.01.2024г</a:t>
            </a:r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Контингент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Всего обучается(на 01.01.24) –</a:t>
            </a:r>
            <a:r>
              <a:rPr lang="ru-RU" sz="3300" b="1" dirty="0" smtClean="0"/>
              <a:t>873</a:t>
            </a:r>
            <a:r>
              <a:rPr lang="ru-RU" dirty="0" smtClean="0"/>
              <a:t>(</a:t>
            </a:r>
            <a:r>
              <a:rPr lang="ru-RU" sz="2800" b="1" dirty="0" smtClean="0">
                <a:solidFill>
                  <a:srgbClr val="FF0000"/>
                </a:solidFill>
              </a:rPr>
              <a:t>877)(-</a:t>
            </a:r>
            <a:r>
              <a:rPr lang="ru-RU" sz="2800" b="1" dirty="0">
                <a:solidFill>
                  <a:srgbClr val="FF0000"/>
                </a:solidFill>
              </a:rPr>
              <a:t>4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r>
              <a:rPr lang="ru-RU" sz="2800" b="1" dirty="0" smtClean="0"/>
              <a:t> </a:t>
            </a:r>
            <a:endParaRPr lang="ru-RU" sz="2800" b="1" dirty="0" smtClean="0"/>
          </a:p>
          <a:p>
            <a:pPr marL="0" indent="0">
              <a:buNone/>
            </a:pPr>
            <a:r>
              <a:rPr lang="ru-RU" dirty="0" smtClean="0"/>
              <a:t>студентов </a:t>
            </a:r>
            <a:r>
              <a:rPr lang="ru-RU" dirty="0" smtClean="0"/>
              <a:t>из них:</a:t>
            </a:r>
          </a:p>
          <a:p>
            <a:pPr marL="0" indent="0">
              <a:buNone/>
            </a:pPr>
            <a:r>
              <a:rPr lang="ru-RU" dirty="0" smtClean="0"/>
              <a:t> на </a:t>
            </a:r>
            <a:r>
              <a:rPr lang="ru-RU" u="sng" dirty="0" smtClean="0"/>
              <a:t>очном отделении: </a:t>
            </a:r>
            <a:r>
              <a:rPr lang="ru-RU" sz="3300" b="1" u="sng" dirty="0" smtClean="0"/>
              <a:t>760</a:t>
            </a:r>
            <a:r>
              <a:rPr lang="ru-RU" u="sng" dirty="0" smtClean="0"/>
              <a:t>(</a:t>
            </a:r>
            <a:r>
              <a:rPr lang="ru-RU" u="sng" dirty="0" smtClean="0">
                <a:solidFill>
                  <a:srgbClr val="FF0000"/>
                </a:solidFill>
              </a:rPr>
              <a:t>774</a:t>
            </a:r>
            <a:r>
              <a:rPr lang="ru-RU" u="sng" dirty="0" smtClean="0"/>
              <a:t>)чел(</a:t>
            </a:r>
            <a:r>
              <a:rPr lang="ru-RU" u="sng" dirty="0" err="1" smtClean="0"/>
              <a:t>бюдж</a:t>
            </a:r>
            <a:r>
              <a:rPr lang="ru-RU" u="sng" dirty="0" smtClean="0"/>
              <a:t>)(в </a:t>
            </a:r>
            <a:r>
              <a:rPr lang="ru-RU" u="sng" dirty="0" err="1" smtClean="0"/>
              <a:t>т.ч</a:t>
            </a:r>
            <a:r>
              <a:rPr lang="ru-RU" u="sng" dirty="0" smtClean="0"/>
              <a:t>. 7чел. в </a:t>
            </a:r>
            <a:r>
              <a:rPr lang="ru-RU" u="sng" dirty="0" err="1" smtClean="0"/>
              <a:t>ак</a:t>
            </a:r>
            <a:r>
              <a:rPr lang="ru-RU" u="sng" dirty="0" smtClean="0"/>
              <a:t>. </a:t>
            </a:r>
            <a:r>
              <a:rPr lang="ru-RU" u="sng" dirty="0" err="1"/>
              <a:t>о</a:t>
            </a:r>
            <a:r>
              <a:rPr lang="ru-RU" u="sng" dirty="0" err="1" smtClean="0"/>
              <a:t>тп</a:t>
            </a:r>
            <a:r>
              <a:rPr lang="ru-RU" u="sng" dirty="0" smtClean="0"/>
              <a:t>.)+1 чел(платно)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u="sng" dirty="0" smtClean="0"/>
              <a:t>заочном отделении- 52(</a:t>
            </a:r>
            <a:r>
              <a:rPr lang="ru-RU" u="sng" dirty="0" smtClean="0">
                <a:solidFill>
                  <a:srgbClr val="FF0000"/>
                </a:solidFill>
              </a:rPr>
              <a:t>78</a:t>
            </a:r>
            <a:r>
              <a:rPr lang="ru-RU" u="sng" dirty="0" smtClean="0"/>
              <a:t> )чел(</a:t>
            </a:r>
            <a:r>
              <a:rPr lang="ru-RU" u="sng" dirty="0" err="1" smtClean="0"/>
              <a:t>бюдж</a:t>
            </a:r>
            <a:r>
              <a:rPr lang="ru-RU" dirty="0" smtClean="0"/>
              <a:t>)(в том числе  в </a:t>
            </a:r>
            <a:r>
              <a:rPr lang="ru-RU" dirty="0" err="1" smtClean="0"/>
              <a:t>ак</a:t>
            </a:r>
            <a:r>
              <a:rPr lang="ru-RU" dirty="0" smtClean="0"/>
              <a:t>. </a:t>
            </a:r>
            <a:r>
              <a:rPr lang="ru-RU" dirty="0" err="1"/>
              <a:t>о</a:t>
            </a:r>
            <a:r>
              <a:rPr lang="ru-RU" dirty="0" err="1" smtClean="0"/>
              <a:t>тп</a:t>
            </a:r>
            <a:r>
              <a:rPr lang="ru-RU" dirty="0" smtClean="0"/>
              <a:t>. 1 чел)+</a:t>
            </a:r>
            <a:r>
              <a:rPr lang="ru-RU" dirty="0">
                <a:solidFill>
                  <a:srgbClr val="FF0000"/>
                </a:solidFill>
              </a:rPr>
              <a:t>1</a:t>
            </a:r>
            <a:r>
              <a:rPr lang="ru-RU" dirty="0" smtClean="0"/>
              <a:t> чел(вне </a:t>
            </a:r>
            <a:r>
              <a:rPr lang="ru-RU" dirty="0" err="1" smtClean="0"/>
              <a:t>бюдж</a:t>
            </a:r>
            <a:r>
              <a:rPr lang="ru-RU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очно-заочном -24(15) чел(</a:t>
            </a:r>
            <a:r>
              <a:rPr lang="ru-RU" u="sng" dirty="0" err="1" smtClean="0"/>
              <a:t>бюдж</a:t>
            </a:r>
            <a:r>
              <a:rPr lang="ru-RU" u="sng" dirty="0" smtClean="0"/>
              <a:t>)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/>
              <a:t>Проф.подготовка-17 чел</a:t>
            </a:r>
          </a:p>
          <a:p>
            <a:pPr>
              <a:buNone/>
            </a:pPr>
            <a:r>
              <a:rPr lang="ru-RU" dirty="0" smtClean="0"/>
              <a:t>На 1 курс принято: 300 чел</a:t>
            </a:r>
          </a:p>
          <a:p>
            <a:pPr>
              <a:buNone/>
            </a:pPr>
            <a:r>
              <a:rPr lang="ru-RU" dirty="0" smtClean="0"/>
              <a:t>очная форма-250 чел. </a:t>
            </a:r>
          </a:p>
          <a:p>
            <a:pPr>
              <a:buNone/>
            </a:pPr>
            <a:r>
              <a:rPr lang="ru-RU" dirty="0"/>
              <a:t>з</a:t>
            </a:r>
            <a:r>
              <a:rPr lang="ru-RU" dirty="0" smtClean="0"/>
              <a:t>аочная форма-15чел.</a:t>
            </a:r>
          </a:p>
          <a:p>
            <a:pPr>
              <a:buNone/>
            </a:pPr>
            <a:r>
              <a:rPr lang="ru-RU" dirty="0" smtClean="0"/>
              <a:t>очно-заочная-15 чел</a:t>
            </a:r>
          </a:p>
          <a:p>
            <a:pPr>
              <a:buNone/>
            </a:pPr>
            <a:r>
              <a:rPr lang="ru-RU" dirty="0" smtClean="0"/>
              <a:t>Проф. Подготовка-20 чел.</a:t>
            </a:r>
          </a:p>
          <a:p>
            <a:pPr>
              <a:buNone/>
            </a:pPr>
            <a:r>
              <a:rPr lang="ru-RU" dirty="0" smtClean="0"/>
              <a:t>(КЦП выполнены, ср. балл аттестатов-</a:t>
            </a:r>
            <a:r>
              <a:rPr lang="ru-RU" b="1" dirty="0" smtClean="0">
                <a:solidFill>
                  <a:srgbClr val="FF0000"/>
                </a:solidFill>
              </a:rPr>
              <a:t>3,29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 flipV="1">
            <a:off x="5394325" y="6019799"/>
            <a:ext cx="3749675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Приемная кампания 2023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Доля</a:t>
            </a:r>
            <a:r>
              <a:rPr lang="ru-RU" dirty="0" smtClean="0"/>
              <a:t> студентов,  имевших при поступлении средний балл аттестата «4» и более, в общем объеме студентов, принятых на обучение в отчетном году -30студ/280 </a:t>
            </a:r>
            <a:r>
              <a:rPr lang="ru-RU" dirty="0" err="1" smtClean="0"/>
              <a:t>студ</a:t>
            </a:r>
            <a:r>
              <a:rPr lang="ru-RU" dirty="0" smtClean="0"/>
              <a:t>=</a:t>
            </a:r>
            <a:r>
              <a:rPr lang="ru-RU" sz="2800" dirty="0" smtClean="0">
                <a:solidFill>
                  <a:srgbClr val="FF0000"/>
                </a:solidFill>
              </a:rPr>
              <a:t>0,11</a:t>
            </a:r>
          </a:p>
          <a:p>
            <a:r>
              <a:rPr lang="ru-RU" sz="2800" dirty="0" smtClean="0"/>
              <a:t>Конкурс заявлений при поступлении в отчетном году </a:t>
            </a:r>
            <a:r>
              <a:rPr lang="ru-RU" sz="2800" dirty="0" smtClean="0">
                <a:solidFill>
                  <a:srgbClr val="FF0000"/>
                </a:solidFill>
              </a:rPr>
              <a:t>0                                                       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rgbClr val="FF0000"/>
                </a:solidFill>
              </a:rPr>
              <a:t>ошибки при приеме, когда прекращают брать заявления, т.к. уже набрали 25 человек!)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Доля</a:t>
            </a:r>
            <a:r>
              <a:rPr lang="ru-RU" sz="2800" dirty="0" smtClean="0"/>
              <a:t> студентов, имевших при поступлении договор о целевом поступлении = </a:t>
            </a:r>
            <a:r>
              <a:rPr lang="ru-RU" sz="2800" dirty="0" smtClean="0">
                <a:solidFill>
                  <a:srgbClr val="FF0000"/>
                </a:solidFill>
              </a:rPr>
              <a:t>0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805263"/>
            <a:ext cx="3240360" cy="86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55966"/>
            <a:ext cx="2304256" cy="83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6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83568" y="571500"/>
            <a:ext cx="8460432" cy="5448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Образовательный процесс осуществляют на  трех учебных площадках</a:t>
            </a:r>
            <a:r>
              <a:rPr lang="ru-RU" dirty="0" smtClean="0">
                <a:sym typeface="Wingdings" pitchFamily="2" charset="2"/>
              </a:rPr>
              <a:t> 56(57) педагогов (на 01.09.2023г.)</a:t>
            </a:r>
          </a:p>
          <a:p>
            <a:pPr marL="0" indent="0">
              <a:buNone/>
            </a:pPr>
            <a:r>
              <a:rPr lang="ru-RU" dirty="0" smtClean="0">
                <a:sym typeface="Wingdings" pitchFamily="2" charset="2"/>
              </a:rPr>
              <a:t>- </a:t>
            </a:r>
            <a:r>
              <a:rPr lang="ru-RU" dirty="0" smtClean="0"/>
              <a:t>внутренних совместителей –  11(11) чел  </a:t>
            </a:r>
          </a:p>
          <a:p>
            <a:pPr>
              <a:buFontTx/>
              <a:buChar char="-"/>
            </a:pPr>
            <a:r>
              <a:rPr lang="ru-RU" dirty="0" smtClean="0"/>
              <a:t>внешних совместителей- 1(6) чел (Павловская Г.А.)</a:t>
            </a:r>
          </a:p>
          <a:p>
            <a:pPr>
              <a:buFontTx/>
              <a:buChar char="-"/>
            </a:pPr>
            <a:r>
              <a:rPr lang="ru-RU" dirty="0"/>
              <a:t>ш</a:t>
            </a:r>
            <a:r>
              <a:rPr lang="ru-RU" dirty="0" smtClean="0"/>
              <a:t>татных преподавателей – 44(40) чел </a:t>
            </a:r>
          </a:p>
          <a:p>
            <a:pPr>
              <a:buFontTx/>
              <a:buChar char="-"/>
            </a:pPr>
            <a:r>
              <a:rPr lang="ru-RU" dirty="0" smtClean="0"/>
              <a:t>преподавателей по срочному договору-1 чел</a:t>
            </a:r>
          </a:p>
          <a:p>
            <a:pPr marL="0" indent="0">
              <a:buNone/>
            </a:pPr>
            <a:r>
              <a:rPr lang="ru-RU" dirty="0" smtClean="0"/>
              <a:t>Вновь принятые педагоги-10 чел.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err="1" smtClean="0"/>
              <a:t>Корчемкина</a:t>
            </a:r>
            <a:r>
              <a:rPr lang="ru-RU" dirty="0" smtClean="0"/>
              <a:t> О.А., </a:t>
            </a:r>
            <a:r>
              <a:rPr lang="ru-RU" dirty="0" err="1" smtClean="0"/>
              <a:t>Корчемкин</a:t>
            </a:r>
            <a:r>
              <a:rPr lang="ru-RU" dirty="0" smtClean="0"/>
              <a:t> А.Ю., Фомин К.С., </a:t>
            </a:r>
            <a:r>
              <a:rPr lang="ru-RU" dirty="0" err="1" smtClean="0"/>
              <a:t>Еремеева</a:t>
            </a:r>
            <a:r>
              <a:rPr lang="ru-RU" dirty="0" smtClean="0"/>
              <a:t> Е.В., </a:t>
            </a:r>
            <a:r>
              <a:rPr lang="ru-RU" dirty="0" err="1" smtClean="0"/>
              <a:t>Косачева</a:t>
            </a:r>
            <a:r>
              <a:rPr lang="ru-RU" dirty="0" smtClean="0"/>
              <a:t> С.М.,</a:t>
            </a:r>
            <a:r>
              <a:rPr lang="ru-RU" dirty="0" err="1" smtClean="0"/>
              <a:t>Маирко</a:t>
            </a:r>
            <a:r>
              <a:rPr lang="ru-RU" dirty="0" smtClean="0"/>
              <a:t> О.А., Малько Л.А.,</a:t>
            </a:r>
            <a:r>
              <a:rPr lang="ru-RU" dirty="0" err="1" smtClean="0"/>
              <a:t>Неред</a:t>
            </a:r>
            <a:r>
              <a:rPr lang="ru-RU" dirty="0" smtClean="0"/>
              <a:t> Е.В., </a:t>
            </a:r>
            <a:r>
              <a:rPr lang="ru-RU" dirty="0" err="1" smtClean="0"/>
              <a:t>Подлесецкая</a:t>
            </a:r>
            <a:r>
              <a:rPr lang="ru-RU" dirty="0" smtClean="0"/>
              <a:t> Т.С., Евдокимова А.В.)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Вакансия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Вакансий нет</a:t>
            </a:r>
          </a:p>
          <a:p>
            <a:pPr marL="0" indent="0">
              <a:buNone/>
            </a:pPr>
            <a:r>
              <a:rPr lang="ru-RU" dirty="0"/>
              <a:t> В </a:t>
            </a:r>
            <a:r>
              <a:rPr lang="ru-RU" dirty="0" smtClean="0"/>
              <a:t>2023-2024 </a:t>
            </a:r>
            <a:r>
              <a:rPr lang="ru-RU" dirty="0"/>
              <a:t>уч. году средняя педагогическая нагрузка на </a:t>
            </a:r>
            <a:r>
              <a:rPr lang="ru-RU" b="1" dirty="0"/>
              <a:t>штатных</a:t>
            </a:r>
            <a:r>
              <a:rPr lang="ru-RU" dirty="0"/>
              <a:t> преподавателей составила: </a:t>
            </a:r>
            <a:r>
              <a:rPr lang="ru-RU" dirty="0" smtClean="0"/>
              <a:t> -1085 учебных часов на 1 педагога (Крахмалева,14 и Строителей,24);</a:t>
            </a:r>
          </a:p>
          <a:p>
            <a:pPr marL="0" indent="0">
              <a:buNone/>
            </a:pPr>
            <a:r>
              <a:rPr lang="ru-RU" dirty="0" smtClean="0"/>
              <a:t>-797,8 учебных часов в среднем на </a:t>
            </a:r>
            <a:r>
              <a:rPr lang="ru-RU" dirty="0"/>
              <a:t>1</a:t>
            </a:r>
            <a:r>
              <a:rPr lang="ru-RU" dirty="0" smtClean="0"/>
              <a:t> чел (филиал с. Октябрьское)нет ставки - 3 чел (Лысенко Н.А., Науменко С.А., Трегубова Т.А.)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 smtClean="0"/>
              <a:t>Аккредитационный</a:t>
            </a:r>
            <a:r>
              <a:rPr lang="ru-RU" sz="3600" dirty="0" smtClean="0"/>
              <a:t> мониторинг (8 групп)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7537052"/>
              </p:ext>
            </p:extLst>
          </p:nvPr>
        </p:nvGraphicFramePr>
        <p:xfrm>
          <a:off x="467544" y="836712"/>
          <a:ext cx="8496944" cy="739947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496944"/>
              </a:tblGrid>
              <a:tr h="6868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b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0" dirty="0" smtClean="0"/>
                        <a:t>Наличие электронной информационно-образовательной</a:t>
                      </a:r>
                      <a:r>
                        <a:rPr lang="ru-RU" b="0" baseline="0" dirty="0" smtClean="0"/>
                        <a:t> среды (Электронный журнал, электронная библиотека, Личный кабинет в федеральной государственной системе «Моя школа», электронное расписание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0" baseline="0" dirty="0" smtClean="0"/>
                        <a:t>Доля выпускников, трудоустроившихся в течении календарного года (51% и более)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0" baseline="0" dirty="0" smtClean="0"/>
                        <a:t>3. Участие в ВПР(наличие)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0" baseline="0" dirty="0" smtClean="0"/>
                        <a:t>4. Результаты </a:t>
                      </a:r>
                      <a:r>
                        <a:rPr lang="ru-RU" b="0" baseline="0" dirty="0" err="1" smtClean="0"/>
                        <a:t>демоэкзамена</a:t>
                      </a:r>
                      <a:endParaRPr lang="ru-RU" b="0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b="0" baseline="0" dirty="0" smtClean="0"/>
                        <a:t>5. Доля педагогических работников, имеющих опыт деятельности не менее 1 года в организациях, направление деятельности которых соответствует области профессиональной деятельности (25% и более)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0" baseline="0" dirty="0" smtClean="0"/>
                        <a:t>6. </a:t>
                      </a:r>
                      <a:r>
                        <a:rPr lang="ru-RU" b="0" dirty="0" smtClean="0"/>
                        <a:t>Доля преподавателей, имеющих первую и высшую квалификационную категорию(25% и более)</a:t>
                      </a:r>
                    </a:p>
                    <a:p>
                      <a:pPr marL="0" indent="0">
                        <a:buNone/>
                      </a:pPr>
                      <a:endParaRPr lang="ru-RU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В рамках мониторинга системы образования будет осуществляться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 smtClean="0"/>
                        <a:t>аккредитационный</a:t>
                      </a:r>
                      <a:r>
                        <a:rPr lang="ru-RU" b="0" dirty="0" smtClean="0"/>
                        <a:t> мониторинг, предметом которого является систематическое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стандартизированное наблюдение за выполнением организациями,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осуществляющими образовательную деятельность, </a:t>
                      </a:r>
                      <a:r>
                        <a:rPr lang="ru-RU" b="0" dirty="0" err="1" smtClean="0"/>
                        <a:t>аккредитационных</a:t>
                      </a:r>
                      <a:r>
                        <a:rPr lang="ru-RU" b="0" dirty="0" smtClean="0"/>
                        <a:t> показателей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b="0" dirty="0"/>
                    </a:p>
                  </a:txBody>
                  <a:tcPr/>
                </a:tc>
              </a:tr>
              <a:tr h="530773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1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Выполнение педагогической нагрузки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Учебный план   выполнен на 100 % </a:t>
            </a:r>
          </a:p>
          <a:p>
            <a:pPr marL="0" indent="0">
              <a:buNone/>
            </a:pPr>
            <a:r>
              <a:rPr lang="ru-RU" dirty="0" smtClean="0"/>
              <a:t>Количество часов </a:t>
            </a:r>
            <a:r>
              <a:rPr lang="ru-RU" dirty="0"/>
              <a:t> в  Электроном Журнале АИС «Сетевой город» соответствует у</a:t>
            </a:r>
            <a:r>
              <a:rPr lang="ru-RU" dirty="0" smtClean="0"/>
              <a:t>чебным планам образовательных программ (отчет №4)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Всероссийские проверочные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8075240" cy="5111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 dirty="0"/>
              <a:t>П</a:t>
            </a:r>
            <a:r>
              <a:rPr lang="ru-RU" sz="1700" dirty="0" smtClean="0"/>
              <a:t>исьмо </a:t>
            </a:r>
            <a:r>
              <a:rPr lang="ru-RU" sz="1700" dirty="0"/>
              <a:t>Федеральной службы по надзору в сфере образования (</a:t>
            </a:r>
            <a:r>
              <a:rPr lang="ru-RU" sz="1700" dirty="0" err="1"/>
              <a:t>Рособрнадзор</a:t>
            </a:r>
            <a:r>
              <a:rPr lang="ru-RU" sz="1700" dirty="0"/>
              <a:t>) от </a:t>
            </a:r>
            <a:r>
              <a:rPr lang="ru-RU" sz="1700" dirty="0" smtClean="0"/>
              <a:t>25.04.2023 </a:t>
            </a:r>
            <a:r>
              <a:rPr lang="ru-RU" sz="1700" dirty="0"/>
              <a:t>№ </a:t>
            </a:r>
            <a:r>
              <a:rPr lang="ru-RU" sz="1700" dirty="0" smtClean="0"/>
              <a:t>02-155 </a:t>
            </a:r>
            <a:r>
              <a:rPr lang="ru-RU" sz="1700" dirty="0"/>
              <a:t>«О проведении всероссийских проверочных работ для обучающихся по образовательным программам среднего профессионального образования в </a:t>
            </a:r>
            <a:r>
              <a:rPr lang="ru-RU" sz="1700" dirty="0" smtClean="0"/>
              <a:t>2023 </a:t>
            </a:r>
            <a:r>
              <a:rPr lang="ru-RU" sz="1700" dirty="0"/>
              <a:t>году</a:t>
            </a:r>
            <a:r>
              <a:rPr lang="ru-RU" sz="1700" dirty="0" smtClean="0"/>
              <a:t>»</a:t>
            </a:r>
          </a:p>
          <a:p>
            <a:pPr marL="0" indent="0">
              <a:buNone/>
            </a:pPr>
            <a:r>
              <a:rPr lang="ru-RU" sz="1700" dirty="0" smtClean="0"/>
              <a:t>Приказом Министерства образования и науки Челябинской области от 02.05.2023г №4620 «О </a:t>
            </a:r>
            <a:r>
              <a:rPr lang="ru-RU" sz="1700" dirty="0"/>
              <a:t>проведении всероссийских проверочных работ </a:t>
            </a:r>
            <a:r>
              <a:rPr lang="ru-RU" sz="1700" dirty="0" smtClean="0"/>
              <a:t>..в 2023 году»</a:t>
            </a:r>
          </a:p>
          <a:p>
            <a:pPr marL="0" indent="0">
              <a:buNone/>
            </a:pPr>
            <a:r>
              <a:rPr lang="ru-RU" dirty="0" smtClean="0"/>
              <a:t> ВПР </a:t>
            </a:r>
            <a:r>
              <a:rPr lang="ru-RU" dirty="0"/>
              <a:t>в</a:t>
            </a:r>
            <a:r>
              <a:rPr lang="ru-RU" dirty="0" smtClean="0"/>
              <a:t> 2023 году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 15 сентября по 07  октября 2023 года</a:t>
            </a:r>
          </a:p>
          <a:p>
            <a:pPr marL="0" indent="0">
              <a:buNone/>
            </a:pPr>
            <a:r>
              <a:rPr lang="ru-RU" u="sng" dirty="0" smtClean="0"/>
              <a:t>1 курс</a:t>
            </a:r>
          </a:p>
          <a:p>
            <a:pPr marL="0" indent="0">
              <a:buNone/>
            </a:pPr>
            <a:r>
              <a:rPr lang="ru-RU" dirty="0" smtClean="0"/>
              <a:t>Приняли участие 191 (201) человек</a:t>
            </a:r>
          </a:p>
          <a:p>
            <a:pPr marL="0" indent="0">
              <a:buNone/>
            </a:pPr>
            <a:r>
              <a:rPr lang="ru-RU" u="sng" dirty="0" smtClean="0"/>
              <a:t>Завершившие</a:t>
            </a:r>
          </a:p>
          <a:p>
            <a:pPr marL="0" indent="0">
              <a:buNone/>
            </a:pPr>
            <a:r>
              <a:rPr lang="ru-RU" dirty="0" smtClean="0"/>
              <a:t>Приняли участие 230 (181)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0821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5052</TotalTime>
  <Words>1284</Words>
  <Application>Microsoft Office PowerPoint</Application>
  <PresentationFormat>Экран (4:3)</PresentationFormat>
  <Paragraphs>183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Справедливость</vt:lpstr>
      <vt:lpstr>Итоги   за 1 полугодие 2023-2024 учебного года </vt:lpstr>
      <vt:lpstr>Презентация PowerPoint</vt:lpstr>
      <vt:lpstr>Контингент</vt:lpstr>
      <vt:lpstr>Приемная кампания 2023 года</vt:lpstr>
      <vt:lpstr>Презентация PowerPoint</vt:lpstr>
      <vt:lpstr>Вакансия</vt:lpstr>
      <vt:lpstr>Аккредитационный мониторинг (8 групп)</vt:lpstr>
      <vt:lpstr>Выполнение педагогической нагрузки</vt:lpstr>
      <vt:lpstr>Всероссийские проверочные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входного контроля</vt:lpstr>
      <vt:lpstr> Показатели успеваемости по группам очного отделения за 1 семестр 2023/24 уч. год</vt:lpstr>
      <vt:lpstr>Показатели качества по группам очного отделения  за 1 семестр 2023/24 уч. год</vt:lpstr>
      <vt:lpstr>Показатели успеваемости по группам  заочного  и очно-заочного отделений  за 1 семестр 2023/24 уч. год</vt:lpstr>
      <vt:lpstr>Показатели успеваемости по группам с ОВЗ за 1 семестр 2023/24 уч. год</vt:lpstr>
      <vt:lpstr>100% показатели успеваемости в 15 группах:</vt:lpstr>
      <vt:lpstr>Презентация PowerPoint</vt:lpstr>
      <vt:lpstr>Успеваемость по курсам</vt:lpstr>
      <vt:lpstr>Результаты успеваемости  за 1 п/г</vt:lpstr>
      <vt:lpstr>Результаты успеваемости  по  учебным площадкам</vt:lpstr>
      <vt:lpstr> Количество студентов, закончивших обучение на «хорошо» и «отлично»  в 1 семестре 2023/24 уч. года</vt:lpstr>
      <vt:lpstr>Пропуски за 1 семестр 2023/24 уч. год</vt:lpstr>
      <vt:lpstr>Успеваемость по преподавателям за 1полугодие 2023-2024 уч. год</vt:lpstr>
      <vt:lpstr>Презентация PowerPoint</vt:lpstr>
      <vt:lpstr> </vt:lpstr>
      <vt:lpstr>Решение: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успеваемости  за 1 полугодие 2018-2019 учебный год</dc:title>
  <dc:creator>Василий</dc:creator>
  <cp:lastModifiedBy>Пользователь</cp:lastModifiedBy>
  <cp:revision>277</cp:revision>
  <cp:lastPrinted>2024-01-11T04:29:46Z</cp:lastPrinted>
  <dcterms:created xsi:type="dcterms:W3CDTF">2019-01-08T19:44:36Z</dcterms:created>
  <dcterms:modified xsi:type="dcterms:W3CDTF">2024-01-11T04:36:41Z</dcterms:modified>
</cp:coreProperties>
</file>