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5" r:id="rId1"/>
  </p:sldMasterIdLst>
  <p:sldIdLst>
    <p:sldId id="256" r:id="rId2"/>
    <p:sldId id="307" r:id="rId3"/>
    <p:sldId id="257" r:id="rId4"/>
    <p:sldId id="311" r:id="rId5"/>
    <p:sldId id="312" r:id="rId6"/>
    <p:sldId id="313" r:id="rId7"/>
    <p:sldId id="291" r:id="rId8"/>
    <p:sldId id="293" r:id="rId9"/>
    <p:sldId id="327" r:id="rId10"/>
    <p:sldId id="308" r:id="rId11"/>
    <p:sldId id="328" r:id="rId12"/>
    <p:sldId id="317" r:id="rId13"/>
    <p:sldId id="324" r:id="rId14"/>
    <p:sldId id="319" r:id="rId15"/>
    <p:sldId id="321" r:id="rId16"/>
    <p:sldId id="309" r:id="rId17"/>
    <p:sldId id="268" r:id="rId18"/>
    <p:sldId id="315" r:id="rId19"/>
    <p:sldId id="323" r:id="rId20"/>
    <p:sldId id="270" r:id="rId21"/>
    <p:sldId id="325" r:id="rId22"/>
    <p:sldId id="326" r:id="rId23"/>
    <p:sldId id="330" r:id="rId24"/>
    <p:sldId id="310" r:id="rId25"/>
    <p:sldId id="285" r:id="rId26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00"/>
    <a:srgbClr val="000099"/>
    <a:srgbClr val="0033CC"/>
    <a:srgbClr val="1F2E63"/>
    <a:srgbClr val="00FF99"/>
    <a:srgbClr val="00FFCC"/>
    <a:srgbClr val="FFFF66"/>
    <a:srgbClr val="03040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84E427A-3D55-4303-BF80-6455036E1DE7}" styleName="Стиль из темы 1 -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775DCB02-9BB8-47FD-8907-85C794F793BA}" styleName="Стиль из темы 1 - акцент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08FB837D-C827-4EFA-A057-4D05807E0F7C}" styleName="Стиль из темы 1 - акцент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16D9F66E-5EB9-4882-86FB-DCBF35E3C3E4}" styleName="Средний стиль 4 -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890" autoAdjust="0"/>
    <p:restoredTop sz="80169" autoAdjust="0"/>
  </p:normalViewPr>
  <p:slideViewPr>
    <p:cSldViewPr>
      <p:cViewPr>
        <p:scale>
          <a:sx n="70" d="100"/>
          <a:sy n="70" d="100"/>
        </p:scale>
        <p:origin x="-1843" y="-47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1568450" y="4454525"/>
            <a:ext cx="7573963" cy="952500"/>
          </a:xfrm>
          <a:prstGeom prst="rect">
            <a:avLst/>
          </a:prstGeom>
          <a:solidFill>
            <a:schemeClr val="bg2">
              <a:alpha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kumimoji="1" lang="ru-RU" sz="2400">
              <a:latin typeface="Times New Roman" pitchFamily="18" charset="0"/>
            </a:endParaRP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0" y="6415088"/>
            <a:ext cx="9142413" cy="441325"/>
          </a:xfrm>
          <a:prstGeom prst="rect">
            <a:avLst/>
          </a:prstGeom>
          <a:gradFill rotWithShape="0">
            <a:gsLst>
              <a:gs pos="0">
                <a:schemeClr val="folHlink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kumimoji="1" lang="ru-RU" sz="2400">
              <a:latin typeface="Times New Roman" pitchFamily="18" charset="0"/>
            </a:endParaRPr>
          </a:p>
        </p:txBody>
      </p:sp>
      <p:sp>
        <p:nvSpPr>
          <p:cNvPr id="6" name="Freeform 4"/>
          <p:cNvSpPr>
            <a:spLocks/>
          </p:cNvSpPr>
          <p:nvPr/>
        </p:nvSpPr>
        <p:spPr bwMode="auto">
          <a:xfrm>
            <a:off x="7573963" y="5902325"/>
            <a:ext cx="1570037" cy="955675"/>
          </a:xfrm>
          <a:custGeom>
            <a:avLst/>
            <a:gdLst/>
            <a:ahLst/>
            <a:cxnLst>
              <a:cxn ang="0">
                <a:pos x="243" y="0"/>
              </a:cxn>
              <a:cxn ang="0">
                <a:pos x="988" y="346"/>
              </a:cxn>
              <a:cxn ang="0">
                <a:pos x="953" y="600"/>
              </a:cxn>
              <a:cxn ang="0">
                <a:pos x="0" y="601"/>
              </a:cxn>
              <a:cxn ang="0">
                <a:pos x="243" y="0"/>
              </a:cxn>
            </a:cxnLst>
            <a:rect l="0" t="0" r="r" b="b"/>
            <a:pathLst>
              <a:path w="989" h="602">
                <a:moveTo>
                  <a:pt x="243" y="0"/>
                </a:moveTo>
                <a:lnTo>
                  <a:pt x="988" y="346"/>
                </a:lnTo>
                <a:lnTo>
                  <a:pt x="953" y="600"/>
                </a:lnTo>
                <a:lnTo>
                  <a:pt x="0" y="601"/>
                </a:lnTo>
                <a:lnTo>
                  <a:pt x="243" y="0"/>
                </a:lnTo>
              </a:path>
            </a:pathLst>
          </a:custGeom>
          <a:solidFill>
            <a:schemeClr val="tx1">
              <a:alpha val="50000"/>
            </a:schemeClr>
          </a:solidFill>
          <a:ln w="9525">
            <a:noFill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Freeform 5"/>
          <p:cNvSpPr>
            <a:spLocks/>
          </p:cNvSpPr>
          <p:nvPr/>
        </p:nvSpPr>
        <p:spPr bwMode="auto">
          <a:xfrm>
            <a:off x="7575550" y="6176963"/>
            <a:ext cx="1568450" cy="681037"/>
          </a:xfrm>
          <a:custGeom>
            <a:avLst/>
            <a:gdLst/>
            <a:ahLst/>
            <a:cxnLst>
              <a:cxn ang="0">
                <a:pos x="0" y="428"/>
              </a:cxn>
              <a:cxn ang="0">
                <a:pos x="427" y="0"/>
              </a:cxn>
              <a:cxn ang="0">
                <a:pos x="987" y="219"/>
              </a:cxn>
              <a:cxn ang="0">
                <a:pos x="987" y="428"/>
              </a:cxn>
              <a:cxn ang="0">
                <a:pos x="0" y="428"/>
              </a:cxn>
            </a:cxnLst>
            <a:rect l="0" t="0" r="r" b="b"/>
            <a:pathLst>
              <a:path w="988" h="429">
                <a:moveTo>
                  <a:pt x="0" y="428"/>
                </a:moveTo>
                <a:lnTo>
                  <a:pt x="427" y="0"/>
                </a:lnTo>
                <a:lnTo>
                  <a:pt x="987" y="219"/>
                </a:lnTo>
                <a:lnTo>
                  <a:pt x="987" y="428"/>
                </a:lnTo>
                <a:lnTo>
                  <a:pt x="0" y="428"/>
                </a:lnTo>
              </a:path>
            </a:pathLst>
          </a:custGeom>
          <a:solidFill>
            <a:schemeClr val="folHlink"/>
          </a:solidFill>
          <a:ln w="9525">
            <a:noFill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0" y="0"/>
            <a:ext cx="9142413" cy="1295400"/>
          </a:xfrm>
          <a:prstGeom prst="rect">
            <a:avLst/>
          </a:prstGeom>
          <a:gradFill rotWithShape="0">
            <a:gsLst>
              <a:gs pos="0">
                <a:schemeClr val="folHlink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kumimoji="1" lang="ru-RU" sz="2400">
              <a:latin typeface="Times New Roman" pitchFamily="18" charset="0"/>
            </a:endParaRPr>
          </a:p>
        </p:txBody>
      </p:sp>
      <p:sp>
        <p:nvSpPr>
          <p:cNvPr id="9" name="Freeform 7"/>
          <p:cNvSpPr>
            <a:spLocks/>
          </p:cNvSpPr>
          <p:nvPr/>
        </p:nvSpPr>
        <p:spPr bwMode="auto">
          <a:xfrm>
            <a:off x="0" y="0"/>
            <a:ext cx="2211388" cy="68580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392" y="240"/>
              </a:cxn>
              <a:cxn ang="0">
                <a:pos x="288" y="4319"/>
              </a:cxn>
              <a:cxn ang="0">
                <a:pos x="0" y="4319"/>
              </a:cxn>
              <a:cxn ang="0">
                <a:pos x="0" y="0"/>
              </a:cxn>
            </a:cxnLst>
            <a:rect l="0" t="0" r="r" b="b"/>
            <a:pathLst>
              <a:path w="1393" h="4320">
                <a:moveTo>
                  <a:pt x="0" y="0"/>
                </a:moveTo>
                <a:lnTo>
                  <a:pt x="1392" y="240"/>
                </a:lnTo>
                <a:lnTo>
                  <a:pt x="288" y="4319"/>
                </a:lnTo>
                <a:lnTo>
                  <a:pt x="0" y="4319"/>
                </a:lnTo>
                <a:lnTo>
                  <a:pt x="0" y="0"/>
                </a:lnTo>
              </a:path>
            </a:pathLst>
          </a:custGeom>
          <a:solidFill>
            <a:schemeClr val="tx1">
              <a:alpha val="50000"/>
            </a:schemeClr>
          </a:solidFill>
          <a:ln w="9525">
            <a:noFill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>
            <a:off x="3175" y="-15875"/>
            <a:ext cx="1522413" cy="687387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958" y="346"/>
              </a:cxn>
              <a:cxn ang="0">
                <a:pos x="286" y="4329"/>
              </a:cxn>
              <a:cxn ang="0">
                <a:pos x="0" y="4329"/>
              </a:cxn>
              <a:cxn ang="0">
                <a:pos x="0" y="0"/>
              </a:cxn>
            </a:cxnLst>
            <a:rect l="0" t="0" r="r" b="b"/>
            <a:pathLst>
              <a:path w="959" h="4330">
                <a:moveTo>
                  <a:pt x="0" y="0"/>
                </a:moveTo>
                <a:lnTo>
                  <a:pt x="958" y="346"/>
                </a:lnTo>
                <a:lnTo>
                  <a:pt x="286" y="4329"/>
                </a:lnTo>
                <a:lnTo>
                  <a:pt x="0" y="4329"/>
                </a:lnTo>
                <a:lnTo>
                  <a:pt x="0" y="0"/>
                </a:lnTo>
              </a:path>
            </a:pathLst>
          </a:custGeom>
          <a:solidFill>
            <a:schemeClr val="folHlink"/>
          </a:solidFill>
          <a:ln w="9525">
            <a:noFill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86024" name="Rectangle 8"/>
          <p:cNvSpPr>
            <a:spLocks noGrp="1" noChangeArrowheads="1"/>
          </p:cNvSpPr>
          <p:nvPr>
            <p:ph type="ctrTitle" sz="quarter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86029" name="Rectangle 1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600200" y="4495800"/>
            <a:ext cx="6781800" cy="914400"/>
          </a:xfrm>
          <a:ln w="12700" cap="sq">
            <a:headEnd type="none" w="sm" len="sm"/>
            <a:tailEnd type="none" w="sm" len="sm"/>
          </a:ln>
        </p:spPr>
        <p:txBody>
          <a:bodyPr lIns="91440" tIns="45720" rIns="91440" bIns="45720" anchor="ctr"/>
          <a:lstStyle>
            <a:lvl1pPr marL="0" indent="0">
              <a:buFont typeface="Wingdings" pitchFamily="2" charset="2"/>
              <a:buNone/>
              <a:defRPr sz="2800"/>
            </a:lvl1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11" name="Rectangle 10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7772400" y="6415088"/>
            <a:ext cx="1371600" cy="42386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D751A5-A976-4180-9580-3021FE482B9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12" name="Rectangle 11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3" name="Rectangle 12"/>
          <p:cNvSpPr>
            <a:spLocks noGrp="1" noChangeArrowheads="1"/>
          </p:cNvSpPr>
          <p:nvPr>
            <p:ph type="dt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FF527E-8AE7-4D26-B1DE-C9522A51CFE6}" type="datetimeFigureOut">
              <a:rPr lang="ru-RU"/>
              <a:pPr>
                <a:defRPr/>
              </a:pPr>
              <a:t>10.01.2024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Образец текста</a:t>
            </a:r>
          </a:p>
          <a:p>
            <a:pPr lvl="1"/>
            <a:r>
              <a:rPr lang="en-US"/>
              <a:t>Второй уровень</a:t>
            </a:r>
          </a:p>
          <a:p>
            <a:pPr lvl="2"/>
            <a:r>
              <a:rPr lang="en-US"/>
              <a:t>Третий уровень</a:t>
            </a:r>
          </a:p>
          <a:p>
            <a:pPr lvl="3"/>
            <a:r>
              <a:rPr lang="en-US"/>
              <a:t>Четвертый уровень</a:t>
            </a:r>
          </a:p>
          <a:p>
            <a:pPr lvl="4"/>
            <a:r>
              <a:rPr lang="en-US"/>
              <a:t>Пятый уровень</a:t>
            </a:r>
            <a:endParaRPr lang="ru-RU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50806A-E664-469E-95D6-92755C0A0FBF}" type="datetimeFigureOut">
              <a:rPr lang="ru-RU"/>
              <a:pPr>
                <a:defRPr/>
              </a:pPr>
              <a:t>10.01.2024</a:t>
            </a:fld>
            <a:endParaRPr lang="ru-RU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AA35B3-8964-4216-85BD-74CFD71EEDD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269163" y="0"/>
            <a:ext cx="1716087" cy="6078538"/>
          </a:xfrm>
        </p:spPr>
        <p:txBody>
          <a:bodyPr vert="eaVert"/>
          <a:lstStyle/>
          <a:p>
            <a:r>
              <a:rPr lang="en-US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2117725" y="0"/>
            <a:ext cx="4999038" cy="6078538"/>
          </a:xfrm>
        </p:spPr>
        <p:txBody>
          <a:bodyPr vert="eaVert"/>
          <a:lstStyle/>
          <a:p>
            <a:pPr lvl="0"/>
            <a:r>
              <a:rPr lang="en-US"/>
              <a:t>Образец текста</a:t>
            </a:r>
          </a:p>
          <a:p>
            <a:pPr lvl="1"/>
            <a:r>
              <a:rPr lang="en-US"/>
              <a:t>Второй уровень</a:t>
            </a:r>
          </a:p>
          <a:p>
            <a:pPr lvl="2"/>
            <a:r>
              <a:rPr lang="en-US"/>
              <a:t>Третий уровень</a:t>
            </a:r>
          </a:p>
          <a:p>
            <a:pPr lvl="3"/>
            <a:r>
              <a:rPr lang="en-US"/>
              <a:t>Четвертый уровень</a:t>
            </a:r>
          </a:p>
          <a:p>
            <a:pPr lvl="4"/>
            <a:r>
              <a:rPr lang="en-US"/>
              <a:t>Пятый уровень</a:t>
            </a:r>
            <a:endParaRPr lang="ru-RU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6DF79E-2DB2-40B6-ADB7-2D916CEE68B0}" type="datetimeFigureOut">
              <a:rPr lang="ru-RU"/>
              <a:pPr>
                <a:defRPr/>
              </a:pPr>
              <a:t>10.01.2024</a:t>
            </a:fld>
            <a:endParaRPr lang="ru-RU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56DFC8-F92E-46C5-A074-298B41B4ACC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Образец текста</a:t>
            </a:r>
          </a:p>
          <a:p>
            <a:pPr lvl="1"/>
            <a:r>
              <a:rPr lang="en-US"/>
              <a:t>Второй уровень</a:t>
            </a:r>
          </a:p>
          <a:p>
            <a:pPr lvl="2"/>
            <a:r>
              <a:rPr lang="en-US"/>
              <a:t>Третий уровень</a:t>
            </a:r>
          </a:p>
          <a:p>
            <a:pPr lvl="3"/>
            <a:r>
              <a:rPr lang="en-US"/>
              <a:t>Четвертый уровень</a:t>
            </a:r>
          </a:p>
          <a:p>
            <a:pPr lvl="4"/>
            <a:r>
              <a:rPr lang="en-US"/>
              <a:t>Пятый уровень</a:t>
            </a:r>
            <a:endParaRPr lang="ru-RU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2FD657-C705-49B8-BF36-B42F6FC2BF01}" type="datetimeFigureOut">
              <a:rPr lang="ru-RU"/>
              <a:pPr>
                <a:defRPr/>
              </a:pPr>
              <a:t>10.01.2024</a:t>
            </a:fld>
            <a:endParaRPr lang="ru-RU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748ECD-CA32-4579-BAAB-C32E6D5420C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Образец текста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9C7AB5-AA8C-42C7-A30D-EFD8268E7F7A}" type="datetimeFigureOut">
              <a:rPr lang="ru-RU"/>
              <a:pPr>
                <a:defRPr/>
              </a:pPr>
              <a:t>10.01.2024</a:t>
            </a:fld>
            <a:endParaRPr lang="ru-RU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1C0F1D-1FC8-4837-AF54-EEABD4AB450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2209800" y="1927225"/>
            <a:ext cx="3311525" cy="41513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Образец текста</a:t>
            </a:r>
          </a:p>
          <a:p>
            <a:pPr lvl="1"/>
            <a:r>
              <a:rPr lang="en-US"/>
              <a:t>Второй уровень</a:t>
            </a:r>
          </a:p>
          <a:p>
            <a:pPr lvl="2"/>
            <a:r>
              <a:rPr lang="en-US"/>
              <a:t>Третий уровень</a:t>
            </a:r>
          </a:p>
          <a:p>
            <a:pPr lvl="3"/>
            <a:r>
              <a:rPr lang="en-US"/>
              <a:t>Четвертый уровень</a:t>
            </a:r>
          </a:p>
          <a:p>
            <a:pPr lvl="4"/>
            <a:r>
              <a:rPr lang="en-US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673725" y="1927225"/>
            <a:ext cx="3311525" cy="41513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Образец текста</a:t>
            </a:r>
          </a:p>
          <a:p>
            <a:pPr lvl="1"/>
            <a:r>
              <a:rPr lang="en-US"/>
              <a:t>Второй уровень</a:t>
            </a:r>
          </a:p>
          <a:p>
            <a:pPr lvl="2"/>
            <a:r>
              <a:rPr lang="en-US"/>
              <a:t>Третий уровень</a:t>
            </a:r>
          </a:p>
          <a:p>
            <a:pPr lvl="3"/>
            <a:r>
              <a:rPr lang="en-US"/>
              <a:t>Четвертый уровень</a:t>
            </a:r>
          </a:p>
          <a:p>
            <a:pPr lvl="4"/>
            <a:r>
              <a:rPr lang="en-US"/>
              <a:t>Пятый уровень</a:t>
            </a:r>
            <a:endParaRPr lang="ru-RU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26C9AF-D7B4-41C1-BA10-E1E0DDF5C4FF}" type="datetimeFigureOut">
              <a:rPr lang="ru-RU"/>
              <a:pPr>
                <a:defRPr/>
              </a:pPr>
              <a:t>10.01.2024</a:t>
            </a:fld>
            <a:endParaRPr lang="ru-RU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3F42CC-41EA-42BF-A390-7A86E6807BA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Образец текста</a:t>
            </a:r>
          </a:p>
          <a:p>
            <a:pPr lvl="1"/>
            <a:r>
              <a:rPr lang="en-US"/>
              <a:t>Второй уровень</a:t>
            </a:r>
          </a:p>
          <a:p>
            <a:pPr lvl="2"/>
            <a:r>
              <a:rPr lang="en-US"/>
              <a:t>Третий уровень</a:t>
            </a:r>
          </a:p>
          <a:p>
            <a:pPr lvl="3"/>
            <a:r>
              <a:rPr lang="en-US"/>
              <a:t>Четвертый уровень</a:t>
            </a:r>
          </a:p>
          <a:p>
            <a:pPr lvl="4"/>
            <a:r>
              <a:rPr lang="en-US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Образец текста</a:t>
            </a:r>
          </a:p>
          <a:p>
            <a:pPr lvl="1"/>
            <a:r>
              <a:rPr lang="en-US"/>
              <a:t>Второй уровень</a:t>
            </a:r>
          </a:p>
          <a:p>
            <a:pPr lvl="2"/>
            <a:r>
              <a:rPr lang="en-US"/>
              <a:t>Третий уровень</a:t>
            </a:r>
          </a:p>
          <a:p>
            <a:pPr lvl="3"/>
            <a:r>
              <a:rPr lang="en-US"/>
              <a:t>Четвертый уровень</a:t>
            </a:r>
          </a:p>
          <a:p>
            <a:pPr lvl="4"/>
            <a:r>
              <a:rPr lang="en-US"/>
              <a:t>Пятый уровень</a:t>
            </a:r>
            <a:endParaRPr lang="ru-RU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4D9057-7E04-4F05-9F59-946B9E921D83}" type="datetimeFigureOut">
              <a:rPr lang="ru-RU"/>
              <a:pPr>
                <a:defRPr/>
              </a:pPr>
              <a:t>10.01.2024</a:t>
            </a:fld>
            <a:endParaRPr lang="ru-RU"/>
          </a:p>
        </p:txBody>
      </p:sp>
      <p:sp>
        <p:nvSpPr>
          <p:cNvPr id="8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B3EC70-AA5E-4621-B3F5-451CB51BC16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Образец заголовка</a:t>
            </a:r>
            <a:endParaRPr lang="ru-RU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26A4D4-331E-4568-9D05-712FEC4C3E91}" type="datetimeFigureOut">
              <a:rPr lang="ru-RU"/>
              <a:pPr>
                <a:defRPr/>
              </a:pPr>
              <a:t>10.01.2024</a:t>
            </a:fld>
            <a:endParaRPr lang="ru-RU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A0A4A8-A020-42D4-97C5-5F69084F463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5E3986-F077-4E5D-83AF-BF333C37CD16}" type="datetimeFigureOut">
              <a:rPr lang="ru-RU"/>
              <a:pPr>
                <a:defRPr/>
              </a:pPr>
              <a:t>10.01.2024</a:t>
            </a:fld>
            <a:endParaRPr lang="ru-RU"/>
          </a:p>
        </p:txBody>
      </p:sp>
      <p:sp>
        <p:nvSpPr>
          <p:cNvPr id="3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039F66-C6EA-4F70-ABED-A273D00C7DA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Образец текста</a:t>
            </a:r>
          </a:p>
          <a:p>
            <a:pPr lvl="1"/>
            <a:r>
              <a:rPr lang="en-US"/>
              <a:t>Второй уровень</a:t>
            </a:r>
          </a:p>
          <a:p>
            <a:pPr lvl="2"/>
            <a:r>
              <a:rPr lang="en-US"/>
              <a:t>Третий уровень</a:t>
            </a:r>
          </a:p>
          <a:p>
            <a:pPr lvl="3"/>
            <a:r>
              <a:rPr lang="en-US"/>
              <a:t>Четвертый уровень</a:t>
            </a:r>
          </a:p>
          <a:p>
            <a:pPr lvl="4"/>
            <a:r>
              <a:rPr lang="en-US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Образец текста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DBD16E-3709-4243-87F0-93B91D7246AC}" type="datetimeFigureOut">
              <a:rPr lang="ru-RU"/>
              <a:pPr>
                <a:defRPr/>
              </a:pPr>
              <a:t>10.01.2024</a:t>
            </a:fld>
            <a:endParaRPr lang="ru-RU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94B068-0DB0-453B-8E30-E19936033CB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Образец текста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21C36E-35EB-46BE-90E6-85AD71FF0CD4}" type="datetimeFigureOut">
              <a:rPr lang="ru-RU"/>
              <a:pPr>
                <a:defRPr/>
              </a:pPr>
              <a:t>10.01.2024</a:t>
            </a:fld>
            <a:endParaRPr lang="ru-RU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AF0730-AFE6-43C2-9C1F-BE34EBD538F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alphaModFix amt="54000"/>
            <a:lum/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ChangeArrowheads="1"/>
          </p:cNvSpPr>
          <p:nvPr/>
        </p:nvSpPr>
        <p:spPr bwMode="auto">
          <a:xfrm>
            <a:off x="0" y="6415088"/>
            <a:ext cx="9142413" cy="441325"/>
          </a:xfrm>
          <a:prstGeom prst="rect">
            <a:avLst/>
          </a:prstGeom>
          <a:gradFill rotWithShape="0">
            <a:gsLst>
              <a:gs pos="0">
                <a:schemeClr val="folHlink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kumimoji="1" lang="ru-RU" sz="2400">
              <a:latin typeface="Times New Roman" pitchFamily="18" charset="0"/>
            </a:endParaRPr>
          </a:p>
        </p:txBody>
      </p:sp>
      <p:sp>
        <p:nvSpPr>
          <p:cNvPr id="84995" name="Freeform 3"/>
          <p:cNvSpPr>
            <a:spLocks/>
          </p:cNvSpPr>
          <p:nvPr/>
        </p:nvSpPr>
        <p:spPr bwMode="auto">
          <a:xfrm>
            <a:off x="7573963" y="5902325"/>
            <a:ext cx="1570037" cy="955675"/>
          </a:xfrm>
          <a:custGeom>
            <a:avLst/>
            <a:gdLst/>
            <a:ahLst/>
            <a:cxnLst>
              <a:cxn ang="0">
                <a:pos x="243" y="0"/>
              </a:cxn>
              <a:cxn ang="0">
                <a:pos x="988" y="346"/>
              </a:cxn>
              <a:cxn ang="0">
                <a:pos x="953" y="600"/>
              </a:cxn>
              <a:cxn ang="0">
                <a:pos x="0" y="601"/>
              </a:cxn>
              <a:cxn ang="0">
                <a:pos x="243" y="0"/>
              </a:cxn>
            </a:cxnLst>
            <a:rect l="0" t="0" r="r" b="b"/>
            <a:pathLst>
              <a:path w="989" h="602">
                <a:moveTo>
                  <a:pt x="243" y="0"/>
                </a:moveTo>
                <a:lnTo>
                  <a:pt x="988" y="346"/>
                </a:lnTo>
                <a:lnTo>
                  <a:pt x="953" y="600"/>
                </a:lnTo>
                <a:lnTo>
                  <a:pt x="0" y="601"/>
                </a:lnTo>
                <a:lnTo>
                  <a:pt x="243" y="0"/>
                </a:lnTo>
              </a:path>
            </a:pathLst>
          </a:custGeom>
          <a:solidFill>
            <a:schemeClr val="tx1">
              <a:alpha val="50000"/>
            </a:schemeClr>
          </a:solidFill>
          <a:ln w="9525">
            <a:noFill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84996" name="Freeform 4"/>
          <p:cNvSpPr>
            <a:spLocks/>
          </p:cNvSpPr>
          <p:nvPr/>
        </p:nvSpPr>
        <p:spPr bwMode="auto">
          <a:xfrm>
            <a:off x="7575550" y="6176963"/>
            <a:ext cx="1568450" cy="681037"/>
          </a:xfrm>
          <a:custGeom>
            <a:avLst/>
            <a:gdLst/>
            <a:ahLst/>
            <a:cxnLst>
              <a:cxn ang="0">
                <a:pos x="0" y="428"/>
              </a:cxn>
              <a:cxn ang="0">
                <a:pos x="427" y="0"/>
              </a:cxn>
              <a:cxn ang="0">
                <a:pos x="987" y="219"/>
              </a:cxn>
              <a:cxn ang="0">
                <a:pos x="987" y="428"/>
              </a:cxn>
              <a:cxn ang="0">
                <a:pos x="0" y="428"/>
              </a:cxn>
            </a:cxnLst>
            <a:rect l="0" t="0" r="r" b="b"/>
            <a:pathLst>
              <a:path w="988" h="429">
                <a:moveTo>
                  <a:pt x="0" y="428"/>
                </a:moveTo>
                <a:lnTo>
                  <a:pt x="427" y="0"/>
                </a:lnTo>
                <a:lnTo>
                  <a:pt x="987" y="219"/>
                </a:lnTo>
                <a:lnTo>
                  <a:pt x="987" y="428"/>
                </a:lnTo>
                <a:lnTo>
                  <a:pt x="0" y="428"/>
                </a:lnTo>
              </a:path>
            </a:pathLst>
          </a:custGeom>
          <a:solidFill>
            <a:schemeClr val="folHlink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84997" name="Rectangle 5"/>
          <p:cNvSpPr>
            <a:spLocks noChangeArrowheads="1"/>
          </p:cNvSpPr>
          <p:nvPr/>
        </p:nvSpPr>
        <p:spPr bwMode="auto">
          <a:xfrm>
            <a:off x="0" y="0"/>
            <a:ext cx="9142413" cy="1295400"/>
          </a:xfrm>
          <a:prstGeom prst="rect">
            <a:avLst/>
          </a:prstGeom>
          <a:gradFill rotWithShape="0">
            <a:gsLst>
              <a:gs pos="0">
                <a:schemeClr val="folHlink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kumimoji="1" lang="ru-RU" sz="2400">
              <a:latin typeface="Times New Roman" pitchFamily="18" charset="0"/>
            </a:endParaRPr>
          </a:p>
        </p:txBody>
      </p:sp>
      <p:sp>
        <p:nvSpPr>
          <p:cNvPr id="84998" name="Freeform 6"/>
          <p:cNvSpPr>
            <a:spLocks/>
          </p:cNvSpPr>
          <p:nvPr/>
        </p:nvSpPr>
        <p:spPr bwMode="auto">
          <a:xfrm>
            <a:off x="0" y="0"/>
            <a:ext cx="2211388" cy="68580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392" y="240"/>
              </a:cxn>
              <a:cxn ang="0">
                <a:pos x="288" y="4319"/>
              </a:cxn>
              <a:cxn ang="0">
                <a:pos x="0" y="4319"/>
              </a:cxn>
              <a:cxn ang="0">
                <a:pos x="0" y="0"/>
              </a:cxn>
            </a:cxnLst>
            <a:rect l="0" t="0" r="r" b="b"/>
            <a:pathLst>
              <a:path w="1393" h="4320">
                <a:moveTo>
                  <a:pt x="0" y="0"/>
                </a:moveTo>
                <a:lnTo>
                  <a:pt x="1392" y="240"/>
                </a:lnTo>
                <a:lnTo>
                  <a:pt x="288" y="4319"/>
                </a:lnTo>
                <a:lnTo>
                  <a:pt x="0" y="4319"/>
                </a:lnTo>
                <a:lnTo>
                  <a:pt x="0" y="0"/>
                </a:lnTo>
              </a:path>
            </a:pathLst>
          </a:custGeom>
          <a:solidFill>
            <a:schemeClr val="tx1">
              <a:alpha val="50000"/>
            </a:schemeClr>
          </a:solidFill>
          <a:ln w="9525">
            <a:noFill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84999" name="Rectangle 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79438" y="6415088"/>
            <a:ext cx="1593850" cy="44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pPr>
              <a:defRPr/>
            </a:pPr>
            <a:fld id="{BBB85A27-68DC-4BD6-BE6D-1AFBA2AF6958}" type="datetimeFigureOut">
              <a:rPr lang="ru-RU"/>
              <a:pPr>
                <a:defRPr/>
              </a:pPr>
              <a:t>10.01.2024</a:t>
            </a:fld>
            <a:endParaRPr lang="ru-RU"/>
          </a:p>
        </p:txBody>
      </p:sp>
      <p:sp>
        <p:nvSpPr>
          <p:cNvPr id="85000" name="Rectangle 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227263" y="6415088"/>
            <a:ext cx="5091112" cy="44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33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2117725" y="0"/>
            <a:ext cx="6867525" cy="1065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85002" name="Freeform 10"/>
          <p:cNvSpPr>
            <a:spLocks/>
          </p:cNvSpPr>
          <p:nvPr/>
        </p:nvSpPr>
        <p:spPr bwMode="auto">
          <a:xfrm>
            <a:off x="0" y="-15875"/>
            <a:ext cx="1522413" cy="687387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958" y="346"/>
              </a:cxn>
              <a:cxn ang="0">
                <a:pos x="286" y="4329"/>
              </a:cxn>
              <a:cxn ang="0">
                <a:pos x="0" y="4329"/>
              </a:cxn>
              <a:cxn ang="0">
                <a:pos x="0" y="0"/>
              </a:cxn>
            </a:cxnLst>
            <a:rect l="0" t="0" r="r" b="b"/>
            <a:pathLst>
              <a:path w="959" h="4330">
                <a:moveTo>
                  <a:pt x="0" y="0"/>
                </a:moveTo>
                <a:lnTo>
                  <a:pt x="958" y="346"/>
                </a:lnTo>
                <a:lnTo>
                  <a:pt x="286" y="4329"/>
                </a:lnTo>
                <a:lnTo>
                  <a:pt x="0" y="4329"/>
                </a:lnTo>
                <a:lnTo>
                  <a:pt x="0" y="0"/>
                </a:lnTo>
              </a:path>
            </a:pathLst>
          </a:custGeom>
          <a:solidFill>
            <a:schemeClr val="folHlink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035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09800" y="1927225"/>
            <a:ext cx="6775450" cy="4151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85004" name="Rectangle 1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923213" y="6415088"/>
            <a:ext cx="969962" cy="423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pPr>
              <a:defRPr/>
            </a:pPr>
            <a:fld id="{BBF59C77-DB2B-4C76-BBB3-D12A2F76133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0" r:id="rId2"/>
    <p:sldLayoutId id="2147483689" r:id="rId3"/>
    <p:sldLayoutId id="2147483688" r:id="rId4"/>
    <p:sldLayoutId id="2147483687" r:id="rId5"/>
    <p:sldLayoutId id="2147483686" r:id="rId6"/>
    <p:sldLayoutId id="2147483685" r:id="rId7"/>
    <p:sldLayoutId id="2147483684" r:id="rId8"/>
    <p:sldLayoutId id="2147483683" r:id="rId9"/>
    <p:sldLayoutId id="2147483682" r:id="rId10"/>
    <p:sldLayoutId id="2147483681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85000"/>
        <a:buFont typeface="Wingdings" pitchFamily="2" charset="2"/>
        <a:buChar char="u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8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2pPr>
      <a:lvl3pPr marL="108585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itchFamily="2" charset="2"/>
        <a:buChar char="l"/>
        <a:defRPr sz="2400">
          <a:solidFill>
            <a:schemeClr val="tx1"/>
          </a:solidFill>
          <a:latin typeface="+mn-lt"/>
        </a:defRPr>
      </a:lvl3pPr>
      <a:lvl4pPr marL="142875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itchFamily="2" charset="2"/>
        <a:buChar char="n"/>
        <a:defRPr sz="1600">
          <a:solidFill>
            <a:schemeClr val="tx1"/>
          </a:solidFill>
          <a:latin typeface="+mn-lt"/>
        </a:defRPr>
      </a:lvl4pPr>
      <a:lvl5pPr marL="177165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70000"/>
        <a:buFont typeface="Wingdings" pitchFamily="2" charset="2"/>
        <a:buChar char="l"/>
        <a:defRPr sz="1600">
          <a:solidFill>
            <a:schemeClr val="tx1"/>
          </a:solidFill>
          <a:latin typeface="+mn-lt"/>
        </a:defRPr>
      </a:lvl5pPr>
      <a:lvl6pPr marL="222885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70000"/>
        <a:buFont typeface="Wingdings" pitchFamily="2" charset="2"/>
        <a:buChar char="l"/>
        <a:defRPr sz="1600">
          <a:solidFill>
            <a:schemeClr val="tx1"/>
          </a:solidFill>
          <a:latin typeface="+mn-lt"/>
        </a:defRPr>
      </a:lvl6pPr>
      <a:lvl7pPr marL="268605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70000"/>
        <a:buFont typeface="Wingdings" pitchFamily="2" charset="2"/>
        <a:buChar char="l"/>
        <a:defRPr sz="1600">
          <a:solidFill>
            <a:schemeClr val="tx1"/>
          </a:solidFill>
          <a:latin typeface="+mn-lt"/>
        </a:defRPr>
      </a:lvl7pPr>
      <a:lvl8pPr marL="314325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70000"/>
        <a:buFont typeface="Wingdings" pitchFamily="2" charset="2"/>
        <a:buChar char="l"/>
        <a:defRPr sz="1600">
          <a:solidFill>
            <a:schemeClr val="tx1"/>
          </a:solidFill>
          <a:latin typeface="+mn-lt"/>
        </a:defRPr>
      </a:lvl8pPr>
      <a:lvl9pPr marL="360045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70000"/>
        <a:buFont typeface="Wingdings" pitchFamily="2" charset="2"/>
        <a:buChar char="l"/>
        <a:defRPr sz="16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27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image" Target="../media/image31.png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10" Type="http://schemas.openxmlformats.org/officeDocument/2006/relationships/image" Target="../media/image46.png"/><Relationship Id="rId4" Type="http://schemas.openxmlformats.org/officeDocument/2006/relationships/image" Target="../media/image40.png"/><Relationship Id="rId9" Type="http://schemas.openxmlformats.org/officeDocument/2006/relationships/image" Target="../media/image45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Объект 6"/>
          <p:cNvSpPr>
            <a:spLocks noGrp="1"/>
          </p:cNvSpPr>
          <p:nvPr>
            <p:ph idx="4294967295"/>
          </p:nvPr>
        </p:nvSpPr>
        <p:spPr>
          <a:xfrm>
            <a:off x="1187624" y="1556792"/>
            <a:ext cx="7464251" cy="5040560"/>
          </a:xfrm>
        </p:spPr>
        <p:txBody>
          <a:bodyPr lIns="91440" tIns="45720" rIns="91440" bIns="45720"/>
          <a:lstStyle/>
          <a:p>
            <a:pPr marL="0" indent="0" algn="ctr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endParaRPr lang="ru-RU" sz="2800" b="1" dirty="0">
              <a:ln w="1905"/>
              <a:solidFill>
                <a:srgbClr val="000099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charset="0"/>
            </a:endParaRPr>
          </a:p>
          <a:p>
            <a:pPr marL="0" indent="0" algn="ctr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ru-RU" sz="2800" b="1" dirty="0" err="1" smtClean="0">
                <a:ln w="1905"/>
                <a:solidFill>
                  <a:srgbClr val="000099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charset="0"/>
              </a:rPr>
              <a:t>Куляшова</a:t>
            </a:r>
            <a:r>
              <a:rPr lang="ru-RU" sz="2800" b="1" dirty="0" smtClean="0">
                <a:ln w="1905"/>
                <a:solidFill>
                  <a:srgbClr val="000099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charset="0"/>
              </a:rPr>
              <a:t> </a:t>
            </a:r>
            <a:r>
              <a:rPr lang="ru-RU" sz="2800" b="1" dirty="0">
                <a:ln w="1905"/>
                <a:solidFill>
                  <a:srgbClr val="000099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charset="0"/>
              </a:rPr>
              <a:t>О.Н.</a:t>
            </a:r>
            <a:endParaRPr lang="ru-RU" sz="2800" b="1" dirty="0">
              <a:ln w="1905"/>
              <a:solidFill>
                <a:srgbClr val="000099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charset="0"/>
              <a:cs typeface="Arial" charset="0"/>
            </a:endParaRPr>
          </a:p>
          <a:p>
            <a:pPr marL="0" indent="0" algn="ctr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ru-RU" sz="2800" b="1" dirty="0">
                <a:ln w="1905"/>
                <a:solidFill>
                  <a:srgbClr val="000099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erdana" pitchFamily="34" charset="0"/>
              </a:rPr>
              <a:t> </a:t>
            </a:r>
            <a:r>
              <a:rPr lang="ru-RU" sz="2800" b="1" dirty="0" smtClean="0">
                <a:ln w="1905"/>
                <a:solidFill>
                  <a:srgbClr val="000099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erdana" pitchFamily="34" charset="0"/>
              </a:rPr>
              <a:t>мастер </a:t>
            </a:r>
            <a:r>
              <a:rPr lang="ru-RU" sz="2800" b="1" dirty="0">
                <a:ln w="1905"/>
                <a:solidFill>
                  <a:srgbClr val="000099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erdana" pitchFamily="34" charset="0"/>
              </a:rPr>
              <a:t>производственного обучения</a:t>
            </a:r>
            <a:endParaRPr lang="ru-RU" sz="4400" b="1" dirty="0">
              <a:ln w="1905"/>
              <a:solidFill>
                <a:srgbClr val="000099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Verdana" pitchFamily="34" charset="0"/>
            </a:endParaRPr>
          </a:p>
          <a:p>
            <a:pPr marL="0" indent="0" algn="ctr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ru-RU" sz="2800" b="1" dirty="0">
                <a:ln w="1905"/>
                <a:solidFill>
                  <a:srgbClr val="000099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erdana" pitchFamily="34" charset="0"/>
                <a:cs typeface="Arial" charset="0"/>
              </a:rPr>
              <a:t>профессии </a:t>
            </a:r>
            <a:r>
              <a:rPr lang="ru-RU" sz="2800" b="1" dirty="0">
                <a:ln w="1905"/>
                <a:solidFill>
                  <a:srgbClr val="000099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charset="0"/>
                <a:cs typeface="Arial" charset="0"/>
              </a:rPr>
              <a:t>15.01.05.</a:t>
            </a:r>
            <a:r>
              <a:rPr lang="ru-RU" sz="2800" b="1" dirty="0">
                <a:ln w="1905"/>
                <a:solidFill>
                  <a:srgbClr val="000099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erdana" pitchFamily="34" charset="0"/>
                <a:cs typeface="Arial" charset="0"/>
              </a:rPr>
              <a:t>«</a:t>
            </a:r>
            <a:r>
              <a:rPr lang="ru-RU" sz="2800" b="1" dirty="0" smtClean="0">
                <a:ln w="1905"/>
                <a:solidFill>
                  <a:srgbClr val="000099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erdana" pitchFamily="34" charset="0"/>
                <a:cs typeface="Arial" charset="0"/>
              </a:rPr>
              <a:t>сварщик</a:t>
            </a:r>
            <a:endParaRPr lang="ru-RU" sz="2800" b="1" dirty="0">
              <a:ln w="1905"/>
              <a:solidFill>
                <a:srgbClr val="000099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charset="0"/>
              <a:cs typeface="Arial" charset="0"/>
            </a:endParaRPr>
          </a:p>
          <a:p>
            <a:pPr marL="0" indent="0" algn="ctr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ru-RU" sz="2800" b="1" dirty="0" smtClean="0">
                <a:ln w="1905"/>
                <a:solidFill>
                  <a:srgbClr val="000099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charset="0"/>
                <a:cs typeface="Arial" charset="0"/>
              </a:rPr>
              <a:t>(ручной и частично механизированной сварки (наплавки))»</a:t>
            </a:r>
          </a:p>
          <a:p>
            <a:pPr marL="0" indent="0" algn="ctr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ru-RU" sz="2800" b="1" dirty="0" smtClean="0">
                <a:ln w="1905"/>
                <a:solidFill>
                  <a:srgbClr val="000099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charset="0"/>
                <a:cs typeface="Arial" charset="0"/>
              </a:rPr>
              <a:t>Педагог - наставник</a:t>
            </a:r>
            <a:r>
              <a:rPr lang="ru-RU" sz="2800" b="1" dirty="0">
                <a:ln w="1905"/>
                <a:solidFill>
                  <a:srgbClr val="000099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erdana" pitchFamily="34" charset="0"/>
                <a:cs typeface="Arial" charset="0"/>
              </a:rPr>
              <a:t/>
            </a:r>
            <a:br>
              <a:rPr lang="ru-RU" sz="2800" b="1" dirty="0">
                <a:ln w="1905"/>
                <a:solidFill>
                  <a:srgbClr val="000099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erdana" pitchFamily="34" charset="0"/>
                <a:cs typeface="Arial" charset="0"/>
              </a:rPr>
            </a:br>
            <a:endParaRPr lang="ru-RU" sz="2800" b="1" dirty="0">
              <a:ln w="1905"/>
              <a:solidFill>
                <a:srgbClr val="000099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Verdana" pitchFamily="34" charset="0"/>
              <a:cs typeface="Arial" charset="0"/>
            </a:endParaRPr>
          </a:p>
        </p:txBody>
      </p:sp>
      <p:sp>
        <p:nvSpPr>
          <p:cNvPr id="15362" name="Заголовок 3"/>
          <p:cNvSpPr>
            <a:spLocks noGrp="1"/>
          </p:cNvSpPr>
          <p:nvPr>
            <p:ph type="title" idx="4294967295"/>
          </p:nvPr>
        </p:nvSpPr>
        <p:spPr>
          <a:xfrm>
            <a:off x="1648147" y="260648"/>
            <a:ext cx="7488832" cy="876283"/>
          </a:xfrm>
        </p:spPr>
        <p:txBody>
          <a:bodyPr lIns="91440" tIns="45720" rIns="91440" bIns="45720" anchor="ctr"/>
          <a:lstStyle/>
          <a:p>
            <a:pPr eaLnBrk="1" hangingPunct="1">
              <a:defRPr/>
            </a:pPr>
            <a:r>
              <a:rPr lang="ru-RU" sz="1800" b="1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ГБПОУ  «Троицкий технологический техникум»</a:t>
            </a:r>
            <a:endParaRPr lang="ru-RU" sz="2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0213" y="5413375"/>
            <a:ext cx="3633787" cy="1444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17725" y="260648"/>
            <a:ext cx="6867525" cy="1224136"/>
          </a:xfrm>
        </p:spPr>
        <p:txBody>
          <a:bodyPr/>
          <a:lstStyle/>
          <a:p>
            <a:r>
              <a:rPr lang="ru-RU" b="1" dirty="0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           2 этап - </a:t>
            </a:r>
            <a:r>
              <a:rPr lang="ru-RU" b="1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основной</a:t>
            </a:r>
            <a:br>
              <a:rPr lang="ru-RU" b="1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z="3200" dirty="0">
                <a:solidFill>
                  <a:srgbClr val="FF0000"/>
                </a:solidFill>
              </a:rPr>
              <a:t>- индивидуальные  консультации;</a:t>
            </a:r>
          </a:p>
          <a:p>
            <a:r>
              <a:rPr lang="ru-RU" sz="3200" dirty="0">
                <a:solidFill>
                  <a:srgbClr val="FF0000"/>
                </a:solidFill>
              </a:rPr>
              <a:t>- посещение занятий;</a:t>
            </a:r>
          </a:p>
          <a:p>
            <a:r>
              <a:rPr lang="ru-RU" sz="3200" dirty="0">
                <a:solidFill>
                  <a:srgbClr val="FF0000"/>
                </a:solidFill>
              </a:rPr>
              <a:t>- мастер-классы, семинары, открытые занятия;</a:t>
            </a:r>
          </a:p>
          <a:p>
            <a:r>
              <a:rPr lang="ru-RU" sz="3200" dirty="0">
                <a:solidFill>
                  <a:srgbClr val="FF0000"/>
                </a:solidFill>
              </a:rPr>
              <a:t>- теоретические выступления, защита проектов;</a:t>
            </a:r>
          </a:p>
          <a:p>
            <a:endParaRPr lang="ru-RU" sz="3200" dirty="0">
              <a:solidFill>
                <a:srgbClr val="FF0000"/>
              </a:solidFill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0213" y="5413375"/>
            <a:ext cx="3633787" cy="1444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15028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1012" y="1360108"/>
            <a:ext cx="4572396" cy="2743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3789040"/>
            <a:ext cx="3024336" cy="29752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628800"/>
            <a:ext cx="4173508" cy="24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0213" y="5413375"/>
            <a:ext cx="3633787" cy="1444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82483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79513" y="0"/>
            <a:ext cx="8784976" cy="1065213"/>
          </a:xfrm>
        </p:spPr>
        <p:txBody>
          <a:bodyPr lIns="91440" tIns="45720" rIns="91440" bIns="4572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eaLnBrk="1" hangingPunct="1">
              <a:defRPr/>
            </a:pPr>
            <a:r>
              <a:rPr lang="ru-RU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Verdana" pitchFamily="34" charset="0"/>
              </a:rPr>
              <a:t> </a:t>
            </a:r>
            <a:r>
              <a:rPr lang="ru-RU" sz="32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Verdana" pitchFamily="34" charset="0"/>
              </a:rPr>
              <a:t>МЕТОДИЧЕСКАЯ  ДЕЯТЕЛЬНОСТЬ</a:t>
            </a:r>
            <a:endParaRPr lang="ru-RU" sz="32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4578" name="Прямоугольник 4"/>
          <p:cNvSpPr>
            <a:spLocks noChangeArrowheads="1"/>
          </p:cNvSpPr>
          <p:nvPr/>
        </p:nvSpPr>
        <p:spPr bwMode="auto">
          <a:xfrm>
            <a:off x="97877" y="1890713"/>
            <a:ext cx="3286125" cy="40011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ru-RU" sz="2000" b="1" u="sng" dirty="0">
                <a:solidFill>
                  <a:srgbClr val="FF0000"/>
                </a:solidFill>
                <a:latin typeface="Verdana" pitchFamily="34" charset="0"/>
              </a:rPr>
              <a:t>Методическая тема:</a:t>
            </a:r>
            <a:endParaRPr lang="ru-RU" b="1" dirty="0">
              <a:latin typeface="Candara" pitchFamily="34" charset="0"/>
            </a:endParaRPr>
          </a:p>
        </p:txBody>
      </p:sp>
      <p:graphicFrame>
        <p:nvGraphicFramePr>
          <p:cNvPr id="24611" name="Group 35"/>
          <p:cNvGraphicFramePr>
            <a:graphicFrameLocks noGrp="1"/>
          </p:cNvGraphicFramePr>
          <p:nvPr/>
        </p:nvGraphicFramePr>
        <p:xfrm>
          <a:off x="468313" y="2928938"/>
          <a:ext cx="8280400" cy="3745865"/>
        </p:xfrm>
        <a:graphic>
          <a:graphicData uri="http://schemas.openxmlformats.org/drawingml/2006/table">
            <a:tbl>
              <a:tblPr>
                <a:tableStyleId>{284E427A-3D55-4303-BF80-6455036E1DE7}</a:tableStyleId>
              </a:tblPr>
              <a:tblGrid>
                <a:gridCol w="4139279"/>
                <a:gridCol w="4141121"/>
              </a:tblGrid>
              <a:tr h="4540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u="none" strike="noStrike" cap="all" spc="0" normalizeH="0" baseline="0" dirty="0" smtClean="0">
                          <a:ln w="9000" cmpd="sng">
                            <a:solidFill>
                              <a:schemeClr val="accent4">
                                <a:shade val="50000"/>
                                <a:satMod val="120000"/>
                              </a:schemeClr>
                            </a:solidFill>
                            <a:prstDash val="solid"/>
                          </a:ln>
                          <a:effectLst>
                            <a:reflection blurRad="12700" stA="28000" endPos="45000" dist="1000" dir="5400000" sy="-100000" algn="bl" rotWithShape="0"/>
                          </a:effectLst>
                        </a:rPr>
                        <a:t>Образовательные технологии </a:t>
                      </a:r>
                      <a:endParaRPr kumimoji="0" lang="ru-RU" sz="1600" b="1" i="0" u="none" strike="noStrike" cap="all" spc="0" normalizeH="0" baseline="0" dirty="0" smtClean="0">
                        <a:ln w="9000" cmpd="sng">
                          <a:solidFill>
                            <a:schemeClr val="accent4">
                              <a:shade val="50000"/>
                              <a:satMod val="120000"/>
                            </a:schemeClr>
                          </a:solidFill>
                          <a:prstDash val="solid"/>
                        </a:ln>
                        <a:gradFill>
                          <a:gsLst>
                            <a:gs pos="0">
                              <a:schemeClr val="accent4">
                                <a:shade val="20000"/>
                                <a:satMod val="245000"/>
                              </a:schemeClr>
                            </a:gs>
                            <a:gs pos="43000">
                              <a:schemeClr val="accent4">
                                <a:satMod val="255000"/>
                              </a:schemeClr>
                            </a:gs>
                            <a:gs pos="48000">
                              <a:schemeClr val="accent4">
                                <a:shade val="85000"/>
                                <a:satMod val="255000"/>
                              </a:schemeClr>
                            </a:gs>
                            <a:gs pos="100000">
                              <a:schemeClr val="accent4">
                                <a:shade val="20000"/>
                                <a:satMod val="245000"/>
                              </a:schemeClr>
                            </a:gs>
                          </a:gsLst>
                          <a:lin ang="5400000"/>
                        </a:gradFill>
                        <a:effectLst>
                          <a:reflection blurRad="12700" stA="28000" endPos="45000" dist="1000" dir="5400000" sy="-100000" algn="bl" rotWithShape="0"/>
                        </a:effectLst>
                        <a:latin typeface="Verdana" pitchFamily="34" charset="0"/>
                      </a:endParaRPr>
                    </a:p>
                  </a:txBody>
                  <a:tcPr horzOverflow="overflow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u="none" strike="noStrike" cap="all" spc="0" normalizeH="0" baseline="0" dirty="0" smtClean="0">
                          <a:ln w="9000" cmpd="sng">
                            <a:solidFill>
                              <a:schemeClr val="accent4">
                                <a:shade val="50000"/>
                                <a:satMod val="120000"/>
                              </a:schemeClr>
                            </a:solidFill>
                            <a:prstDash val="solid"/>
                          </a:ln>
                          <a:effectLst>
                            <a:reflection blurRad="12700" stA="28000" endPos="45000" dist="1000" dir="5400000" sy="-100000" algn="bl" rotWithShape="0"/>
                          </a:effectLst>
                        </a:rPr>
                        <a:t> Использование</a:t>
                      </a:r>
                      <a:endParaRPr kumimoji="0" lang="ru-RU" sz="1600" b="1" i="0" u="none" strike="noStrike" cap="all" spc="0" normalizeH="0" baseline="0" dirty="0" smtClean="0">
                        <a:ln w="9000" cmpd="sng">
                          <a:solidFill>
                            <a:schemeClr val="accent4">
                              <a:shade val="50000"/>
                              <a:satMod val="120000"/>
                            </a:schemeClr>
                          </a:solidFill>
                          <a:prstDash val="solid"/>
                        </a:ln>
                        <a:gradFill>
                          <a:gsLst>
                            <a:gs pos="0">
                              <a:schemeClr val="accent4">
                                <a:shade val="20000"/>
                                <a:satMod val="245000"/>
                              </a:schemeClr>
                            </a:gs>
                            <a:gs pos="43000">
                              <a:schemeClr val="accent4">
                                <a:satMod val="255000"/>
                              </a:schemeClr>
                            </a:gs>
                            <a:gs pos="48000">
                              <a:schemeClr val="accent4">
                                <a:shade val="85000"/>
                                <a:satMod val="255000"/>
                              </a:schemeClr>
                            </a:gs>
                            <a:gs pos="100000">
                              <a:schemeClr val="accent4">
                                <a:shade val="20000"/>
                                <a:satMod val="245000"/>
                              </a:schemeClr>
                            </a:gs>
                          </a:gsLst>
                          <a:lin ang="5400000"/>
                        </a:gradFill>
                        <a:effectLst>
                          <a:reflection blurRad="12700" stA="28000" endPos="45000" dist="1000" dir="5400000" sy="-100000" algn="bl" rotWithShape="0"/>
                        </a:effectLst>
                        <a:latin typeface="Verdana" pitchFamily="34" charset="0"/>
                      </a:endParaRPr>
                    </a:p>
                  </a:txBody>
                  <a:tcPr horzOverflow="overflow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</a:tr>
              <a:tr h="4841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u="none" strike="noStrike" cap="all" spc="0" normalizeH="0" baseline="0" smtClean="0">
                          <a:ln w="9000" cmpd="sng">
                            <a:solidFill>
                              <a:schemeClr val="accent4">
                                <a:shade val="50000"/>
                                <a:satMod val="120000"/>
                              </a:schemeClr>
                            </a:solidFill>
                            <a:prstDash val="solid"/>
                          </a:ln>
                          <a:effectLst>
                            <a:reflection blurRad="12700" stA="28000" endPos="45000" dist="1000" dir="5400000" sy="-100000" algn="bl" rotWithShape="0"/>
                          </a:effectLst>
                        </a:rPr>
                        <a:t>Дифференцированное обучение</a:t>
                      </a:r>
                      <a:endParaRPr kumimoji="0" lang="ru-RU" sz="1600" b="1" i="0" u="none" strike="noStrike" cap="all" spc="0" normalizeH="0" baseline="0" smtClean="0">
                        <a:ln w="9000" cmpd="sng">
                          <a:solidFill>
                            <a:schemeClr val="accent4">
                              <a:shade val="50000"/>
                              <a:satMod val="120000"/>
                            </a:schemeClr>
                          </a:solidFill>
                          <a:prstDash val="solid"/>
                        </a:ln>
                        <a:gradFill>
                          <a:gsLst>
                            <a:gs pos="0">
                              <a:schemeClr val="accent4">
                                <a:shade val="20000"/>
                                <a:satMod val="245000"/>
                              </a:schemeClr>
                            </a:gs>
                            <a:gs pos="43000">
                              <a:schemeClr val="accent4">
                                <a:satMod val="255000"/>
                              </a:schemeClr>
                            </a:gs>
                            <a:gs pos="48000">
                              <a:schemeClr val="accent4">
                                <a:shade val="85000"/>
                                <a:satMod val="255000"/>
                              </a:schemeClr>
                            </a:gs>
                            <a:gs pos="100000">
                              <a:schemeClr val="accent4">
                                <a:shade val="20000"/>
                                <a:satMod val="245000"/>
                              </a:schemeClr>
                            </a:gs>
                          </a:gsLst>
                          <a:lin ang="5400000"/>
                        </a:gradFill>
                        <a:effectLst>
                          <a:reflection blurRad="12700" stA="28000" endPos="45000" dist="1000" dir="5400000" sy="-100000" algn="bl" rotWithShape="0"/>
                        </a:effectLst>
                        <a:latin typeface="Verdana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u="none" strike="noStrike" cap="all" spc="0" normalizeH="0" baseline="0" smtClean="0">
                          <a:ln w="9000" cmpd="sng">
                            <a:solidFill>
                              <a:schemeClr val="accent4">
                                <a:shade val="50000"/>
                                <a:satMod val="120000"/>
                              </a:schemeClr>
                            </a:solidFill>
                            <a:prstDash val="solid"/>
                          </a:ln>
                          <a:effectLst>
                            <a:reflection blurRad="12700" stA="28000" endPos="45000" dist="1000" dir="5400000" sy="-100000" algn="bl" rotWithShape="0"/>
                          </a:effectLst>
                        </a:rPr>
                        <a:t>Задания различного уровня сложности</a:t>
                      </a:r>
                      <a:endParaRPr kumimoji="0" lang="ru-RU" sz="1600" b="1" i="0" u="none" strike="noStrike" cap="all" spc="0" normalizeH="0" baseline="0" smtClean="0">
                        <a:ln w="9000" cmpd="sng">
                          <a:solidFill>
                            <a:schemeClr val="accent4">
                              <a:shade val="50000"/>
                              <a:satMod val="120000"/>
                            </a:schemeClr>
                          </a:solidFill>
                          <a:prstDash val="solid"/>
                        </a:ln>
                        <a:gradFill>
                          <a:gsLst>
                            <a:gs pos="0">
                              <a:schemeClr val="accent4">
                                <a:shade val="20000"/>
                                <a:satMod val="245000"/>
                              </a:schemeClr>
                            </a:gs>
                            <a:gs pos="43000">
                              <a:schemeClr val="accent4">
                                <a:satMod val="255000"/>
                              </a:schemeClr>
                            </a:gs>
                            <a:gs pos="48000">
                              <a:schemeClr val="accent4">
                                <a:shade val="85000"/>
                                <a:satMod val="255000"/>
                              </a:schemeClr>
                            </a:gs>
                            <a:gs pos="100000">
                              <a:schemeClr val="accent4">
                                <a:shade val="20000"/>
                                <a:satMod val="245000"/>
                              </a:schemeClr>
                            </a:gs>
                          </a:gsLst>
                          <a:lin ang="5400000"/>
                        </a:gradFill>
                        <a:effectLst>
                          <a:reflection blurRad="12700" stA="28000" endPos="45000" dist="1000" dir="5400000" sy="-100000" algn="bl" rotWithShape="0"/>
                        </a:effectLst>
                        <a:latin typeface="Verdana" pitchFamily="34" charset="0"/>
                      </a:endParaRPr>
                    </a:p>
                  </a:txBody>
                  <a:tcPr horzOverflow="overflow"/>
                </a:tc>
              </a:tr>
              <a:tr h="8842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u="none" strike="noStrike" cap="all" spc="0" normalizeH="0" baseline="0" smtClean="0">
                          <a:ln w="9000" cmpd="sng">
                            <a:solidFill>
                              <a:schemeClr val="accent4">
                                <a:shade val="50000"/>
                                <a:satMod val="120000"/>
                              </a:schemeClr>
                            </a:solidFill>
                            <a:prstDash val="solid"/>
                          </a:ln>
                          <a:effectLst>
                            <a:reflection blurRad="12700" stA="28000" endPos="45000" dist="1000" dir="5400000" sy="-100000" algn="bl" rotWithShape="0"/>
                          </a:effectLst>
                        </a:rPr>
                        <a:t>Технологии развивающего обучения</a:t>
                      </a:r>
                      <a:endParaRPr kumimoji="0" lang="ru-RU" sz="1600" b="1" i="0" u="none" strike="noStrike" cap="all" spc="0" normalizeH="0" baseline="0" smtClean="0">
                        <a:ln w="9000" cmpd="sng">
                          <a:solidFill>
                            <a:schemeClr val="accent4">
                              <a:shade val="50000"/>
                              <a:satMod val="120000"/>
                            </a:schemeClr>
                          </a:solidFill>
                          <a:prstDash val="solid"/>
                        </a:ln>
                        <a:gradFill>
                          <a:gsLst>
                            <a:gs pos="0">
                              <a:schemeClr val="accent4">
                                <a:shade val="20000"/>
                                <a:satMod val="245000"/>
                              </a:schemeClr>
                            </a:gs>
                            <a:gs pos="43000">
                              <a:schemeClr val="accent4">
                                <a:satMod val="255000"/>
                              </a:schemeClr>
                            </a:gs>
                            <a:gs pos="48000">
                              <a:schemeClr val="accent4">
                                <a:shade val="85000"/>
                                <a:satMod val="255000"/>
                              </a:schemeClr>
                            </a:gs>
                            <a:gs pos="100000">
                              <a:schemeClr val="accent4">
                                <a:shade val="20000"/>
                                <a:satMod val="245000"/>
                              </a:schemeClr>
                            </a:gs>
                          </a:gsLst>
                          <a:lin ang="5400000"/>
                        </a:gradFill>
                        <a:effectLst>
                          <a:reflection blurRad="12700" stA="28000" endPos="45000" dist="1000" dir="5400000" sy="-100000" algn="bl" rotWithShape="0"/>
                        </a:effectLst>
                        <a:latin typeface="Verdana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u="none" strike="noStrike" cap="all" spc="0" normalizeH="0" baseline="0" smtClean="0">
                        <a:ln w="9000" cmpd="sng">
                          <a:solidFill>
                            <a:schemeClr val="accent4">
                              <a:shade val="50000"/>
                              <a:satMod val="120000"/>
                            </a:schemeClr>
                          </a:solidFill>
                          <a:prstDash val="solid"/>
                        </a:ln>
                        <a:effectLst>
                          <a:reflection blurRad="12700" stA="28000" endPos="45000" dist="1000" dir="5400000" sy="-100000" algn="bl" rotWithShape="0"/>
                        </a:effectLst>
                      </a:endParaRP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ru-RU" sz="1600" u="none" strike="noStrike" cap="all" spc="0" normalizeH="0" baseline="0" smtClean="0">
                          <a:ln w="9000" cmpd="sng">
                            <a:solidFill>
                              <a:schemeClr val="accent4">
                                <a:shade val="50000"/>
                                <a:satMod val="120000"/>
                              </a:schemeClr>
                            </a:solidFill>
                            <a:prstDash val="solid"/>
                          </a:ln>
                          <a:effectLst>
                            <a:reflection blurRad="12700" stA="28000" endPos="45000" dist="1000" dir="5400000" sy="-100000" algn="bl" rotWithShape="0"/>
                          </a:effectLst>
                        </a:rPr>
                        <a:t>Зачёты;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ru-RU" sz="1600" u="none" strike="noStrike" cap="all" spc="0" normalizeH="0" baseline="0" smtClean="0">
                          <a:ln w="9000" cmpd="sng">
                            <a:solidFill>
                              <a:schemeClr val="accent4">
                                <a:shade val="50000"/>
                                <a:satMod val="120000"/>
                              </a:schemeClr>
                            </a:solidFill>
                            <a:prstDash val="solid"/>
                          </a:ln>
                          <a:effectLst>
                            <a:reflection blurRad="12700" stA="28000" endPos="45000" dist="1000" dir="5400000" sy="-100000" algn="bl" rotWithShape="0"/>
                          </a:effectLst>
                        </a:rPr>
                        <a:t>Презентации;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ru-RU" sz="1600" u="none" strike="noStrike" cap="all" spc="0" normalizeH="0" baseline="0" smtClean="0">
                          <a:ln w="9000" cmpd="sng">
                            <a:solidFill>
                              <a:schemeClr val="accent4">
                                <a:shade val="50000"/>
                                <a:satMod val="120000"/>
                              </a:schemeClr>
                            </a:solidFill>
                            <a:prstDash val="solid"/>
                          </a:ln>
                          <a:effectLst>
                            <a:reflection blurRad="12700" stA="28000" endPos="45000" dist="1000" dir="5400000" sy="-100000" algn="bl" rotWithShape="0"/>
                          </a:effectLst>
                        </a:rPr>
                        <a:t>Уроки-практикумы</a:t>
                      </a:r>
                      <a:endParaRPr kumimoji="0" lang="ru-RU" sz="1600" b="1" i="0" u="none" strike="noStrike" cap="all" spc="0" normalizeH="0" baseline="0" smtClean="0">
                        <a:ln w="9000" cmpd="sng">
                          <a:solidFill>
                            <a:schemeClr val="accent4">
                              <a:shade val="50000"/>
                              <a:satMod val="120000"/>
                            </a:schemeClr>
                          </a:solidFill>
                          <a:prstDash val="solid"/>
                        </a:ln>
                        <a:gradFill>
                          <a:gsLst>
                            <a:gs pos="0">
                              <a:schemeClr val="accent4">
                                <a:shade val="20000"/>
                                <a:satMod val="245000"/>
                              </a:schemeClr>
                            </a:gs>
                            <a:gs pos="43000">
                              <a:schemeClr val="accent4">
                                <a:satMod val="255000"/>
                              </a:schemeClr>
                            </a:gs>
                            <a:gs pos="48000">
                              <a:schemeClr val="accent4">
                                <a:shade val="85000"/>
                                <a:satMod val="255000"/>
                              </a:schemeClr>
                            </a:gs>
                            <a:gs pos="100000">
                              <a:schemeClr val="accent4">
                                <a:shade val="20000"/>
                                <a:satMod val="245000"/>
                              </a:schemeClr>
                            </a:gs>
                          </a:gsLst>
                          <a:lin ang="5400000"/>
                        </a:gradFill>
                        <a:effectLst>
                          <a:reflection blurRad="12700" stA="28000" endPos="45000" dist="1000" dir="5400000" sy="-100000" algn="bl" rotWithShape="0"/>
                        </a:effectLst>
                        <a:latin typeface="Verdana" pitchFamily="34" charset="0"/>
                      </a:endParaRPr>
                    </a:p>
                  </a:txBody>
                  <a:tcPr horzOverflow="overflow"/>
                </a:tc>
              </a:tr>
              <a:tr h="4841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u="none" strike="noStrike" cap="all" spc="0" normalizeH="0" baseline="0" smtClean="0">
                          <a:ln w="9000" cmpd="sng">
                            <a:solidFill>
                              <a:schemeClr val="accent4">
                                <a:shade val="50000"/>
                                <a:satMod val="120000"/>
                              </a:schemeClr>
                            </a:solidFill>
                            <a:prstDash val="solid"/>
                          </a:ln>
                          <a:effectLst>
                            <a:reflection blurRad="12700" stA="28000" endPos="45000" dist="1000" dir="5400000" sy="-100000" algn="bl" rotWithShape="0"/>
                          </a:effectLst>
                        </a:rPr>
                        <a:t>Метод проектов</a:t>
                      </a:r>
                      <a:endParaRPr kumimoji="0" lang="ru-RU" sz="1600" b="1" i="0" u="none" strike="noStrike" cap="all" spc="0" normalizeH="0" baseline="0" smtClean="0">
                        <a:ln w="9000" cmpd="sng">
                          <a:solidFill>
                            <a:schemeClr val="accent4">
                              <a:shade val="50000"/>
                              <a:satMod val="120000"/>
                            </a:schemeClr>
                          </a:solidFill>
                          <a:prstDash val="solid"/>
                        </a:ln>
                        <a:gradFill>
                          <a:gsLst>
                            <a:gs pos="0">
                              <a:schemeClr val="accent4">
                                <a:shade val="20000"/>
                                <a:satMod val="245000"/>
                              </a:schemeClr>
                            </a:gs>
                            <a:gs pos="43000">
                              <a:schemeClr val="accent4">
                                <a:satMod val="255000"/>
                              </a:schemeClr>
                            </a:gs>
                            <a:gs pos="48000">
                              <a:schemeClr val="accent4">
                                <a:shade val="85000"/>
                                <a:satMod val="255000"/>
                              </a:schemeClr>
                            </a:gs>
                            <a:gs pos="100000">
                              <a:schemeClr val="accent4">
                                <a:shade val="20000"/>
                                <a:satMod val="245000"/>
                              </a:schemeClr>
                            </a:gs>
                          </a:gsLst>
                          <a:lin ang="5400000"/>
                        </a:gradFill>
                        <a:effectLst>
                          <a:reflection blurRad="12700" stA="28000" endPos="45000" dist="1000" dir="5400000" sy="-100000" algn="bl" rotWithShape="0"/>
                        </a:effectLst>
                        <a:latin typeface="Verdana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u="none" strike="noStrike" cap="all" spc="0" normalizeH="0" baseline="0" smtClean="0">
                          <a:ln w="9000" cmpd="sng">
                            <a:solidFill>
                              <a:schemeClr val="accent4">
                                <a:shade val="50000"/>
                                <a:satMod val="120000"/>
                              </a:schemeClr>
                            </a:solidFill>
                            <a:prstDash val="solid"/>
                          </a:ln>
                          <a:effectLst>
                            <a:reflection blurRad="12700" stA="28000" endPos="45000" dist="1000" dir="5400000" sy="-100000" algn="bl" rotWithShape="0"/>
                          </a:effectLst>
                        </a:rPr>
                        <a:t>Выпускные квалификационные работы</a:t>
                      </a:r>
                      <a:endParaRPr kumimoji="0" lang="ru-RU" sz="1600" b="1" i="0" u="none" strike="noStrike" cap="all" spc="0" normalizeH="0" baseline="0" smtClean="0">
                        <a:ln w="9000" cmpd="sng">
                          <a:solidFill>
                            <a:schemeClr val="accent4">
                              <a:shade val="50000"/>
                              <a:satMod val="120000"/>
                            </a:schemeClr>
                          </a:solidFill>
                          <a:prstDash val="solid"/>
                        </a:ln>
                        <a:gradFill>
                          <a:gsLst>
                            <a:gs pos="0">
                              <a:schemeClr val="accent4">
                                <a:shade val="20000"/>
                                <a:satMod val="245000"/>
                              </a:schemeClr>
                            </a:gs>
                            <a:gs pos="43000">
                              <a:schemeClr val="accent4">
                                <a:satMod val="255000"/>
                              </a:schemeClr>
                            </a:gs>
                            <a:gs pos="48000">
                              <a:schemeClr val="accent4">
                                <a:shade val="85000"/>
                                <a:satMod val="255000"/>
                              </a:schemeClr>
                            </a:gs>
                            <a:gs pos="100000">
                              <a:schemeClr val="accent4">
                                <a:shade val="20000"/>
                                <a:satMod val="245000"/>
                              </a:schemeClr>
                            </a:gs>
                          </a:gsLst>
                          <a:lin ang="5400000"/>
                        </a:gradFill>
                        <a:effectLst>
                          <a:reflection blurRad="12700" stA="28000" endPos="45000" dist="1000" dir="5400000" sy="-100000" algn="bl" rotWithShape="0"/>
                        </a:effectLst>
                        <a:latin typeface="Verdana" pitchFamily="34" charset="0"/>
                      </a:endParaRPr>
                    </a:p>
                  </a:txBody>
                  <a:tcPr horzOverflow="overflow"/>
                </a:tc>
              </a:tr>
              <a:tr h="8842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u="none" strike="noStrike" cap="all" spc="0" normalizeH="0" baseline="0" smtClean="0">
                          <a:ln w="9000" cmpd="sng">
                            <a:solidFill>
                              <a:schemeClr val="accent4">
                                <a:shade val="50000"/>
                                <a:satMod val="120000"/>
                              </a:schemeClr>
                            </a:solidFill>
                            <a:prstDash val="solid"/>
                          </a:ln>
                          <a:effectLst>
                            <a:reflection blurRad="12700" stA="28000" endPos="45000" dist="1000" dir="5400000" sy="-100000" algn="bl" rotWithShape="0"/>
                          </a:effectLst>
                        </a:rPr>
                        <a:t>Информационные коммуникационные технологии</a:t>
                      </a:r>
                      <a:endParaRPr kumimoji="0" lang="ru-RU" sz="1600" b="1" i="0" u="none" strike="noStrike" cap="all" spc="0" normalizeH="0" baseline="0" smtClean="0">
                        <a:ln w="9000" cmpd="sng">
                          <a:solidFill>
                            <a:schemeClr val="accent4">
                              <a:shade val="50000"/>
                              <a:satMod val="120000"/>
                            </a:schemeClr>
                          </a:solidFill>
                          <a:prstDash val="solid"/>
                        </a:ln>
                        <a:gradFill>
                          <a:gsLst>
                            <a:gs pos="0">
                              <a:schemeClr val="accent4">
                                <a:shade val="20000"/>
                                <a:satMod val="245000"/>
                              </a:schemeClr>
                            </a:gs>
                            <a:gs pos="43000">
                              <a:schemeClr val="accent4">
                                <a:satMod val="255000"/>
                              </a:schemeClr>
                            </a:gs>
                            <a:gs pos="48000">
                              <a:schemeClr val="accent4">
                                <a:shade val="85000"/>
                                <a:satMod val="255000"/>
                              </a:schemeClr>
                            </a:gs>
                            <a:gs pos="100000">
                              <a:schemeClr val="accent4">
                                <a:shade val="20000"/>
                                <a:satMod val="245000"/>
                              </a:schemeClr>
                            </a:gs>
                          </a:gsLst>
                          <a:lin ang="5400000"/>
                        </a:gradFill>
                        <a:effectLst>
                          <a:reflection blurRad="12700" stA="28000" endPos="45000" dist="1000" dir="5400000" sy="-100000" algn="bl" rotWithShape="0"/>
                        </a:effectLst>
                        <a:latin typeface="Verdana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AutoNum type="arabicPeriod"/>
                        <a:tabLst/>
                      </a:pPr>
                      <a:r>
                        <a:rPr kumimoji="0" lang="ru-RU" sz="1600" u="none" strike="noStrike" cap="all" spc="0" normalizeH="0" baseline="0" dirty="0" smtClean="0">
                          <a:ln w="9000" cmpd="sng">
                            <a:solidFill>
                              <a:schemeClr val="accent4">
                                <a:shade val="50000"/>
                                <a:satMod val="120000"/>
                              </a:schemeClr>
                            </a:solidFill>
                            <a:prstDash val="solid"/>
                          </a:ln>
                          <a:effectLst>
                            <a:reflection blurRad="12700" stA="28000" endPos="45000" dist="1000" dir="5400000" sy="-100000" algn="bl" rotWithShape="0"/>
                          </a:effectLst>
                        </a:rPr>
                        <a:t>Использование ресурсов  сети Интернет;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AutoNum type="arabicPeriod"/>
                        <a:tabLst/>
                      </a:pPr>
                      <a:r>
                        <a:rPr kumimoji="0" lang="ru-RU" sz="1600" u="none" strike="noStrike" cap="all" spc="0" normalizeH="0" baseline="0" dirty="0" smtClean="0">
                          <a:ln w="9000" cmpd="sng">
                            <a:solidFill>
                              <a:schemeClr val="accent4">
                                <a:shade val="50000"/>
                                <a:satMod val="120000"/>
                              </a:schemeClr>
                            </a:solidFill>
                            <a:prstDash val="solid"/>
                          </a:ln>
                          <a:effectLst>
                            <a:reflection blurRad="12700" stA="28000" endPos="45000" dist="1000" dir="5400000" sy="-100000" algn="bl" rotWithShape="0"/>
                          </a:effectLst>
                        </a:rPr>
                        <a:t>Разработка презентаций к урокам</a:t>
                      </a:r>
                      <a:endParaRPr kumimoji="0" lang="ru-RU" sz="1600" b="1" i="0" u="none" strike="noStrike" cap="all" spc="0" normalizeH="0" baseline="0" dirty="0" smtClean="0">
                        <a:ln w="9000" cmpd="sng">
                          <a:solidFill>
                            <a:schemeClr val="accent4">
                              <a:shade val="50000"/>
                              <a:satMod val="120000"/>
                            </a:schemeClr>
                          </a:solidFill>
                          <a:prstDash val="solid"/>
                        </a:ln>
                        <a:gradFill>
                          <a:gsLst>
                            <a:gs pos="0">
                              <a:schemeClr val="accent4">
                                <a:shade val="20000"/>
                                <a:satMod val="245000"/>
                              </a:schemeClr>
                            </a:gs>
                            <a:gs pos="43000">
                              <a:schemeClr val="accent4">
                                <a:satMod val="255000"/>
                              </a:schemeClr>
                            </a:gs>
                            <a:gs pos="48000">
                              <a:schemeClr val="accent4">
                                <a:shade val="85000"/>
                                <a:satMod val="255000"/>
                              </a:schemeClr>
                            </a:gs>
                            <a:gs pos="100000">
                              <a:schemeClr val="accent4">
                                <a:shade val="20000"/>
                                <a:satMod val="245000"/>
                              </a:schemeClr>
                            </a:gs>
                          </a:gsLst>
                          <a:lin ang="5400000"/>
                        </a:gradFill>
                        <a:effectLst>
                          <a:reflection blurRad="12700" stA="28000" endPos="45000" dist="1000" dir="5400000" sy="-100000" algn="bl" rotWithShape="0"/>
                        </a:effectLst>
                        <a:latin typeface="Verdana" pitchFamily="34" charset="0"/>
                      </a:endParaRPr>
                    </a:p>
                  </a:txBody>
                  <a:tcPr horzOverflow="overflow"/>
                </a:tc>
              </a:tr>
            </a:tbl>
          </a:graphicData>
        </a:graphic>
      </p:graphicFrame>
      <p:sp>
        <p:nvSpPr>
          <p:cNvPr id="24599" name="Прямоугольник 4"/>
          <p:cNvSpPr>
            <a:spLocks noChangeArrowheads="1"/>
          </p:cNvSpPr>
          <p:nvPr/>
        </p:nvSpPr>
        <p:spPr bwMode="auto">
          <a:xfrm>
            <a:off x="3419872" y="1490693"/>
            <a:ext cx="5572125" cy="1200150"/>
          </a:xfrm>
          <a:prstGeom prst="rect">
            <a:avLst/>
          </a:prstGeom>
          <a:gradFill>
            <a:gsLst>
              <a:gs pos="0">
                <a:schemeClr val="accent5">
                  <a:shade val="51000"/>
                  <a:satMod val="130000"/>
                  <a:alpha val="61000"/>
                </a:schemeClr>
              </a:gs>
              <a:gs pos="88000">
                <a:schemeClr val="accent5">
                  <a:shade val="93000"/>
                  <a:satMod val="130000"/>
                </a:schemeClr>
              </a:gs>
              <a:gs pos="100000">
                <a:schemeClr val="accent5">
                  <a:shade val="94000"/>
                  <a:satMod val="135000"/>
                </a:schemeClr>
              </a:gs>
            </a:gsLst>
          </a:gradFill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ru-RU" b="1" dirty="0">
                <a:solidFill>
                  <a:schemeClr val="accent6"/>
                </a:solidFill>
              </a:rPr>
              <a:t>Технология использования </a:t>
            </a:r>
            <a:r>
              <a:rPr lang="ru-RU" b="1" dirty="0" err="1">
                <a:solidFill>
                  <a:schemeClr val="accent6"/>
                </a:solidFill>
              </a:rPr>
              <a:t>компетентностного</a:t>
            </a:r>
            <a:r>
              <a:rPr lang="ru-RU" b="1" dirty="0">
                <a:solidFill>
                  <a:schemeClr val="accent6"/>
                </a:solidFill>
              </a:rPr>
              <a:t> подхода для развития профессиональных компетенций у обучающихся на уроках производственного обучения.</a:t>
            </a:r>
          </a:p>
        </p:txBody>
      </p:sp>
    </p:spTree>
    <p:extLst>
      <p:ext uri="{BB962C8B-B14F-4D97-AF65-F5344CB8AC3E}">
        <p14:creationId xmlns:p14="http://schemas.microsoft.com/office/powerpoint/2010/main" val="2170940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928057">
            <a:off x="5587297" y="63025"/>
            <a:ext cx="3024336" cy="37170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114" y="3733797"/>
            <a:ext cx="3983352" cy="28078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10017">
            <a:off x="883196" y="574772"/>
            <a:ext cx="2376264" cy="29803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0213" y="5413375"/>
            <a:ext cx="3633787" cy="1444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81457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Заголовок 4"/>
          <p:cNvSpPr>
            <a:spLocks noGrp="1"/>
          </p:cNvSpPr>
          <p:nvPr>
            <p:ph type="title" idx="4294967295"/>
          </p:nvPr>
        </p:nvSpPr>
        <p:spPr>
          <a:xfrm>
            <a:off x="469900" y="0"/>
            <a:ext cx="8229600" cy="1252537"/>
          </a:xfrm>
        </p:spPr>
        <p:txBody>
          <a:bodyPr lIns="91440" tIns="45720" rIns="91440" bIns="4572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eaLnBrk="1" hangingPunct="1">
              <a:defRPr/>
            </a:pPr>
            <a:r>
              <a:rPr lang="ru-RU" sz="2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Verdana" pitchFamily="34" charset="0"/>
              </a:rPr>
              <a:t>СИСТЕМА ОРГАНИЗАЦИОННЫХ ФОРМ ПРОИЗВОДСТВЕННОГО ОБУЧЕНИЯ</a:t>
            </a:r>
            <a:endParaRPr lang="ru-RU" sz="28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1" name="Горизонтальный свиток 10"/>
          <p:cNvSpPr/>
          <p:nvPr/>
        </p:nvSpPr>
        <p:spPr>
          <a:xfrm>
            <a:off x="642938" y="1340769"/>
            <a:ext cx="3421062" cy="1584176"/>
          </a:xfrm>
          <a:prstGeom prst="horizontalScroll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b="1" dirty="0">
                <a:solidFill>
                  <a:schemeClr val="accent6"/>
                </a:solidFill>
                <a:latin typeface="Verdana" pitchFamily="34" charset="0"/>
              </a:rPr>
              <a:t>Форма организации процесса производственного обучения</a:t>
            </a:r>
          </a:p>
          <a:p>
            <a:pPr algn="ctr">
              <a:defRPr/>
            </a:pPr>
            <a:endParaRPr lang="ru-RU" sz="1600" b="1" dirty="0">
              <a:solidFill>
                <a:schemeClr val="accent6"/>
              </a:solidFill>
              <a:latin typeface="Verdana" pitchFamily="34" charset="0"/>
            </a:endParaRPr>
          </a:p>
        </p:txBody>
      </p:sp>
      <p:sp>
        <p:nvSpPr>
          <p:cNvPr id="13" name="Горизонтальный свиток 12"/>
          <p:cNvSpPr/>
          <p:nvPr/>
        </p:nvSpPr>
        <p:spPr>
          <a:xfrm>
            <a:off x="357188" y="2836864"/>
            <a:ext cx="3675062" cy="1630362"/>
          </a:xfrm>
          <a:prstGeom prst="horizontalScroll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b="1" dirty="0">
                <a:solidFill>
                  <a:schemeClr val="accent6"/>
                </a:solidFill>
                <a:latin typeface="Verdana" pitchFamily="34" charset="0"/>
              </a:rPr>
              <a:t>Форма организации учебно-производственной  деятельности обучающихся</a:t>
            </a:r>
          </a:p>
          <a:p>
            <a:pPr algn="ctr">
              <a:defRPr/>
            </a:pPr>
            <a:endParaRPr lang="ru-RU" sz="1600" b="1" dirty="0">
              <a:solidFill>
                <a:schemeClr val="accent6"/>
              </a:solidFill>
            </a:endParaRPr>
          </a:p>
        </p:txBody>
      </p:sp>
      <p:sp>
        <p:nvSpPr>
          <p:cNvPr id="14" name="Горизонтальный свиток 13"/>
          <p:cNvSpPr/>
          <p:nvPr/>
        </p:nvSpPr>
        <p:spPr>
          <a:xfrm>
            <a:off x="611188" y="4581129"/>
            <a:ext cx="3421062" cy="1656184"/>
          </a:xfrm>
          <a:prstGeom prst="horizontalScroll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b="1" dirty="0">
                <a:solidFill>
                  <a:schemeClr val="accent6"/>
                </a:solidFill>
                <a:latin typeface="Verdana" pitchFamily="34" charset="0"/>
              </a:rPr>
              <a:t>Форма  организации обучающей деятельности мастера производственного обучения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5219700" y="1556792"/>
            <a:ext cx="3168650" cy="529183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chemeClr val="accent6"/>
                </a:solidFill>
              </a:rPr>
              <a:t>Урочная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5219700" y="2251869"/>
            <a:ext cx="3168650" cy="584994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chemeClr val="accent6"/>
                </a:solidFill>
              </a:rPr>
              <a:t>Внеурочная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5219700" y="2996952"/>
            <a:ext cx="3168650" cy="408905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chemeClr val="accent6"/>
                </a:solidFill>
              </a:rPr>
              <a:t>Фронтально-групповая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5219700" y="3652045"/>
            <a:ext cx="3168650" cy="426243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chemeClr val="accent6"/>
                </a:solidFill>
              </a:rPr>
              <a:t>Бригадная (звеньевая)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5219700" y="4122738"/>
            <a:ext cx="3168650" cy="486023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chemeClr val="accent6"/>
                </a:solidFill>
              </a:rPr>
              <a:t>Индивидуальная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5246688" y="4695825"/>
            <a:ext cx="3141662" cy="605383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chemeClr val="accent6"/>
                </a:solidFill>
              </a:rPr>
              <a:t>Мастер закреплен  за группой</a:t>
            </a:r>
          </a:p>
        </p:txBody>
      </p:sp>
      <p:cxnSp>
        <p:nvCxnSpPr>
          <p:cNvPr id="29" name="Прямая со стрелкой 28"/>
          <p:cNvCxnSpPr/>
          <p:nvPr/>
        </p:nvCxnSpPr>
        <p:spPr>
          <a:xfrm flipV="1">
            <a:off x="3957638" y="2085975"/>
            <a:ext cx="1262062" cy="3317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 стрелкой 32"/>
          <p:cNvCxnSpPr/>
          <p:nvPr/>
        </p:nvCxnSpPr>
        <p:spPr>
          <a:xfrm>
            <a:off x="3957638" y="2413000"/>
            <a:ext cx="1254125" cy="22066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 стрелкой 35"/>
          <p:cNvCxnSpPr/>
          <p:nvPr/>
        </p:nvCxnSpPr>
        <p:spPr>
          <a:xfrm flipV="1">
            <a:off x="4032250" y="3586163"/>
            <a:ext cx="1187450" cy="49212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Прямая со стрелкой 37"/>
          <p:cNvCxnSpPr/>
          <p:nvPr/>
        </p:nvCxnSpPr>
        <p:spPr>
          <a:xfrm>
            <a:off x="4032250" y="4078288"/>
            <a:ext cx="1187450" cy="4445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Прямая со стрелкой 39"/>
          <p:cNvCxnSpPr/>
          <p:nvPr/>
        </p:nvCxnSpPr>
        <p:spPr>
          <a:xfrm>
            <a:off x="4032250" y="4078288"/>
            <a:ext cx="1187450" cy="61753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Прямая со стрелкой 41"/>
          <p:cNvCxnSpPr/>
          <p:nvPr/>
        </p:nvCxnSpPr>
        <p:spPr>
          <a:xfrm flipV="1">
            <a:off x="4032250" y="5570538"/>
            <a:ext cx="1223963" cy="27146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5413375"/>
            <a:ext cx="3633787" cy="1444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08764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8985251" cy="1268760"/>
          </a:xfrm>
        </p:spPr>
        <p:txBody>
          <a:bodyPr lIns="91440" tIns="45720" rIns="91440" bIns="4572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eaLnBrk="1" hangingPunct="1">
              <a:defRPr/>
            </a:pPr>
            <a:r>
              <a:rPr lang="ru-RU" sz="2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Verdana" pitchFamily="34" charset="0"/>
              </a:rPr>
              <a:t>ФОРМЫ  ОРГАНИЗАЦИИ ТРУДА   МАСТЕРА ПРОИЗВОДСТВЕННОГО  ОБУЧЕНИЯ</a:t>
            </a:r>
          </a:p>
        </p:txBody>
      </p:sp>
      <p:graphicFrame>
        <p:nvGraphicFramePr>
          <p:cNvPr id="26662" name="Group 3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83043883"/>
              </p:ext>
            </p:extLst>
          </p:nvPr>
        </p:nvGraphicFramePr>
        <p:xfrm>
          <a:off x="107504" y="1988840"/>
          <a:ext cx="9144000" cy="3322003"/>
        </p:xfrm>
        <a:graphic>
          <a:graphicData uri="http://schemas.openxmlformats.org/drawingml/2006/table">
            <a:tbl>
              <a:tblPr>
                <a:tableStyleId>{16D9F66E-5EB9-4882-86FB-DCBF35E3C3E4}</a:tableStyleId>
              </a:tblPr>
              <a:tblGrid>
                <a:gridCol w="1524294"/>
                <a:gridCol w="2887672"/>
                <a:gridCol w="2445592"/>
                <a:gridCol w="2286442"/>
              </a:tblGrid>
              <a:tr h="7921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/>
                          </a:solidFill>
                          <a:effectLst/>
                        </a:rPr>
                        <a:t>Форма 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6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solidFill>
                      <a:schemeClr val="accent6">
                        <a:tint val="20000"/>
                        <a:alpha val="8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6"/>
                          </a:solidFill>
                          <a:effectLst/>
                        </a:rPr>
                        <a:t>Сущность 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accent6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solidFill>
                      <a:schemeClr val="accent6">
                        <a:tint val="20000"/>
                        <a:alpha val="8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6"/>
                          </a:solidFill>
                          <a:effectLst/>
                        </a:rPr>
                        <a:t>Преимущества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accent6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solidFill>
                      <a:schemeClr val="accent6">
                        <a:tint val="20000"/>
                        <a:alpha val="8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6"/>
                          </a:solidFill>
                          <a:effectLst/>
                        </a:rPr>
                        <a:t>Недостатки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accent6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solidFill>
                      <a:schemeClr val="accent6">
                        <a:tint val="20000"/>
                        <a:alpha val="83000"/>
                      </a:schemeClr>
                    </a:solidFill>
                  </a:tcPr>
                </a:tc>
              </a:tr>
              <a:tr h="5921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6"/>
                          </a:solidFill>
                          <a:effectLst/>
                        </a:rPr>
                        <a:t>Закрепление мастера за учебной группой</a:t>
                      </a: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accent6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solidFill>
                      <a:schemeClr val="accent6">
                        <a:tint val="20000"/>
                        <a:alpha val="8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/>
                          </a:solidFill>
                          <a:effectLst/>
                        </a:rPr>
                        <a:t>Мастер «ведет» группу от начала до конца процесса обучения, является учителем  профессии, воспитателем, организатором жизнедеятельности ученического коллектива,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6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solidFill>
                      <a:schemeClr val="accent6">
                        <a:tint val="20000"/>
                        <a:alpha val="8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6"/>
                          </a:solidFill>
                          <a:effectLst/>
                        </a:rPr>
                        <a:t>Объективно повышается возможность индивидуализации учебно-воспитательного процесса. Позволяет успешно решать  многообразные  воспитательные задачи</a:t>
                      </a: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accent6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solidFill>
                      <a:schemeClr val="accent6">
                        <a:tint val="20000"/>
                        <a:alpha val="8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/>
                          </a:solidFill>
                          <a:effectLst/>
                        </a:rPr>
                        <a:t>Требует разносторонней профессиональной подготовленности мастера по всем видам работ. Объективно снижает ответственность мастера за учебную мастерскую.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6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solidFill>
                      <a:schemeClr val="accent6">
                        <a:tint val="20000"/>
                        <a:alpha val="83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0213" y="5413375"/>
            <a:ext cx="3633787" cy="1444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14858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260648"/>
            <a:ext cx="6452120" cy="864096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3 этап - </a:t>
            </a:r>
            <a:r>
              <a:rPr lang="ru-RU" sz="2800" b="1" dirty="0" err="1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контрольно</a:t>
            </a:r>
            <a:r>
              <a:rPr lang="ru-RU" sz="2800" b="1" dirty="0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- оценочный</a:t>
            </a:r>
            <a:r>
              <a:rPr lang="ru-RU" sz="2800" b="1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800" dirty="0"/>
          </a:p>
        </p:txBody>
      </p:sp>
      <p:pic>
        <p:nvPicPr>
          <p:cNvPr id="37890" name="Picture 2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56" r="12556"/>
          <a:stretch>
            <a:fillRect/>
          </a:stretch>
        </p:blipFill>
        <p:spPr bwMode="auto">
          <a:xfrm>
            <a:off x="1331640" y="1646802"/>
            <a:ext cx="4464496" cy="33483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Текст 4"/>
          <p:cNvSpPr>
            <a:spLocks noGrp="1"/>
          </p:cNvSpPr>
          <p:nvPr>
            <p:ph type="body" sz="half" idx="2"/>
          </p:nvPr>
        </p:nvSpPr>
        <p:spPr>
          <a:xfrm>
            <a:off x="611560" y="5373216"/>
            <a:ext cx="4898653" cy="798984"/>
          </a:xfrm>
        </p:spPr>
        <p:txBody>
          <a:bodyPr/>
          <a:lstStyle/>
          <a:p>
            <a:pPr algn="ctr"/>
            <a:r>
              <a:rPr lang="ru-RU" sz="6000" dirty="0" smtClean="0">
                <a:solidFill>
                  <a:schemeClr val="accent6"/>
                </a:solidFill>
              </a:rPr>
              <a:t>На практике</a:t>
            </a:r>
            <a:endParaRPr lang="ru-RU" sz="6000" dirty="0">
              <a:solidFill>
                <a:schemeClr val="accent6"/>
              </a:solidFill>
            </a:endParaRPr>
          </a:p>
        </p:txBody>
      </p:sp>
      <p:pic>
        <p:nvPicPr>
          <p:cNvPr id="3789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1628800"/>
            <a:ext cx="2544125" cy="3384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0213" y="5413375"/>
            <a:ext cx="3633787" cy="1444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86511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" y="0"/>
            <a:ext cx="8985250" cy="1065213"/>
          </a:xfrm>
        </p:spPr>
        <p:txBody>
          <a:bodyPr lIns="91440" tIns="45720" rIns="91440" bIns="4572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eaLnBrk="1" hangingPunct="1">
              <a:defRPr/>
            </a:pPr>
            <a:r>
              <a:rPr lang="ru-RU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Verdana" pitchFamily="34" charset="0"/>
              </a:rPr>
              <a:t>ОРГАНИЗАЦИЯ УЧЕБНОЙ </a:t>
            </a:r>
            <a:r>
              <a:rPr lang="ru-RU" sz="32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Verdana" pitchFamily="34" charset="0"/>
              </a:rPr>
              <a:t>ПРАКТИКИ</a:t>
            </a:r>
            <a:endParaRPr lang="ru-RU" sz="32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124744"/>
            <a:ext cx="6912768" cy="460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5216" y="5415065"/>
            <a:ext cx="3633787" cy="1444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329766"/>
            <a:ext cx="2339752" cy="2121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6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1206" y="1329766"/>
            <a:ext cx="2771800" cy="2232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6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3562014"/>
            <a:ext cx="4176464" cy="33143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0213" y="5413375"/>
            <a:ext cx="3633787" cy="1444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51403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b="1" dirty="0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    3 </a:t>
            </a:r>
            <a:r>
              <a:rPr lang="ru-RU" sz="2800" b="1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этап </a:t>
            </a:r>
            <a:r>
              <a:rPr lang="ru-RU" sz="2800" b="1" dirty="0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sz="2800" b="1" dirty="0" err="1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контрольно</a:t>
            </a:r>
            <a:r>
              <a:rPr lang="ru-RU" sz="2800" b="1" dirty="0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ru-RU" sz="2800" b="1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оценочный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15616" y="5229200"/>
            <a:ext cx="7869634" cy="849338"/>
          </a:xfrm>
        </p:spPr>
        <p:txBody>
          <a:bodyPr/>
          <a:lstStyle/>
          <a:p>
            <a:pPr marL="0" indent="0">
              <a:buNone/>
            </a:pPr>
            <a:r>
              <a:rPr lang="ru-RU" sz="5400" dirty="0" smtClean="0">
                <a:solidFill>
                  <a:schemeClr val="accent6"/>
                </a:solidFill>
              </a:rPr>
              <a:t>Мы волонтеры</a:t>
            </a:r>
            <a:endParaRPr lang="ru-RU" sz="5400" dirty="0">
              <a:solidFill>
                <a:schemeClr val="accent6"/>
              </a:solidFill>
            </a:endParaRPr>
          </a:p>
        </p:txBody>
      </p:sp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92556">
            <a:off x="468109" y="1287412"/>
            <a:ext cx="3229919" cy="24636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91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87218">
            <a:off x="5170709" y="1449531"/>
            <a:ext cx="3449685" cy="26046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91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7985" y="2269636"/>
            <a:ext cx="2304256" cy="3313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3680" y="3789040"/>
            <a:ext cx="2880320" cy="29533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82220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https://postila.ru/resize?w=660&amp;src=%2Fdata%2F47%2Fb9%2Ff4%2F9f%2F47b9f49f2e8651605f9d026f70757b3df0f87fce51ae394c5f3c80efaf9b36f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80"/>
            <a:ext cx="9160684" cy="6858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5670180"/>
            <a:ext cx="2987824" cy="11878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94587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1065213"/>
          </a:xfrm>
        </p:spPr>
        <p:txBody>
          <a:bodyPr lIns="91440" tIns="45720" rIns="91440" bIns="4572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1" hangingPunct="1">
              <a:defRPr/>
            </a:pPr>
            <a:r>
              <a:rPr lang="ru-RU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Verdana" pitchFamily="34" charset="0"/>
              </a:rPr>
              <a:t>ВНЕУРОЧНАЯ ДЕЯТЕЛЬНОСТЬ</a:t>
            </a:r>
            <a:endParaRPr lang="ru-RU" sz="32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8914" name="Rectangle 9"/>
          <p:cNvSpPr>
            <a:spLocks noGrp="1"/>
          </p:cNvSpPr>
          <p:nvPr>
            <p:ph sz="quarter" idx="4294967295"/>
          </p:nvPr>
        </p:nvSpPr>
        <p:spPr>
          <a:xfrm>
            <a:off x="395288" y="1125538"/>
            <a:ext cx="3889375" cy="863600"/>
          </a:xfrm>
        </p:spPr>
        <p:txBody>
          <a:bodyPr lIns="91440" tIns="45720" rIns="91440" bIns="45720"/>
          <a:lstStyle/>
          <a:p>
            <a:pPr marL="0" indent="0" algn="ctr" eaLnBrk="1" hangingPunct="1">
              <a:buFont typeface="Wingdings" pitchFamily="2" charset="2"/>
              <a:buNone/>
            </a:pPr>
            <a:r>
              <a:rPr lang="ru-RU" b="1" smtClean="0">
                <a:solidFill>
                  <a:srgbClr val="CC0000"/>
                </a:solidFill>
                <a:latin typeface="Verdana" pitchFamily="34" charset="0"/>
              </a:rPr>
              <a:t>ЭКСКУРСИЯ   НА ПРЕДПРИЯТИЕ</a:t>
            </a:r>
          </a:p>
        </p:txBody>
      </p:sp>
      <p:sp>
        <p:nvSpPr>
          <p:cNvPr id="38915" name="Rectangle 7"/>
          <p:cNvSpPr>
            <a:spLocks noGrp="1"/>
          </p:cNvSpPr>
          <p:nvPr>
            <p:ph type="body" sz="half" idx="4294967295"/>
          </p:nvPr>
        </p:nvSpPr>
        <p:spPr>
          <a:xfrm>
            <a:off x="5665788" y="1927225"/>
            <a:ext cx="3319462" cy="4151313"/>
          </a:xfrm>
        </p:spPr>
        <p:txBody>
          <a:bodyPr lIns="91440" tIns="45720" rIns="91440" bIns="45720"/>
          <a:lstStyle/>
          <a:p>
            <a:pPr eaLnBrk="1" hangingPunct="1">
              <a:buFont typeface="Wingdings" pitchFamily="2" charset="2"/>
              <a:buNone/>
            </a:pPr>
            <a:endParaRPr lang="en-US" sz="2000" smtClean="0"/>
          </a:p>
          <a:p>
            <a:pPr eaLnBrk="1" hangingPunct="1">
              <a:buFont typeface="Wingdings" pitchFamily="2" charset="2"/>
              <a:buNone/>
            </a:pPr>
            <a:endParaRPr lang="en-US" sz="2000" smtClean="0"/>
          </a:p>
          <a:p>
            <a:pPr eaLnBrk="1" hangingPunct="1">
              <a:buFont typeface="Wingdings" pitchFamily="2" charset="2"/>
              <a:buNone/>
            </a:pPr>
            <a:endParaRPr lang="en-US" sz="2000" smtClean="0"/>
          </a:p>
          <a:p>
            <a:pPr eaLnBrk="1" hangingPunct="1">
              <a:buFont typeface="Wingdings" pitchFamily="2" charset="2"/>
              <a:buNone/>
            </a:pPr>
            <a:endParaRPr lang="en-US" sz="2000" smtClean="0"/>
          </a:p>
          <a:p>
            <a:pPr eaLnBrk="1" hangingPunct="1">
              <a:buFont typeface="Wingdings" pitchFamily="2" charset="2"/>
              <a:buNone/>
            </a:pPr>
            <a:endParaRPr lang="en-US" sz="2000" smtClean="0"/>
          </a:p>
          <a:p>
            <a:pPr eaLnBrk="1" hangingPunct="1">
              <a:buFont typeface="Wingdings" pitchFamily="2" charset="2"/>
              <a:buNone/>
            </a:pPr>
            <a:endParaRPr lang="en-US" sz="2000" smtClean="0"/>
          </a:p>
          <a:p>
            <a:pPr eaLnBrk="1" hangingPunct="1">
              <a:buFont typeface="Wingdings" pitchFamily="2" charset="2"/>
              <a:buNone/>
            </a:pPr>
            <a:endParaRPr lang="en-US" sz="2000" smtClean="0"/>
          </a:p>
          <a:p>
            <a:pPr eaLnBrk="1" hangingPunct="1">
              <a:buFont typeface="Wingdings" pitchFamily="2" charset="2"/>
              <a:buNone/>
            </a:pPr>
            <a:endParaRPr lang="en-US" sz="2000" smtClean="0"/>
          </a:p>
          <a:p>
            <a:pPr eaLnBrk="1" hangingPunct="1">
              <a:buFont typeface="Wingdings" pitchFamily="2" charset="2"/>
              <a:buNone/>
            </a:pPr>
            <a:r>
              <a:rPr lang="en-US" sz="2000" smtClean="0"/>
              <a:t>                                </a:t>
            </a:r>
            <a:endParaRPr lang="ru-RU" sz="2000" smtClean="0"/>
          </a:p>
        </p:txBody>
      </p:sp>
      <p:pic>
        <p:nvPicPr>
          <p:cNvPr id="35844" name="Picture 5" descr="IMG_000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034254"/>
            <a:ext cx="3995738" cy="26050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5846" name="Picture 2" descr="G:\DCIM\103_PANA\P103072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0625" y="2214563"/>
            <a:ext cx="4143375" cy="26717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5845" name="Picture 9" descr="IMG_001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92162" y="4209447"/>
            <a:ext cx="3959225" cy="26543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Rectangle 9"/>
          <p:cNvSpPr txBox="1">
            <a:spLocks/>
          </p:cNvSpPr>
          <p:nvPr/>
        </p:nvSpPr>
        <p:spPr bwMode="auto">
          <a:xfrm>
            <a:off x="4929188" y="1143000"/>
            <a:ext cx="3889375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>
              <a:spcBef>
                <a:spcPct val="20000"/>
              </a:spcBef>
              <a:buClr>
                <a:schemeClr val="folHlink"/>
              </a:buClr>
              <a:buSzPct val="85000"/>
              <a:buFont typeface="Wingdings" pitchFamily="2" charset="2"/>
              <a:buNone/>
              <a:defRPr/>
            </a:pPr>
            <a:r>
              <a:rPr lang="ru-RU" sz="2400" b="1" kern="0" dirty="0">
                <a:solidFill>
                  <a:srgbClr val="CC0000"/>
                </a:solidFill>
                <a:latin typeface="Verdana" pitchFamily="34" charset="0"/>
              </a:rPr>
              <a:t>СОЗДАНИЕ</a:t>
            </a:r>
          </a:p>
          <a:p>
            <a:pPr algn="ctr">
              <a:spcBef>
                <a:spcPct val="20000"/>
              </a:spcBef>
              <a:buClr>
                <a:schemeClr val="folHlink"/>
              </a:buClr>
              <a:buSzPct val="85000"/>
              <a:buFont typeface="Wingdings" pitchFamily="2" charset="2"/>
              <a:buNone/>
              <a:defRPr/>
            </a:pPr>
            <a:r>
              <a:rPr lang="ru-RU" sz="2400" b="1" kern="0" dirty="0">
                <a:solidFill>
                  <a:srgbClr val="CC0000"/>
                </a:solidFill>
                <a:latin typeface="Verdana" pitchFamily="34" charset="0"/>
              </a:rPr>
              <a:t>СТЕНГАЗЕТЫ</a:t>
            </a: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4493" y="5413375"/>
            <a:ext cx="3633787" cy="1444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58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58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58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358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58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54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58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58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358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358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358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54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358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358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358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358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358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blob:https://web.whatsapp.com/e0e36b11-f9c1-415c-bd50-57f6dcc1a055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4" descr="blob:https://web.whatsapp.com/e0e36b11-f9c1-415c-bd50-57f6dcc1a055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9414" y="2645440"/>
            <a:ext cx="1728192" cy="24189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2982" y="692696"/>
            <a:ext cx="3740950" cy="18162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634" y="2852937"/>
            <a:ext cx="3136238" cy="2088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692696"/>
            <a:ext cx="3232647" cy="19189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716032"/>
            <a:ext cx="2102835" cy="1929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2333302"/>
            <a:ext cx="3562619" cy="26719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001987"/>
            <a:ext cx="2435424" cy="1826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8067" y="4894043"/>
            <a:ext cx="1302589" cy="19818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7" name="Picture 13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5094088"/>
            <a:ext cx="2189820" cy="16423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8" name="Picture 14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5039310"/>
            <a:ext cx="2435424" cy="1826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64917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4" descr="blob:https://web.whatsapp.com/2da4b658-da5f-4cdc-b8a0-91e7b07b8ff0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9461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9774" y="5251707"/>
            <a:ext cx="3154226" cy="16068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2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5186844"/>
            <a:ext cx="2448272" cy="16311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3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1113413"/>
            <a:ext cx="3154227" cy="2101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4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91" y="5186844"/>
            <a:ext cx="2603500" cy="1622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5" name="Picture 9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3068960"/>
            <a:ext cx="2468641" cy="1644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6" name="Picture 10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3351829"/>
            <a:ext cx="2575029" cy="1715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7" name="Picture 1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91" y="1008649"/>
            <a:ext cx="3092399" cy="20603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8" name="Picture 1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9775" y="3286099"/>
            <a:ext cx="2963282" cy="18470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9" name="Picture 13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0026" y="1180175"/>
            <a:ext cx="2863974" cy="21059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26401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5" y="1124744"/>
            <a:ext cx="8928992" cy="56398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6585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313" y="1185863"/>
            <a:ext cx="7699375" cy="448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00435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6"/>
          <p:cNvSpPr>
            <a:spLocks noGrp="1"/>
          </p:cNvSpPr>
          <p:nvPr>
            <p:ph type="body" idx="4294967295"/>
          </p:nvPr>
        </p:nvSpPr>
        <p:spPr>
          <a:xfrm>
            <a:off x="1403648" y="2204864"/>
            <a:ext cx="6775450" cy="3096344"/>
          </a:xfrm>
        </p:spPr>
        <p:txBody>
          <a:bodyPr lIns="91440" tIns="45720" rIns="91440" bIns="45720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1" hangingPunct="1">
              <a:buFont typeface="Wingdings" pitchFamily="2" charset="2"/>
              <a:buNone/>
              <a:defRPr/>
            </a:pPr>
            <a:r>
              <a:rPr lang="ru-RU" sz="6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Verdana" pitchFamily="34" charset="0"/>
              </a:rPr>
              <a:t>СПАСИБО     ЗА ВНИМАНИЕ!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Заголовок 2"/>
          <p:cNvSpPr>
            <a:spLocks noGrp="1"/>
          </p:cNvSpPr>
          <p:nvPr>
            <p:ph type="title" idx="4294967295"/>
          </p:nvPr>
        </p:nvSpPr>
        <p:spPr>
          <a:xfrm>
            <a:off x="971601" y="0"/>
            <a:ext cx="8013650" cy="1065213"/>
          </a:xfrm>
        </p:spPr>
        <p:txBody>
          <a:bodyPr lIns="91440" tIns="45720" rIns="91440" bIns="4572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1" hangingPunct="1">
              <a:defRPr/>
            </a:pPr>
            <a:r>
              <a:rPr lang="ru-RU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Verdana" pitchFamily="34" charset="0"/>
              </a:rPr>
              <a:t> </a:t>
            </a:r>
            <a: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Verdana" pitchFamily="34" charset="0"/>
              </a:rPr>
              <a:t>наставник</a:t>
            </a:r>
            <a:endParaRPr lang="ru-RU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7410" name="Объект 3"/>
          <p:cNvSpPr>
            <a:spLocks noGrp="1"/>
          </p:cNvSpPr>
          <p:nvPr>
            <p:ph sz="quarter" idx="4294967295"/>
          </p:nvPr>
        </p:nvSpPr>
        <p:spPr>
          <a:xfrm>
            <a:off x="3923928" y="1889149"/>
            <a:ext cx="4857750" cy="3956000"/>
          </a:xfrm>
          <a:gradFill>
            <a:gsLst>
              <a:gs pos="0">
                <a:schemeClr val="accent5">
                  <a:shade val="51000"/>
                  <a:satMod val="130000"/>
                  <a:alpha val="27000"/>
                </a:schemeClr>
              </a:gs>
              <a:gs pos="80000">
                <a:schemeClr val="accent5">
                  <a:shade val="93000"/>
                  <a:satMod val="130000"/>
                </a:schemeClr>
              </a:gs>
              <a:gs pos="100000">
                <a:schemeClr val="accent5">
                  <a:shade val="94000"/>
                  <a:satMod val="135000"/>
                </a:schemeClr>
              </a:gs>
            </a:gsLst>
          </a:gra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lIns="91440" tIns="45720" rIns="91440" bIns="45720"/>
          <a:lstStyle/>
          <a:p>
            <a:pPr marL="0" lvl="2" indent="0" eaLnBrk="1" hangingPunct="1">
              <a:spcBef>
                <a:spcPct val="0"/>
              </a:spcBef>
              <a:buFont typeface="Wingdings" pitchFamily="2" charset="2"/>
              <a:buNone/>
            </a:pPr>
            <a:endParaRPr lang="ru-RU" sz="2000" b="1" dirty="0" smtClean="0">
              <a:solidFill>
                <a:srgbClr val="FFFFFF"/>
              </a:solidFill>
            </a:endParaRPr>
          </a:p>
          <a:p>
            <a:pPr marL="0" lvl="2" indent="0" eaLnBrk="1" hangingPunct="1">
              <a:spcBef>
                <a:spcPct val="0"/>
              </a:spcBef>
              <a:buFont typeface="Wingdings" pitchFamily="2" charset="2"/>
              <a:buChar char="Ø"/>
            </a:pPr>
            <a:r>
              <a:rPr lang="ru-RU" sz="2000" b="1" dirty="0" smtClean="0">
                <a:solidFill>
                  <a:srgbClr val="CC0000"/>
                </a:solidFill>
              </a:rPr>
              <a:t>   </a:t>
            </a:r>
            <a:r>
              <a:rPr lang="ru-RU" sz="2000" b="1" dirty="0" err="1" smtClean="0">
                <a:solidFill>
                  <a:srgbClr val="CC0000"/>
                </a:solidFill>
              </a:rPr>
              <a:t>Куляшова</a:t>
            </a:r>
            <a:r>
              <a:rPr lang="ru-RU" sz="2000" b="1" dirty="0" smtClean="0">
                <a:solidFill>
                  <a:srgbClr val="CC0000"/>
                </a:solidFill>
              </a:rPr>
              <a:t> О.Н.</a:t>
            </a:r>
          </a:p>
          <a:p>
            <a:pPr marL="0" lvl="2" indent="0" eaLnBrk="1" hangingPunct="1">
              <a:spcBef>
                <a:spcPct val="0"/>
              </a:spcBef>
              <a:buFont typeface="Wingdings" pitchFamily="2" charset="2"/>
              <a:buChar char="Ø"/>
            </a:pPr>
            <a:r>
              <a:rPr lang="ru-RU" sz="2000" b="1" dirty="0">
                <a:solidFill>
                  <a:srgbClr val="CC0000"/>
                </a:solidFill>
              </a:rPr>
              <a:t> </a:t>
            </a:r>
            <a:r>
              <a:rPr lang="ru-RU" sz="2000" b="1" dirty="0" smtClean="0">
                <a:solidFill>
                  <a:srgbClr val="CC0000"/>
                </a:solidFill>
              </a:rPr>
              <a:t>  Образование:</a:t>
            </a:r>
            <a:r>
              <a:rPr lang="ru-RU" sz="2000" b="1" dirty="0" smtClean="0">
                <a:solidFill>
                  <a:srgbClr val="FFFFFF"/>
                </a:solidFill>
              </a:rPr>
              <a:t>   </a:t>
            </a:r>
            <a:r>
              <a:rPr lang="ru-RU" sz="2000" b="1" i="1" dirty="0" smtClean="0">
                <a:solidFill>
                  <a:srgbClr val="000000"/>
                </a:solidFill>
              </a:rPr>
              <a:t>высшее</a:t>
            </a:r>
            <a:endParaRPr lang="ru-RU" sz="2000" i="1" dirty="0" smtClean="0">
              <a:solidFill>
                <a:srgbClr val="000000"/>
              </a:solidFill>
            </a:endParaRPr>
          </a:p>
          <a:p>
            <a:pPr eaLnBrk="1" hangingPunct="1">
              <a:buFont typeface="Wingdings" pitchFamily="2" charset="2"/>
              <a:buChar char="Ø"/>
            </a:pPr>
            <a:r>
              <a:rPr lang="ru-RU" sz="2000" b="1" dirty="0" smtClean="0">
                <a:solidFill>
                  <a:srgbClr val="CC0000"/>
                </a:solidFill>
              </a:rPr>
              <a:t>Место работы:</a:t>
            </a:r>
            <a:r>
              <a:rPr lang="ru-RU" sz="2000" b="1" dirty="0" smtClean="0">
                <a:solidFill>
                  <a:srgbClr val="FFFFFF"/>
                </a:solidFill>
              </a:rPr>
              <a:t>   </a:t>
            </a:r>
            <a:r>
              <a:rPr lang="ru-RU" sz="2000" b="1" dirty="0" smtClean="0">
                <a:solidFill>
                  <a:srgbClr val="030409"/>
                </a:solidFill>
              </a:rPr>
              <a:t>ГБПОУ</a:t>
            </a:r>
            <a:r>
              <a:rPr lang="ru-RU" sz="2000" b="1" i="1" dirty="0" smtClean="0">
                <a:solidFill>
                  <a:srgbClr val="000000"/>
                </a:solidFill>
              </a:rPr>
              <a:t> Троицкий технологический техникум </a:t>
            </a:r>
          </a:p>
          <a:p>
            <a:pPr eaLnBrk="1" hangingPunct="1">
              <a:buFont typeface="Wingdings" pitchFamily="2" charset="2"/>
              <a:buChar char="Ø"/>
            </a:pPr>
            <a:r>
              <a:rPr lang="ru-RU" sz="2000" b="1" i="1" dirty="0" smtClean="0">
                <a:solidFill>
                  <a:srgbClr val="CC0000"/>
                </a:solidFill>
              </a:rPr>
              <a:t>Должность </a:t>
            </a:r>
            <a:r>
              <a:rPr lang="ru-RU" sz="2000" b="1" i="1" dirty="0" smtClean="0">
                <a:solidFill>
                  <a:srgbClr val="000000"/>
                </a:solidFill>
              </a:rPr>
              <a:t>мастер производственного обучения</a:t>
            </a:r>
          </a:p>
          <a:p>
            <a:pPr eaLnBrk="1" hangingPunct="1">
              <a:buFont typeface="Wingdings" pitchFamily="2" charset="2"/>
              <a:buChar char="Ø"/>
            </a:pPr>
            <a:r>
              <a:rPr lang="ru-RU" sz="2000" b="1" dirty="0" smtClean="0">
                <a:solidFill>
                  <a:srgbClr val="CC0000"/>
                </a:solidFill>
              </a:rPr>
              <a:t>Трудовой стаж:</a:t>
            </a:r>
            <a:r>
              <a:rPr lang="ru-RU" sz="2000" dirty="0" smtClean="0">
                <a:solidFill>
                  <a:srgbClr val="FFFFFF"/>
                </a:solidFill>
              </a:rPr>
              <a:t>   </a:t>
            </a:r>
            <a:r>
              <a:rPr lang="ru-RU" sz="2000" b="1" i="1" dirty="0" smtClean="0">
                <a:solidFill>
                  <a:srgbClr val="FFFFFF"/>
                </a:solidFill>
              </a:rPr>
              <a:t> </a:t>
            </a:r>
            <a:r>
              <a:rPr lang="ru-RU" sz="2000" b="1" i="1" dirty="0" smtClean="0">
                <a:solidFill>
                  <a:srgbClr val="000000"/>
                </a:solidFill>
              </a:rPr>
              <a:t>23 года</a:t>
            </a:r>
          </a:p>
          <a:p>
            <a:pPr eaLnBrk="1" hangingPunct="1">
              <a:spcBef>
                <a:spcPct val="0"/>
              </a:spcBef>
              <a:buFont typeface="Wingdings" pitchFamily="2" charset="2"/>
              <a:buChar char="Ø"/>
            </a:pPr>
            <a:r>
              <a:rPr lang="ru-RU" sz="2000" b="1" dirty="0" smtClean="0">
                <a:solidFill>
                  <a:srgbClr val="CC0000"/>
                </a:solidFill>
              </a:rPr>
              <a:t>Педагогический стаж: </a:t>
            </a:r>
            <a:r>
              <a:rPr lang="ru-RU" sz="2000" b="1" dirty="0" smtClean="0">
                <a:solidFill>
                  <a:srgbClr val="030409"/>
                </a:solidFill>
              </a:rPr>
              <a:t>23 года</a:t>
            </a:r>
          </a:p>
          <a:p>
            <a:pPr eaLnBrk="1" hangingPunct="1">
              <a:spcBef>
                <a:spcPct val="0"/>
              </a:spcBef>
              <a:buFont typeface="Wingdings" pitchFamily="2" charset="2"/>
              <a:buChar char="Ø"/>
            </a:pPr>
            <a:r>
              <a:rPr lang="ru-RU" sz="2000" b="1" dirty="0" smtClean="0">
                <a:solidFill>
                  <a:srgbClr val="CC0000"/>
                </a:solidFill>
              </a:rPr>
              <a:t>Категория:</a:t>
            </a:r>
            <a:r>
              <a:rPr lang="ru-RU" sz="2000" b="1" dirty="0" smtClean="0">
                <a:solidFill>
                  <a:srgbClr val="FFFFFF"/>
                </a:solidFill>
              </a:rPr>
              <a:t> </a:t>
            </a:r>
            <a:r>
              <a:rPr lang="ru-RU" sz="2000" b="1" dirty="0" smtClean="0">
                <a:solidFill>
                  <a:srgbClr val="030409"/>
                </a:solidFill>
              </a:rPr>
              <a:t>высшая</a:t>
            </a:r>
            <a:endParaRPr lang="ru-RU" sz="2000" b="1" i="1" dirty="0" smtClean="0">
              <a:solidFill>
                <a:srgbClr val="030409"/>
              </a:solidFill>
            </a:endParaRPr>
          </a:p>
          <a:p>
            <a:pPr eaLnBrk="1" hangingPunct="1">
              <a:spcBef>
                <a:spcPct val="0"/>
              </a:spcBef>
              <a:buFont typeface="Wingdings" pitchFamily="2" charset="2"/>
              <a:buChar char="Ø"/>
            </a:pPr>
            <a:endParaRPr lang="ru-RU" sz="2000" b="1" i="1" dirty="0" smtClean="0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  <a:buFont typeface="Wingdings" pitchFamily="2" charset="2"/>
              <a:buNone/>
            </a:pPr>
            <a:endParaRPr lang="ru-RU" sz="2000" b="1" i="1" dirty="0" smtClean="0">
              <a:solidFill>
                <a:srgbClr val="FFFFFF"/>
              </a:solidFill>
            </a:endParaRPr>
          </a:p>
        </p:txBody>
      </p:sp>
      <p:pic>
        <p:nvPicPr>
          <p:cNvPr id="17411" name="Picture 2" descr="G:\DCIM\103_PANA\P103075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7544" y="1598612"/>
            <a:ext cx="3313112" cy="45370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0213" y="5413375"/>
            <a:ext cx="3633787" cy="1444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3"/>
          <p:cNvSpPr txBox="1">
            <a:spLocks/>
          </p:cNvSpPr>
          <p:nvPr/>
        </p:nvSpPr>
        <p:spPr bwMode="auto">
          <a:xfrm>
            <a:off x="3995936" y="2060848"/>
            <a:ext cx="4857750" cy="3955727"/>
          </a:xfrm>
          <a:prstGeom prst="rect">
            <a:avLst/>
          </a:prstGeom>
          <a:gradFill rotWithShape="1">
            <a:gsLst>
              <a:gs pos="0">
                <a:schemeClr val="accent5">
                  <a:shade val="51000"/>
                  <a:satMod val="130000"/>
                  <a:alpha val="27000"/>
                </a:schemeClr>
              </a:gs>
              <a:gs pos="80000">
                <a:schemeClr val="accent5">
                  <a:shade val="93000"/>
                  <a:satMod val="130000"/>
                </a:schemeClr>
              </a:gs>
              <a:gs pos="100000">
                <a:schemeClr val="accent5">
                  <a:shade val="94000"/>
                  <a:satMod val="135000"/>
                </a:schemeClr>
              </a:gs>
            </a:gsLst>
            <a:lin ang="16200000" scaled="0"/>
          </a:gradFill>
          <a:ln w="9525">
            <a:noFill/>
            <a:miter lim="800000"/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5000"/>
              <a:buFont typeface="Wingdings" pitchFamily="2" charset="2"/>
              <a:buChar char="u"/>
              <a:defRPr sz="2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5000"/>
              <a:buFont typeface="Wingdings" pitchFamily="2" charset="2"/>
              <a:buChar char="n"/>
              <a:defRPr sz="2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0858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l"/>
              <a:defRPr sz="2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4287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n"/>
              <a:defRPr sz="16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7716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70000"/>
              <a:buFont typeface="Wingdings" pitchFamily="2" charset="2"/>
              <a:buChar char="l"/>
              <a:defRPr sz="16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2885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70000"/>
              <a:buFont typeface="Wingdings" pitchFamily="2" charset="2"/>
              <a:buChar char="l"/>
              <a:defRPr sz="16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68605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70000"/>
              <a:buFont typeface="Wingdings" pitchFamily="2" charset="2"/>
              <a:buChar char="l"/>
              <a:defRPr sz="16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4325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70000"/>
              <a:buFont typeface="Wingdings" pitchFamily="2" charset="2"/>
              <a:buChar char="l"/>
              <a:defRPr sz="16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0045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70000"/>
              <a:buFont typeface="Wingdings" pitchFamily="2" charset="2"/>
              <a:buChar char="l"/>
              <a:defRPr sz="16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2" indent="0" eaLnBrk="1" hangingPunct="1">
              <a:spcBef>
                <a:spcPct val="0"/>
              </a:spcBef>
              <a:buFont typeface="Wingdings" pitchFamily="2" charset="2"/>
              <a:buNone/>
            </a:pPr>
            <a:endParaRPr lang="ru-RU" sz="2000" b="1" dirty="0" smtClean="0">
              <a:solidFill>
                <a:srgbClr val="FFFFFF"/>
              </a:solidFill>
            </a:endParaRPr>
          </a:p>
          <a:p>
            <a:pPr marL="0" lvl="0" indent="0" eaLnBrk="1" fontAlgn="t" hangingPunct="1">
              <a:spcBef>
                <a:spcPts val="0"/>
              </a:spcBef>
              <a:spcAft>
                <a:spcPts val="0"/>
              </a:spcAft>
              <a:buClrTx/>
              <a:buSzTx/>
              <a:buNone/>
            </a:pPr>
            <a:r>
              <a:rPr lang="ru-RU" sz="2000" b="1" dirty="0" smtClean="0">
                <a:solidFill>
                  <a:srgbClr val="CC0000"/>
                </a:solidFill>
              </a:rPr>
              <a:t>   </a:t>
            </a:r>
          </a:p>
          <a:p>
            <a:pPr marL="0" lvl="0" indent="0" eaLnBrk="1" fontAlgn="t" hangingPunct="1">
              <a:spcBef>
                <a:spcPts val="0"/>
              </a:spcBef>
              <a:spcAft>
                <a:spcPts val="0"/>
              </a:spcAft>
              <a:buClrTx/>
              <a:buSzTx/>
              <a:buNone/>
            </a:pPr>
            <a:r>
              <a:rPr lang="ru-RU" sz="2000" b="1" dirty="0">
                <a:solidFill>
                  <a:srgbClr val="CC0000"/>
                </a:solidFill>
              </a:rPr>
              <a:t> </a:t>
            </a:r>
            <a:r>
              <a:rPr lang="ru-RU" sz="2000" b="1" dirty="0" smtClean="0">
                <a:solidFill>
                  <a:srgbClr val="CC0000"/>
                </a:solidFill>
              </a:rPr>
              <a:t>   Образование:  </a:t>
            </a:r>
            <a:r>
              <a:rPr lang="ru-RU" sz="2000" b="1" i="1" dirty="0" smtClean="0">
                <a:solidFill>
                  <a:srgbClr val="000000"/>
                </a:solidFill>
              </a:rPr>
              <a:t>Средне- </a:t>
            </a:r>
            <a:r>
              <a:rPr lang="ru-RU" sz="2000" b="1" i="1" dirty="0">
                <a:solidFill>
                  <a:srgbClr val="000000"/>
                </a:solidFill>
              </a:rPr>
              <a:t>специальное</a:t>
            </a:r>
          </a:p>
          <a:p>
            <a:pPr marL="0" lvl="2" indent="0" eaLnBrk="1" hangingPunct="1">
              <a:spcBef>
                <a:spcPct val="0"/>
              </a:spcBef>
              <a:buFont typeface="Wingdings" pitchFamily="2" charset="2"/>
              <a:buChar char="Ø"/>
            </a:pPr>
            <a:r>
              <a:rPr lang="ru-RU" sz="2000" b="1" dirty="0" smtClean="0">
                <a:solidFill>
                  <a:srgbClr val="FFFFFF"/>
                </a:solidFill>
              </a:rPr>
              <a:t>  </a:t>
            </a:r>
            <a:r>
              <a:rPr lang="ru-RU" sz="2000" b="1" dirty="0" smtClean="0">
                <a:solidFill>
                  <a:srgbClr val="CC0000"/>
                </a:solidFill>
              </a:rPr>
              <a:t>Место работы:</a:t>
            </a:r>
            <a:r>
              <a:rPr lang="ru-RU" sz="2000" b="1" dirty="0" smtClean="0">
                <a:solidFill>
                  <a:srgbClr val="FFFFFF"/>
                </a:solidFill>
              </a:rPr>
              <a:t>   </a:t>
            </a:r>
            <a:r>
              <a:rPr lang="ru-RU" sz="2000" b="1" dirty="0" smtClean="0">
                <a:solidFill>
                  <a:srgbClr val="030409"/>
                </a:solidFill>
              </a:rPr>
              <a:t>ГБПОУ</a:t>
            </a:r>
            <a:r>
              <a:rPr lang="ru-RU" sz="2000" b="1" i="1" dirty="0" smtClean="0">
                <a:solidFill>
                  <a:srgbClr val="000000"/>
                </a:solidFill>
              </a:rPr>
              <a:t> Троицкий технологический техникум </a:t>
            </a:r>
          </a:p>
          <a:p>
            <a:pPr eaLnBrk="1" hangingPunct="1">
              <a:buFont typeface="Wingdings" pitchFamily="2" charset="2"/>
              <a:buChar char="Ø"/>
            </a:pPr>
            <a:r>
              <a:rPr lang="ru-RU" sz="2000" b="1" dirty="0" smtClean="0">
                <a:solidFill>
                  <a:srgbClr val="CC0000"/>
                </a:solidFill>
              </a:rPr>
              <a:t>Должность</a:t>
            </a:r>
            <a:r>
              <a:rPr lang="ru-RU" sz="2000" b="1" i="1" dirty="0" smtClean="0">
                <a:solidFill>
                  <a:srgbClr val="CC0000"/>
                </a:solidFill>
              </a:rPr>
              <a:t> </a:t>
            </a:r>
            <a:r>
              <a:rPr lang="ru-RU" sz="2000" b="1" i="1" dirty="0" smtClean="0">
                <a:solidFill>
                  <a:srgbClr val="000000"/>
                </a:solidFill>
              </a:rPr>
              <a:t>мастер производственного обучения</a:t>
            </a:r>
          </a:p>
          <a:p>
            <a:pPr eaLnBrk="1" hangingPunct="1">
              <a:buFont typeface="Wingdings" pitchFamily="2" charset="2"/>
              <a:buChar char="Ø"/>
            </a:pPr>
            <a:r>
              <a:rPr lang="ru-RU" sz="2000" b="1" dirty="0" smtClean="0">
                <a:solidFill>
                  <a:srgbClr val="CC0000"/>
                </a:solidFill>
              </a:rPr>
              <a:t>Трудовой стаж:</a:t>
            </a:r>
            <a:r>
              <a:rPr lang="ru-RU" sz="2000" dirty="0" smtClean="0">
                <a:solidFill>
                  <a:srgbClr val="FFFFFF"/>
                </a:solidFill>
              </a:rPr>
              <a:t>   </a:t>
            </a:r>
            <a:r>
              <a:rPr lang="ru-RU" sz="2000" b="1" i="1" dirty="0" smtClean="0">
                <a:solidFill>
                  <a:srgbClr val="FFFFFF"/>
                </a:solidFill>
              </a:rPr>
              <a:t> </a:t>
            </a:r>
            <a:r>
              <a:rPr lang="ru-RU" sz="2000" b="1" i="1" dirty="0" smtClean="0">
                <a:solidFill>
                  <a:srgbClr val="000000"/>
                </a:solidFill>
              </a:rPr>
              <a:t>3 года</a:t>
            </a:r>
          </a:p>
          <a:p>
            <a:pPr eaLnBrk="1" hangingPunct="1">
              <a:spcBef>
                <a:spcPct val="0"/>
              </a:spcBef>
              <a:buFont typeface="Wingdings" pitchFamily="2" charset="2"/>
              <a:buChar char="Ø"/>
            </a:pPr>
            <a:r>
              <a:rPr lang="ru-RU" sz="2000" b="1" dirty="0" smtClean="0">
                <a:solidFill>
                  <a:srgbClr val="CC0000"/>
                </a:solidFill>
              </a:rPr>
              <a:t>Педагогический стаж: </a:t>
            </a:r>
            <a:r>
              <a:rPr lang="ru-RU" sz="2000" b="1" dirty="0">
                <a:solidFill>
                  <a:srgbClr val="030409"/>
                </a:solidFill>
              </a:rPr>
              <a:t>3</a:t>
            </a:r>
            <a:r>
              <a:rPr lang="ru-RU" sz="2000" b="1" dirty="0" smtClean="0">
                <a:solidFill>
                  <a:srgbClr val="030409"/>
                </a:solidFill>
              </a:rPr>
              <a:t> года</a:t>
            </a:r>
          </a:p>
          <a:p>
            <a:pPr eaLnBrk="1" hangingPunct="1">
              <a:spcBef>
                <a:spcPct val="0"/>
              </a:spcBef>
              <a:buFont typeface="Wingdings" pitchFamily="2" charset="2"/>
              <a:buChar char="Ø"/>
            </a:pPr>
            <a:r>
              <a:rPr lang="ru-RU" sz="2000" b="1" dirty="0" smtClean="0">
                <a:solidFill>
                  <a:srgbClr val="CC0000"/>
                </a:solidFill>
              </a:rPr>
              <a:t>Категория:</a:t>
            </a:r>
            <a:r>
              <a:rPr lang="ru-RU" sz="2000" b="1" dirty="0" smtClean="0">
                <a:solidFill>
                  <a:srgbClr val="FFFFFF"/>
                </a:solidFill>
              </a:rPr>
              <a:t> </a:t>
            </a:r>
            <a:r>
              <a:rPr lang="ru-RU" sz="2000" b="1" dirty="0" smtClean="0">
                <a:solidFill>
                  <a:srgbClr val="030409"/>
                </a:solidFill>
              </a:rPr>
              <a:t>нет</a:t>
            </a:r>
            <a:endParaRPr lang="ru-RU" sz="2000" b="1" i="1" dirty="0" smtClean="0">
              <a:solidFill>
                <a:srgbClr val="030409"/>
              </a:solidFill>
            </a:endParaRPr>
          </a:p>
          <a:p>
            <a:pPr eaLnBrk="1" hangingPunct="1">
              <a:spcBef>
                <a:spcPct val="0"/>
              </a:spcBef>
              <a:buFont typeface="Wingdings" pitchFamily="2" charset="2"/>
              <a:buChar char="Ø"/>
            </a:pPr>
            <a:endParaRPr lang="ru-RU" sz="2000" b="1" i="1" dirty="0" smtClean="0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  <a:buFont typeface="Wingdings" pitchFamily="2" charset="2"/>
              <a:buNone/>
            </a:pPr>
            <a:endParaRPr lang="ru-RU" sz="2000" b="1" i="1" dirty="0" smtClean="0">
              <a:solidFill>
                <a:srgbClr val="FFFFFF"/>
              </a:solidFill>
            </a:endParaRPr>
          </a:p>
        </p:txBody>
      </p:sp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397585"/>
            <a:ext cx="2952328" cy="42644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i="1" dirty="0" smtClean="0">
                <a:solidFill>
                  <a:srgbClr val="FF0000"/>
                </a:solidFill>
              </a:rPr>
              <a:t>наставляемый</a:t>
            </a:r>
            <a:endParaRPr lang="ru-RU" b="1" i="1" dirty="0">
              <a:solidFill>
                <a:srgbClr val="FF0000"/>
              </a:solidFill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3707904" y="2060848"/>
            <a:ext cx="5277346" cy="4017690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>
                <a:solidFill>
                  <a:srgbClr val="FF0000"/>
                </a:solidFill>
              </a:rPr>
              <a:t> </a:t>
            </a:r>
            <a:r>
              <a:rPr lang="ru-RU" dirty="0" smtClean="0">
                <a:solidFill>
                  <a:srgbClr val="FF0000"/>
                </a:solidFill>
              </a:rPr>
              <a:t>       </a:t>
            </a:r>
            <a:r>
              <a:rPr lang="ru-RU" b="1" dirty="0" err="1" smtClean="0">
                <a:solidFill>
                  <a:srgbClr val="FF0000"/>
                </a:solidFill>
              </a:rPr>
              <a:t>Нуруллин</a:t>
            </a:r>
            <a:r>
              <a:rPr lang="ru-RU" b="1" dirty="0" smtClean="0">
                <a:solidFill>
                  <a:srgbClr val="FF0000"/>
                </a:solidFill>
              </a:rPr>
              <a:t> </a:t>
            </a:r>
            <a:r>
              <a:rPr lang="ru-RU" b="1" dirty="0" smtClean="0">
                <a:solidFill>
                  <a:srgbClr val="FF0000"/>
                </a:solidFill>
              </a:rPr>
              <a:t>Д.Н.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0213" y="5413375"/>
            <a:ext cx="3633787" cy="1444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60169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Цели работы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b="1" dirty="0" smtClean="0">
                <a:solidFill>
                  <a:schemeClr val="accent6"/>
                </a:solidFill>
                <a:ea typeface="Calibri"/>
                <a:cs typeface="Times New Roman"/>
              </a:rPr>
              <a:t> </a:t>
            </a:r>
            <a:r>
              <a:rPr lang="ru-RU" b="1" dirty="0">
                <a:solidFill>
                  <a:schemeClr val="accent6"/>
                </a:solidFill>
                <a:ea typeface="Calibri"/>
                <a:cs typeface="Times New Roman"/>
              </a:rPr>
              <a:t>Развитие профессиональных умений и навыков.</a:t>
            </a:r>
            <a:endParaRPr lang="ru-RU" sz="2000" b="1" dirty="0">
              <a:solidFill>
                <a:schemeClr val="accent6"/>
              </a:solidFill>
              <a:latin typeface="Calibri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b="1" dirty="0">
                <a:solidFill>
                  <a:schemeClr val="accent6"/>
                </a:solidFill>
                <a:ea typeface="Calibri"/>
                <a:cs typeface="Times New Roman"/>
              </a:rPr>
              <a:t> Оказание практической помощи молодому специалисту </a:t>
            </a:r>
            <a:r>
              <a:rPr lang="ru-RU" b="1" dirty="0" smtClean="0">
                <a:solidFill>
                  <a:schemeClr val="accent6"/>
                </a:solidFill>
                <a:ea typeface="Calibri"/>
                <a:cs typeface="Times New Roman"/>
              </a:rPr>
              <a:t>в</a:t>
            </a:r>
            <a:r>
              <a:rPr lang="ru-RU" sz="2000" b="1" dirty="0" smtClean="0">
                <a:solidFill>
                  <a:schemeClr val="accent6"/>
                </a:solidFill>
                <a:latin typeface="Calibri"/>
                <a:ea typeface="Calibri"/>
                <a:cs typeface="Times New Roman"/>
              </a:rPr>
              <a:t> </a:t>
            </a:r>
            <a:r>
              <a:rPr lang="ru-RU" b="1" dirty="0" smtClean="0">
                <a:solidFill>
                  <a:schemeClr val="accent6"/>
                </a:solidFill>
                <a:ea typeface="Calibri"/>
                <a:cs typeface="Times New Roman"/>
              </a:rPr>
              <a:t>вопросах </a:t>
            </a:r>
            <a:r>
              <a:rPr lang="ru-RU" b="1" dirty="0">
                <a:solidFill>
                  <a:schemeClr val="accent6"/>
                </a:solidFill>
                <a:ea typeface="Calibri"/>
                <a:cs typeface="Times New Roman"/>
              </a:rPr>
              <a:t>совершенствования теоретических и практических знаний.</a:t>
            </a:r>
            <a:endParaRPr lang="ru-RU" sz="2000" b="1" dirty="0">
              <a:solidFill>
                <a:schemeClr val="accent6"/>
              </a:solidFill>
              <a:latin typeface="Calibri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b="1" dirty="0">
                <a:solidFill>
                  <a:schemeClr val="accent6"/>
                </a:solidFill>
                <a:ea typeface="Calibri"/>
                <a:cs typeface="Times New Roman"/>
              </a:rPr>
              <a:t>Повышение его педагогического мастерства</a:t>
            </a:r>
            <a:r>
              <a:rPr lang="ru-RU" dirty="0">
                <a:ea typeface="Calibri"/>
                <a:cs typeface="Times New Roman"/>
              </a:rPr>
              <a:t>.</a:t>
            </a:r>
            <a:endParaRPr lang="ru-RU" sz="2000" dirty="0">
              <a:latin typeface="Calibri"/>
              <a:ea typeface="Calibri"/>
              <a:cs typeface="Times New Roman"/>
            </a:endParaRPr>
          </a:p>
          <a:p>
            <a:endParaRPr lang="ru-RU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0213" y="5413375"/>
            <a:ext cx="3633787" cy="1444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34565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solidFill>
                  <a:srgbClr val="FF0000"/>
                </a:solidFill>
                <a:latin typeface="Times New Roman"/>
                <a:ea typeface="Calibri"/>
              </a:rPr>
              <a:t>Задачи: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196753"/>
            <a:ext cx="8517706" cy="4881786"/>
          </a:xfrm>
        </p:spPr>
        <p:txBody>
          <a:bodyPr/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800" b="1" dirty="0">
                <a:solidFill>
                  <a:schemeClr val="accent6"/>
                </a:solidFill>
                <a:ea typeface="Calibri"/>
                <a:cs typeface="Times New Roman"/>
              </a:rPr>
              <a:t>1. Оказание методической помощи молодому педагогу в повышении уровня</a:t>
            </a:r>
            <a:endParaRPr lang="ru-RU" sz="1800" b="1" dirty="0">
              <a:solidFill>
                <a:schemeClr val="accent6"/>
              </a:solidFill>
              <a:latin typeface="Calibri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800" b="1" dirty="0">
                <a:solidFill>
                  <a:schemeClr val="accent6"/>
                </a:solidFill>
                <a:ea typeface="Calibri"/>
                <a:cs typeface="Times New Roman"/>
              </a:rPr>
              <a:t>организации </a:t>
            </a:r>
            <a:r>
              <a:rPr lang="ru-RU" sz="1800" b="1" dirty="0" err="1">
                <a:solidFill>
                  <a:schemeClr val="accent6"/>
                </a:solidFill>
                <a:ea typeface="Calibri"/>
                <a:cs typeface="Times New Roman"/>
              </a:rPr>
              <a:t>воспитательно</a:t>
            </a:r>
            <a:r>
              <a:rPr lang="ru-RU" sz="1800" b="1" dirty="0">
                <a:solidFill>
                  <a:schemeClr val="accent6"/>
                </a:solidFill>
                <a:ea typeface="Calibri"/>
                <a:cs typeface="Times New Roman"/>
              </a:rPr>
              <a:t>-образовательного процесса и </a:t>
            </a:r>
            <a:r>
              <a:rPr lang="ru-RU" sz="1800" b="1" dirty="0" smtClean="0">
                <a:solidFill>
                  <a:schemeClr val="accent6"/>
                </a:solidFill>
                <a:ea typeface="Calibri"/>
                <a:cs typeface="Times New Roman"/>
              </a:rPr>
              <a:t>совершенствование</a:t>
            </a:r>
            <a:r>
              <a:rPr lang="en-US" sz="1800" b="1" dirty="0">
                <a:solidFill>
                  <a:schemeClr val="accent6"/>
                </a:solidFill>
                <a:latin typeface="Calibri"/>
                <a:ea typeface="Calibri"/>
                <a:cs typeface="Times New Roman"/>
              </a:rPr>
              <a:t> </a:t>
            </a:r>
            <a:r>
              <a:rPr lang="ru-RU" sz="1800" b="1" dirty="0" smtClean="0">
                <a:solidFill>
                  <a:schemeClr val="accent6"/>
                </a:solidFill>
                <a:ea typeface="Calibri"/>
                <a:cs typeface="Times New Roman"/>
              </a:rPr>
              <a:t>форм </a:t>
            </a:r>
            <a:r>
              <a:rPr lang="ru-RU" sz="1800" b="1" dirty="0">
                <a:solidFill>
                  <a:schemeClr val="accent6"/>
                </a:solidFill>
                <a:ea typeface="Calibri"/>
                <a:cs typeface="Times New Roman"/>
              </a:rPr>
              <a:t>и методов организации совместной деятельности о</a:t>
            </a:r>
            <a:r>
              <a:rPr lang="ru-RU" sz="1800" b="1" dirty="0" smtClean="0">
                <a:solidFill>
                  <a:schemeClr val="accent6"/>
                </a:solidFill>
                <a:ea typeface="Calibri"/>
                <a:cs typeface="Times New Roman"/>
              </a:rPr>
              <a:t>бучающихся с педагогом</a:t>
            </a:r>
            <a:r>
              <a:rPr lang="ru-RU" sz="1800" b="1" dirty="0">
                <a:solidFill>
                  <a:schemeClr val="accent6"/>
                </a:solidFill>
                <a:ea typeface="Calibri"/>
                <a:cs typeface="Times New Roman"/>
              </a:rPr>
              <a:t>;</a:t>
            </a:r>
            <a:endParaRPr lang="ru-RU" sz="1800" b="1" dirty="0">
              <a:solidFill>
                <a:schemeClr val="accent6"/>
              </a:solidFill>
              <a:latin typeface="Calibri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800" b="1" dirty="0">
                <a:solidFill>
                  <a:schemeClr val="accent6"/>
                </a:solidFill>
                <a:ea typeface="Calibri"/>
                <a:cs typeface="Times New Roman"/>
              </a:rPr>
              <a:t>2. Создание условий для формирования индивидуального стиля творческой</a:t>
            </a:r>
            <a:endParaRPr lang="ru-RU" sz="1800" b="1" dirty="0">
              <a:solidFill>
                <a:schemeClr val="accent6"/>
              </a:solidFill>
              <a:latin typeface="Calibri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800" b="1" dirty="0">
                <a:solidFill>
                  <a:schemeClr val="accent6"/>
                </a:solidFill>
                <a:ea typeface="Calibri"/>
                <a:cs typeface="Times New Roman"/>
              </a:rPr>
              <a:t>деятельности молодого педагога;</a:t>
            </a:r>
            <a:endParaRPr lang="ru-RU" sz="1800" b="1" dirty="0">
              <a:solidFill>
                <a:schemeClr val="accent6"/>
              </a:solidFill>
              <a:latin typeface="Calibri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800" b="1" dirty="0">
                <a:solidFill>
                  <a:schemeClr val="accent6"/>
                </a:solidFill>
                <a:ea typeface="Calibri"/>
                <a:cs typeface="Times New Roman"/>
              </a:rPr>
              <a:t>3. Развитие потребности и мотивации в непрерывном самообразовании;</a:t>
            </a:r>
            <a:endParaRPr lang="ru-RU" sz="1800" b="1" dirty="0">
              <a:solidFill>
                <a:schemeClr val="accent6"/>
              </a:solidFill>
              <a:latin typeface="Calibri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800" b="1" dirty="0">
                <a:solidFill>
                  <a:schemeClr val="accent6"/>
                </a:solidFill>
                <a:ea typeface="Calibri"/>
                <a:cs typeface="Times New Roman"/>
              </a:rPr>
              <a:t>4. Оказание помощи по внедрению в работу новых образовательных</a:t>
            </a:r>
            <a:endParaRPr lang="ru-RU" sz="1800" b="1" dirty="0">
              <a:solidFill>
                <a:schemeClr val="accent6"/>
              </a:solidFill>
              <a:latin typeface="Calibri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800" b="1" dirty="0">
                <a:solidFill>
                  <a:schemeClr val="accent6"/>
                </a:solidFill>
                <a:ea typeface="Calibri"/>
                <a:cs typeface="Times New Roman"/>
              </a:rPr>
              <a:t>технологий и разработок.</a:t>
            </a:r>
            <a:endParaRPr lang="ru-RU" sz="1800" b="1" dirty="0">
              <a:solidFill>
                <a:schemeClr val="accent6"/>
              </a:solidFill>
              <a:latin typeface="Calibri"/>
              <a:ea typeface="Calibri"/>
              <a:cs typeface="Times New Roman"/>
            </a:endParaRPr>
          </a:p>
          <a:p>
            <a:endParaRPr lang="ru-RU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0213" y="5413375"/>
            <a:ext cx="3633787" cy="1444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23369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Заголовок 1"/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1" hangingPunct="1">
              <a:defRPr/>
            </a:pPr>
            <a: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Verdana" pitchFamily="34" charset="0"/>
              </a:rPr>
              <a:t>  этапы работы</a:t>
            </a:r>
            <a:endParaRPr lang="ru-RU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0482" name="Содержимое 3"/>
          <p:cNvSpPr>
            <a:spLocks noGrp="1"/>
          </p:cNvSpPr>
          <p:nvPr>
            <p:ph idx="1"/>
          </p:nvPr>
        </p:nvSpPr>
        <p:spPr>
          <a:xfrm>
            <a:off x="1475656" y="1927225"/>
            <a:ext cx="7509594" cy="4151313"/>
          </a:xfrm>
        </p:spPr>
        <p:txBody>
          <a:bodyPr lIns="91440" tIns="45720" rIns="91440" bIns="45720"/>
          <a:lstStyle/>
          <a:p>
            <a:pPr algn="ctr" eaLnBrk="1" hangingPunct="1">
              <a:buFont typeface="Wingdings" pitchFamily="2" charset="2"/>
              <a:buNone/>
            </a:pPr>
            <a:endParaRPr lang="ru-RU" sz="1600" b="1" dirty="0" smtClean="0">
              <a:solidFill>
                <a:srgbClr val="CC0000"/>
              </a:solidFill>
              <a:latin typeface="Verdana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ru-RU" sz="4000" b="1" dirty="0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1- адаптационный</a:t>
            </a:r>
          </a:p>
          <a:p>
            <a:pPr eaLnBrk="1" hangingPunct="1">
              <a:buFont typeface="Wingdings" pitchFamily="2" charset="2"/>
              <a:buNone/>
            </a:pPr>
            <a:r>
              <a:rPr lang="ru-RU" sz="4000" b="1" dirty="0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2 - основной</a:t>
            </a:r>
          </a:p>
          <a:p>
            <a:pPr eaLnBrk="1" hangingPunct="1">
              <a:buFont typeface="Wingdings" pitchFamily="2" charset="2"/>
              <a:buNone/>
            </a:pPr>
            <a:r>
              <a:rPr lang="ru-RU" sz="4000" b="1" dirty="0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3 - </a:t>
            </a:r>
            <a:r>
              <a:rPr lang="ru-RU" sz="4000" b="1" dirty="0" err="1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контрольно</a:t>
            </a:r>
            <a:r>
              <a:rPr lang="ru-RU" sz="4000" b="1" dirty="0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оценочный</a:t>
            </a:r>
          </a:p>
          <a:p>
            <a:pPr algn="ctr" eaLnBrk="1" hangingPunct="1">
              <a:buFont typeface="Wingdings" pitchFamily="2" charset="2"/>
              <a:buNone/>
            </a:pPr>
            <a:endParaRPr lang="ru-RU" sz="1600" b="1" dirty="0" smtClean="0">
              <a:solidFill>
                <a:srgbClr val="CC0000"/>
              </a:solidFill>
              <a:latin typeface="Verdana" pitchFamily="34" charset="0"/>
            </a:endParaRPr>
          </a:p>
          <a:p>
            <a:pPr algn="ctr" eaLnBrk="1" hangingPunct="1">
              <a:buFont typeface="Wingdings" pitchFamily="2" charset="2"/>
              <a:buNone/>
            </a:pPr>
            <a:endParaRPr lang="ru-RU" sz="1600" b="1" dirty="0" smtClean="0">
              <a:solidFill>
                <a:srgbClr val="CC0000"/>
              </a:solidFill>
              <a:latin typeface="Verdana" pitchFamily="34" charset="0"/>
            </a:endParaRPr>
          </a:p>
          <a:p>
            <a:pPr eaLnBrk="1" hangingPunct="1"/>
            <a:endParaRPr lang="ru-RU" dirty="0" smtClean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0213" y="5413375"/>
            <a:ext cx="3633787" cy="1444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Заголовок 1"/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1" hangingPunct="1">
              <a:defRPr/>
            </a:pPr>
            <a:r>
              <a:rPr lang="ru-RU" b="1" dirty="0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1 этап - адаптационный</a:t>
            </a:r>
            <a:r>
              <a:rPr lang="ru-RU" b="1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z="4000" dirty="0" smtClean="0">
                <a:solidFill>
                  <a:srgbClr val="FF0000"/>
                </a:solidFill>
              </a:rPr>
              <a:t>Анкетирование</a:t>
            </a:r>
          </a:p>
          <a:p>
            <a:r>
              <a:rPr lang="ru-RU" sz="4000" dirty="0" smtClean="0">
                <a:solidFill>
                  <a:srgbClr val="FF0000"/>
                </a:solidFill>
              </a:rPr>
              <a:t>Беседы</a:t>
            </a:r>
          </a:p>
          <a:p>
            <a:r>
              <a:rPr lang="ru-RU" sz="4000" dirty="0" smtClean="0">
                <a:solidFill>
                  <a:srgbClr val="FF0000"/>
                </a:solidFill>
              </a:rPr>
              <a:t>Составление плана работы</a:t>
            </a:r>
            <a:endParaRPr lang="ru-RU" sz="4000" dirty="0">
              <a:solidFill>
                <a:srgbClr val="FF0000"/>
              </a:solidFill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0213" y="5413375"/>
            <a:ext cx="3633787" cy="1444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1 этап - адаптационный</a:t>
            </a:r>
            <a:endParaRPr lang="ru-RU" dirty="0"/>
          </a:p>
        </p:txBody>
      </p:sp>
      <p:pic>
        <p:nvPicPr>
          <p:cNvPr id="1026" name="Picture 2" descr="C:\Users\Olga\Desktop\наставничество Нурулин24.04 23\IMG2023042009562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63144"/>
            <a:ext cx="3113484" cy="4151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Olga\Desktop\наставничество Нурулин24.04 23\IMG2023042009564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1286" y="1052736"/>
            <a:ext cx="2652714" cy="3536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Olga\Desktop\наставничество Нурулин24.04 23\IMG2023042009581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1772816"/>
            <a:ext cx="2909265" cy="3879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5128" y="5413375"/>
            <a:ext cx="3633787" cy="1444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51077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Employee Orientation">
  <a:themeElements>
    <a:clrScheme name="Другая 12">
      <a:dk1>
        <a:srgbClr val="0070C0"/>
      </a:dk1>
      <a:lt1>
        <a:srgbClr val="FFFFFF"/>
      </a:lt1>
      <a:dk2>
        <a:srgbClr val="0070C0"/>
      </a:dk2>
      <a:lt2>
        <a:srgbClr val="FFFF00"/>
      </a:lt2>
      <a:accent1>
        <a:srgbClr val="969696"/>
      </a:accent1>
      <a:accent2>
        <a:srgbClr val="C00000"/>
      </a:accent2>
      <a:accent3>
        <a:srgbClr val="FFFFFF"/>
      </a:accent3>
      <a:accent4>
        <a:srgbClr val="505050"/>
      </a:accent4>
      <a:accent5>
        <a:srgbClr val="C9C9C9"/>
      </a:accent5>
      <a:accent6>
        <a:srgbClr val="000000"/>
      </a:accent6>
      <a:hlink>
        <a:srgbClr val="002060"/>
      </a:hlink>
      <a:folHlink>
        <a:srgbClr val="2F75FF"/>
      </a:folHlink>
    </a:clrScheme>
    <a:fontScheme name="Employee Orientation">
      <a:majorFont>
        <a:latin typeface="Arial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mployee Orientation 1">
        <a:dk1>
          <a:srgbClr val="000000"/>
        </a:dk1>
        <a:lt1>
          <a:srgbClr val="0099CC"/>
        </a:lt1>
        <a:dk2>
          <a:srgbClr val="FFFFFF"/>
        </a:dk2>
        <a:lt2>
          <a:srgbClr val="868686"/>
        </a:lt2>
        <a:accent1>
          <a:srgbClr val="00FFCC"/>
        </a:accent1>
        <a:accent2>
          <a:srgbClr val="969696"/>
        </a:accent2>
        <a:accent3>
          <a:srgbClr val="AACAE2"/>
        </a:accent3>
        <a:accent4>
          <a:srgbClr val="000000"/>
        </a:accent4>
        <a:accent5>
          <a:srgbClr val="AAFFE2"/>
        </a:accent5>
        <a:accent6>
          <a:srgbClr val="878787"/>
        </a:accent6>
        <a:hlink>
          <a:srgbClr val="00FFCC"/>
        </a:hlink>
        <a:folHlink>
          <a:srgbClr val="99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mployee Orientation 2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3366FF"/>
        </a:accent1>
        <a:accent2>
          <a:srgbClr val="009900"/>
        </a:accent2>
        <a:accent3>
          <a:srgbClr val="FFFFFF"/>
        </a:accent3>
        <a:accent4>
          <a:srgbClr val="000000"/>
        </a:accent4>
        <a:accent5>
          <a:srgbClr val="ADB8FF"/>
        </a:accent5>
        <a:accent6>
          <a:srgbClr val="008A00"/>
        </a:accent6>
        <a:hlink>
          <a:srgbClr val="FF0033"/>
        </a:hlink>
        <a:folHlink>
          <a:srgbClr val="CCCC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mployee Orientation 3">
        <a:dk1>
          <a:srgbClr val="5F5F5F"/>
        </a:dk1>
        <a:lt1>
          <a:srgbClr val="FFFFFF"/>
        </a:lt1>
        <a:dk2>
          <a:srgbClr val="5F5F5F"/>
        </a:dk2>
        <a:lt2>
          <a:srgbClr val="808080"/>
        </a:lt2>
        <a:accent1>
          <a:srgbClr val="969696"/>
        </a:accent1>
        <a:accent2>
          <a:srgbClr val="000000"/>
        </a:accent2>
        <a:accent3>
          <a:srgbClr val="FFFFFF"/>
        </a:accent3>
        <a:accent4>
          <a:srgbClr val="505050"/>
        </a:accent4>
        <a:accent5>
          <a:srgbClr val="C9C9C9"/>
        </a:accent5>
        <a:accent6>
          <a:srgbClr val="000000"/>
        </a:accent6>
        <a:hlink>
          <a:srgbClr val="777777"/>
        </a:hlink>
        <a:folHlink>
          <a:srgbClr val="CCCC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mployee Orientation 4">
        <a:dk1>
          <a:srgbClr val="000000"/>
        </a:dk1>
        <a:lt1>
          <a:srgbClr val="FFFFFF"/>
        </a:lt1>
        <a:dk2>
          <a:srgbClr val="FFFFFF"/>
        </a:dk2>
        <a:lt2>
          <a:srgbClr val="868686"/>
        </a:lt2>
        <a:accent1>
          <a:srgbClr val="00FFCC"/>
        </a:accent1>
        <a:accent2>
          <a:srgbClr val="969696"/>
        </a:accent2>
        <a:accent3>
          <a:srgbClr val="FFFFFF"/>
        </a:accent3>
        <a:accent4>
          <a:srgbClr val="000000"/>
        </a:accent4>
        <a:accent5>
          <a:srgbClr val="AAFFE2"/>
        </a:accent5>
        <a:accent6>
          <a:srgbClr val="878787"/>
        </a:accent6>
        <a:hlink>
          <a:srgbClr val="00FFCC"/>
        </a:hlink>
        <a:folHlink>
          <a:srgbClr val="99CCF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1947</TotalTime>
  <Words>420</Words>
  <Application>Microsoft Office PowerPoint</Application>
  <PresentationFormat>Экран (4:3)</PresentationFormat>
  <Paragraphs>109</Paragraphs>
  <Slides>25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6" baseType="lpstr">
      <vt:lpstr>Employee Orientation</vt:lpstr>
      <vt:lpstr>ГБПОУ  «Троицкий технологический техникум»</vt:lpstr>
      <vt:lpstr>Презентация PowerPoint</vt:lpstr>
      <vt:lpstr> наставник</vt:lpstr>
      <vt:lpstr>наставляемый</vt:lpstr>
      <vt:lpstr>Цели работы</vt:lpstr>
      <vt:lpstr>Задачи:</vt:lpstr>
      <vt:lpstr>  этапы работы</vt:lpstr>
      <vt:lpstr> 1 этап - адаптационный </vt:lpstr>
      <vt:lpstr>1 этап - адаптационный</vt:lpstr>
      <vt:lpstr>                2 этап - основной </vt:lpstr>
      <vt:lpstr>Презентация PowerPoint</vt:lpstr>
      <vt:lpstr> МЕТОДИЧЕСКАЯ  ДЕЯТЕЛЬНОСТЬ</vt:lpstr>
      <vt:lpstr>Презентация PowerPoint</vt:lpstr>
      <vt:lpstr>СИСТЕМА ОРГАНИЗАЦИОННЫХ ФОРМ ПРОИЗВОДСТВЕННОГО ОБУЧЕНИЯ</vt:lpstr>
      <vt:lpstr>ФОРМЫ  ОРГАНИЗАЦИИ ТРУДА   МАСТЕРА ПРОИЗВОДСТВЕННОГО  ОБУЧЕНИЯ</vt:lpstr>
      <vt:lpstr>    3 этап - контрольно - оценочный </vt:lpstr>
      <vt:lpstr>ОРГАНИЗАЦИЯ УЧЕБНОЙ ПРАКТИКИ</vt:lpstr>
      <vt:lpstr>Презентация PowerPoint</vt:lpstr>
      <vt:lpstr>     3 этап – контрольно - оценочный</vt:lpstr>
      <vt:lpstr>ВНЕУРОЧНАЯ ДЕЯТЕЛЬНОСТЬ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наталья</dc:creator>
  <cp:lastModifiedBy>Olga</cp:lastModifiedBy>
  <cp:revision>165</cp:revision>
  <dcterms:created xsi:type="dcterms:W3CDTF">2012-12-28T06:20:51Z</dcterms:created>
  <dcterms:modified xsi:type="dcterms:W3CDTF">2024-01-10T02:56:10Z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0x01010049357BDFBCC32F42AD6D1EC4E72F5787</vt:lpwstr>
  </property>
</Properties>
</file>