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3" r:id="rId4"/>
    <p:sldId id="302" r:id="rId5"/>
    <p:sldId id="284" r:id="rId6"/>
    <p:sldId id="285" r:id="rId7"/>
    <p:sldId id="286" r:id="rId8"/>
    <p:sldId id="296" r:id="rId9"/>
    <p:sldId id="287" r:id="rId10"/>
    <p:sldId id="288" r:id="rId11"/>
    <p:sldId id="290" r:id="rId12"/>
    <p:sldId id="291" r:id="rId13"/>
    <p:sldId id="298" r:id="rId14"/>
    <p:sldId id="300" r:id="rId15"/>
    <p:sldId id="299" r:id="rId16"/>
    <p:sldId id="301" r:id="rId17"/>
    <p:sldId id="293" r:id="rId18"/>
    <p:sldId id="297" r:id="rId19"/>
    <p:sldId id="28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-4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12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6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206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96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6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6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1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7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0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42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1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3F6A-A52F-414B-B2C0-E40A908B16CE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9EE3B-CE50-47E9-9465-F316282F24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1114423" y="824248"/>
            <a:ext cx="4981577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57104" y="-128789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34" y="356810"/>
            <a:ext cx="1843027" cy="5757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81260" y="1732066"/>
            <a:ext cx="9393061" cy="37394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70C0"/>
                </a:solidFill>
                <a:ea typeface="Times New Roman"/>
                <a:cs typeface="Times New Roman"/>
              </a:rPr>
              <a:t>Итоги методической работы </a:t>
            </a:r>
            <a:endParaRPr lang="ru-RU" sz="4000" b="1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в </a:t>
            </a:r>
            <a:r>
              <a:rPr lang="ru-RU" sz="4000" b="1" dirty="0">
                <a:solidFill>
                  <a:srgbClr val="0070C0"/>
                </a:solidFill>
                <a:ea typeface="Times New Roman"/>
                <a:cs typeface="Times New Roman"/>
              </a:rPr>
              <a:t>ГБПОУ «Троицкий технологический техникум» в первом </a:t>
            </a:r>
            <a:r>
              <a:rPr lang="ru-RU" sz="40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полугодии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4000" b="1" dirty="0">
                <a:solidFill>
                  <a:srgbClr val="0070C0"/>
                </a:solidFill>
                <a:ea typeface="Times New Roman"/>
                <a:cs typeface="Times New Roman"/>
              </a:rPr>
              <a:t>2024 – 2025 уч. г. </a:t>
            </a:r>
          </a:p>
          <a:p>
            <a:pPr algn="r"/>
            <a:r>
              <a:rPr lang="ru-RU" sz="2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alibri" pitchFamily="34" charset="0"/>
                <a:cs typeface="Arial" pitchFamily="34" charset="0"/>
              </a:rPr>
              <a:t>    </a:t>
            </a:r>
            <a:endParaRPr lang="ru-RU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55169" y="4817732"/>
            <a:ext cx="4536831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itchFamily="34" charset="0"/>
              </a:rPr>
              <a:t>Павлищук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itchFamily="34" charset="0"/>
              </a:rPr>
              <a:t> Г.А.,</a:t>
            </a:r>
            <a:endParaRPr lang="ru-RU" sz="2400" b="1" cap="none" spc="0" dirty="0" smtClean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  <a:cs typeface="Arial" pitchFamily="34" charset="0"/>
            </a:endParaRPr>
          </a:p>
          <a:p>
            <a:pPr algn="r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itchFamily="34" charset="0"/>
              </a:rPr>
              <a:t>з</a:t>
            </a:r>
            <a:r>
              <a:rPr lang="ru-RU" sz="2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itchFamily="34" charset="0"/>
              </a:rPr>
              <a:t>аместитель директора </a:t>
            </a:r>
          </a:p>
          <a:p>
            <a:pPr algn="r"/>
            <a:r>
              <a:rPr lang="ru-RU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itchFamily="34" charset="0"/>
              </a:rPr>
              <a:t>п</a:t>
            </a:r>
            <a:r>
              <a:rPr lang="ru-RU" sz="2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cs typeface="Arial" pitchFamily="34" charset="0"/>
              </a:rPr>
              <a:t>о УМР</a:t>
            </a:r>
          </a:p>
          <a:p>
            <a:pPr algn="r"/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86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57" y="195944"/>
            <a:ext cx="11206843" cy="598102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8.Организационно-методическая деятельность методического актива по обеспечению непрерывного профессионально развития педагогов.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Результаты  конкурса  «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МастерОК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2024»: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Участников - 18 человек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Победители– Дипломы  - 11 человек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место – 1</a:t>
            </a:r>
          </a:p>
          <a:p>
            <a:pPr marL="0" indent="0">
              <a:buNone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место - 4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место – 6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16651" t="8598" r="14956" b="7326"/>
          <a:stretch/>
        </p:blipFill>
        <p:spPr bwMode="auto">
          <a:xfrm>
            <a:off x="8474528" y="3952422"/>
            <a:ext cx="3375116" cy="2481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29541" t="8599" r="28205" b="8280"/>
          <a:stretch/>
        </p:blipFill>
        <p:spPr bwMode="auto">
          <a:xfrm>
            <a:off x="6733086" y="1143001"/>
            <a:ext cx="3200400" cy="3868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4"/>
          <a:srcRect l="29183" t="10510" r="28026" b="9235"/>
          <a:stretch/>
        </p:blipFill>
        <p:spPr bwMode="auto">
          <a:xfrm>
            <a:off x="2841171" y="2694214"/>
            <a:ext cx="3739243" cy="4163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49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023005"/>
              </p:ext>
            </p:extLst>
          </p:nvPr>
        </p:nvGraphicFramePr>
        <p:xfrm>
          <a:off x="685802" y="261255"/>
          <a:ext cx="8490855" cy="6596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5341"/>
                <a:gridCol w="1805170"/>
                <a:gridCol w="1977481"/>
                <a:gridCol w="2093174"/>
                <a:gridCol w="2209689"/>
              </a:tblGrid>
              <a:tr h="162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№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ФИО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Тип работы 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Примечание 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Результаты конкурса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33442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Шибанова Л.В.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Воспитательное мероприятие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Физика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Диплом 2 место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50666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Сабирова О.В.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Научно- исследовательская работа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Экология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 место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50666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Кравченко  М.М.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Методическая разработка занятия учебной практики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Специальность  «Технологии индустрии красоты»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 место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6789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Сотников С.А. студент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Научно- исследовательский проект </a:t>
                      </a:r>
                      <a:endParaRPr lang="ru-RU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Направление  естествонаучное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(научн. руководит. Подлесецкая Т.С.)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 место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102340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Манчев Д.С.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студент 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Научно- исследовательский проект </a:t>
                      </a:r>
                      <a:endParaRPr lang="ru-RU" sz="6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Направление информационно - техническое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(</a:t>
                      </a:r>
                      <a:r>
                        <a:rPr lang="ru-RU" sz="700" dirty="0" err="1">
                          <a:effectLst/>
                        </a:rPr>
                        <a:t>научн</a:t>
                      </a:r>
                      <a:r>
                        <a:rPr lang="ru-RU" sz="700" dirty="0">
                          <a:effectLst/>
                        </a:rPr>
                        <a:t>. </a:t>
                      </a:r>
                      <a:r>
                        <a:rPr lang="ru-RU" sz="700" dirty="0" err="1">
                          <a:effectLst/>
                        </a:rPr>
                        <a:t>руковод</a:t>
                      </a:r>
                      <a:r>
                        <a:rPr lang="ru-RU" sz="700" dirty="0">
                          <a:effectLst/>
                        </a:rPr>
                        <a:t>. </a:t>
                      </a:r>
                      <a:r>
                        <a:rPr lang="ru-RU" sz="700" dirty="0" err="1">
                          <a:effectLst/>
                        </a:rPr>
                        <a:t>Корчемкина</a:t>
                      </a:r>
                      <a:r>
                        <a:rPr lang="ru-RU" sz="700" dirty="0">
                          <a:effectLst/>
                        </a:rPr>
                        <a:t> О.А.,</a:t>
                      </a:r>
                      <a:endParaRPr lang="ru-RU" sz="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Корчемкин</a:t>
                      </a:r>
                      <a:r>
                        <a:rPr lang="ru-RU" sz="700" dirty="0">
                          <a:effectLst/>
                        </a:rPr>
                        <a:t> А.Ю.)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 место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33442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Зоркина Г.П.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Воспитательное мероприятие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Математика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 место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6789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Крашенинников С.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студент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Научно- исследовательский проект 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Гуманитарное направление (Аскерова А.Ф.)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 место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50666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Федоровская Д.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студент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Научно- исследовательский проект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Психолого-пед. направление (Арчакова О.А.)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 место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50666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Заборский Е.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студент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Научно- исследовательский проект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Инф.-техническое направление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(Путилова Н.А.)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 место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6789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Зайкова В.Н.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Компьютерная презентация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Моя профессия – мое будущее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(руководитель – Орлова О.В.)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 место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  <a:tr h="678914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Зайкова В.Н.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Компьютерная презентация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Моя профессия – мое будущее</a:t>
                      </a:r>
                      <a:endParaRPr lang="ru-RU" sz="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(руководитель – Орлова О.В.)</a:t>
                      </a:r>
                      <a:endParaRPr lang="ru-RU" sz="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 место</a:t>
                      </a:r>
                      <a:endParaRPr lang="ru-RU" sz="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340" marR="373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747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287"/>
            <a:ext cx="10515600" cy="120831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70C0"/>
                </a:solidFill>
                <a:latin typeface="Times New Roman"/>
                <a:ea typeface="Calibri"/>
              </a:rPr>
              <a:t>Фестиваль творчества для лиц с ограниченными возможностями здоровья «Мир на ладони» под названием «Счастливая семья – 2024»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098" name="Picture 2" descr="C:\Users\галина\Desktop\Документы Рабочего стола\НОУ, олимпиады\2024 - 2025 Конкурсы\Мир на ладони - сертификат 2025\Венецкой Н.Ю. Благодарн. письмо Мир на ладони дек.20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8293"/>
            <a:ext cx="5506155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алина\Desktop\Документы Рабочего стола\НОУ, олимпиады\2024 - 2025 Конкурсы\Мир на ладони - сертификат 2025\Гредасовой Э.З. Благ.письмо Мир на ладони дек.2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43" y="1270568"/>
            <a:ext cx="5970812" cy="33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алина\Desktop\Документы Рабочего стола\НОУ, олимпиады\2024 - 2025 Конкурсы\Мир на ладони - сертификат 2025\Дубровиной Н.В. Благод. письмо Мир на ладони дек.20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27" y="3428998"/>
            <a:ext cx="5660570" cy="318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галина\Desktop\Документы Рабочего стола\НОУ, олимпиады\2024 - 2025 Конкурсы\Мир на ладони - сертификат 2025\Ковалевой С.К. Благ.письмо  Мир на ладони дек.20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013" y="3428998"/>
            <a:ext cx="5774871" cy="324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63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Приоритетные направления   работы </a:t>
            </a:r>
            <a:r>
              <a:rPr lang="ru-RU" sz="32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пед</a:t>
            </a: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. коллектива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rgbClr val="0070C0"/>
                </a:solidFill>
              </a:rPr>
              <a:t>Областной конкурс  исследовательских проектов «Что </a:t>
            </a:r>
            <a:r>
              <a:rPr lang="ru-RU" sz="3200" dirty="0">
                <a:solidFill>
                  <a:srgbClr val="0070C0"/>
                </a:solidFill>
              </a:rPr>
              <a:t>бы </a:t>
            </a:r>
            <a:r>
              <a:rPr lang="ru-RU" sz="3200" dirty="0" smtClean="0">
                <a:solidFill>
                  <a:srgbClr val="0070C0"/>
                </a:solidFill>
              </a:rPr>
              <a:t>помнили …»  </a:t>
            </a:r>
            <a:r>
              <a:rPr lang="ru-RU" sz="3200" dirty="0" err="1">
                <a:solidFill>
                  <a:srgbClr val="0070C0"/>
                </a:solidFill>
              </a:rPr>
              <a:t>Галимова</a:t>
            </a:r>
            <a:r>
              <a:rPr lang="ru-RU" sz="3200" dirty="0">
                <a:solidFill>
                  <a:srgbClr val="0070C0"/>
                </a:solidFill>
              </a:rPr>
              <a:t> Г.Ш. </a:t>
            </a:r>
            <a:r>
              <a:rPr lang="ru-RU" sz="3200" dirty="0" smtClean="0">
                <a:solidFill>
                  <a:srgbClr val="0070C0"/>
                </a:solidFill>
              </a:rPr>
              <a:t>(со студенткой Горбушиной Т.)</a:t>
            </a:r>
          </a:p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                                                               диплом </a:t>
            </a:r>
            <a:r>
              <a:rPr lang="ru-RU" sz="3200" dirty="0">
                <a:solidFill>
                  <a:srgbClr val="0070C0"/>
                </a:solidFill>
              </a:rPr>
              <a:t>первой степени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Всероссийский профессиональный конкурс «Лучшая методическая разработка  педагога в контексте современного образования»,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в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рамках реализации приоритетного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национального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проекта  «Образование»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-        </a:t>
            </a:r>
            <a:r>
              <a:rPr lang="ru-RU" dirty="0" err="1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Куляшова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О.Н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ru-RU" sz="20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Конкурсная работа: презентация ко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Дню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матери</a:t>
            </a:r>
            <a:endParaRPr lang="ru-RU" sz="20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749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43691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Областной  конкурс профессионального мастерства  мастеров производственного обучения   (руководителей практик)</a:t>
            </a: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/>
            </a:r>
            <a:b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8943"/>
            <a:ext cx="10896600" cy="48380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03.12 2024 - </a:t>
            </a:r>
            <a:r>
              <a:rPr lang="ru-RU" dirty="0">
                <a:solidFill>
                  <a:srgbClr val="0070C0"/>
                </a:solidFill>
              </a:rPr>
              <a:t>04.12.2024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УГС 43.00.00 – </a:t>
            </a:r>
            <a:r>
              <a:rPr lang="ru-RU" dirty="0" err="1" smtClean="0">
                <a:solidFill>
                  <a:srgbClr val="0070C0"/>
                </a:solidFill>
              </a:rPr>
              <a:t>Исанбердина</a:t>
            </a:r>
            <a:r>
              <a:rPr lang="ru-RU" dirty="0" smtClean="0">
                <a:solidFill>
                  <a:srgbClr val="0070C0"/>
                </a:solidFill>
              </a:rPr>
              <a:t> Р.М. – 4 место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УГС 23.00.00 – Кожевников Д.В.  - 14 место</a:t>
            </a:r>
          </a:p>
          <a:p>
            <a:endParaRPr lang="ru-RU" dirty="0"/>
          </a:p>
        </p:txBody>
      </p:sp>
      <p:pic>
        <p:nvPicPr>
          <p:cNvPr id="6146" name="Picture 2" descr="C:\Users\галина\Desktop\Документы Рабочего стола\Аттестация пед.р\Педагоги -сканы\Кожевников Д.А\Кожевников - диплом участника конкурса дек 2024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516" y="1110342"/>
            <a:ext cx="3929450" cy="541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974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Выступления  педагогов на ОМО</a:t>
            </a: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/>
            </a:r>
            <a:b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С сентября 2024-  15 выступлений по темам ОМО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2201" t="10191" r="20865" b="14649"/>
          <a:stretch/>
        </p:blipFill>
        <p:spPr bwMode="auto">
          <a:xfrm>
            <a:off x="5445535" y="2533145"/>
            <a:ext cx="5867923" cy="3401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52944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Повышение </a:t>
            </a:r>
            <a:r>
              <a:rPr lang="ru-RU" sz="3600" b="1" dirty="0"/>
              <a:t>квалификации педагогических работников </a:t>
            </a:r>
            <a:r>
              <a:rPr lang="ru-RU" sz="3600" b="1" dirty="0" smtClean="0"/>
              <a:t>– курсовая подготовка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 сентября  по декабрь 2024  -  обучены 20 человек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3991" t="16242" r="21760" b="17835"/>
          <a:stretch/>
        </p:blipFill>
        <p:spPr bwMode="auto">
          <a:xfrm>
            <a:off x="218122" y="2956074"/>
            <a:ext cx="4963478" cy="35523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18072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Аттестация </a:t>
            </a:r>
            <a:r>
              <a:rPr lang="ru-RU" sz="4000" b="1" dirty="0" smtClean="0"/>
              <a:t> педагогов</a:t>
            </a:r>
            <a:br>
              <a:rPr lang="ru-RU" sz="4000" b="1" dirty="0" smtClean="0"/>
            </a:br>
            <a:r>
              <a:rPr lang="ru-RU" sz="4000" b="1" dirty="0" smtClean="0"/>
              <a:t>квалификационные  </a:t>
            </a:r>
            <a:r>
              <a:rPr lang="ru-RU" sz="4000" b="1" dirty="0"/>
              <a:t>категории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990090"/>
              </p:ext>
            </p:extLst>
          </p:nvPr>
        </p:nvGraphicFramePr>
        <p:xfrm>
          <a:off x="669471" y="1600202"/>
          <a:ext cx="11087099" cy="4898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6981"/>
                <a:gridCol w="1899555"/>
                <a:gridCol w="1899555"/>
                <a:gridCol w="1595504"/>
                <a:gridCol w="1595504"/>
              </a:tblGrid>
              <a:tr h="89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должность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категория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Из общего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2024 г.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364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преподаватель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высшая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первая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Высшая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07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43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мастер п/о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79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            другие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6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21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848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Предложения</a:t>
            </a: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/>
            </a:r>
            <a:b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6571" y="1273629"/>
            <a:ext cx="11027229" cy="490333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/>
                <a:ea typeface="SimSun"/>
                <a:cs typeface="Times New Roman"/>
              </a:rPr>
              <a:t>Продолжить </a:t>
            </a:r>
            <a:r>
              <a:rPr lang="ru-RU" dirty="0">
                <a:latin typeface="Times New Roman"/>
                <a:ea typeface="SimSun"/>
                <a:cs typeface="Times New Roman"/>
              </a:rPr>
              <a:t>работу по приоритетным направлениям, обозначенным </a:t>
            </a:r>
            <a:r>
              <a:rPr lang="ru-RU" dirty="0" err="1" smtClean="0">
                <a:latin typeface="Times New Roman"/>
                <a:ea typeface="SimSun"/>
                <a:cs typeface="Times New Roman"/>
              </a:rPr>
              <a:t>Минобр</a:t>
            </a:r>
            <a:r>
              <a:rPr lang="ru-RU" dirty="0" smtClean="0">
                <a:latin typeface="Times New Roman"/>
                <a:ea typeface="SimSun"/>
                <a:cs typeface="Times New Roman"/>
              </a:rPr>
              <a:t>  и науки </a:t>
            </a:r>
            <a:r>
              <a:rPr lang="ru-RU" dirty="0">
                <a:latin typeface="Times New Roman"/>
                <a:ea typeface="SimSun"/>
                <a:cs typeface="Times New Roman"/>
              </a:rPr>
              <a:t>Челябинской области.</a:t>
            </a:r>
            <a:endParaRPr lang="ru-RU" sz="2000" dirty="0">
              <a:ea typeface="SimSun"/>
              <a:cs typeface="Times New Roman"/>
            </a:endParaRPr>
          </a:p>
          <a:p>
            <a:pPr algn="just"/>
            <a:r>
              <a:rPr lang="ru-RU" dirty="0">
                <a:latin typeface="Times New Roman"/>
                <a:ea typeface="SimSun"/>
              </a:rPr>
              <a:t>Активизировать работу преподавателей и студентов </a:t>
            </a:r>
            <a:r>
              <a:rPr lang="ru-RU" dirty="0" smtClean="0">
                <a:latin typeface="Times New Roman"/>
                <a:ea typeface="SimSun"/>
              </a:rPr>
              <a:t>ЭБС</a:t>
            </a:r>
          </a:p>
          <a:p>
            <a:pPr algn="just"/>
            <a:r>
              <a:rPr lang="ru-RU" dirty="0">
                <a:latin typeface="Times New Roman"/>
                <a:ea typeface="SimSun"/>
              </a:rPr>
              <a:t>Продолжить совершенствование моделей наставничества в педагогической среде</a:t>
            </a:r>
            <a:r>
              <a:rPr lang="ru-RU" dirty="0" smtClean="0">
                <a:latin typeface="Times New Roman"/>
                <a:ea typeface="SimSun"/>
              </a:rPr>
              <a:t>.</a:t>
            </a:r>
          </a:p>
          <a:p>
            <a:pPr algn="just"/>
            <a:r>
              <a:rPr lang="ru-RU" dirty="0">
                <a:latin typeface="Times New Roman"/>
                <a:ea typeface="SimSun"/>
              </a:rPr>
              <a:t>Продолжить работу по систематическому обновлению страницы сайта техникума «Методическая работа</a:t>
            </a:r>
            <a:r>
              <a:rPr lang="ru-RU" dirty="0" smtClean="0">
                <a:latin typeface="Times New Roman"/>
                <a:ea typeface="SimSun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007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9"/>
            <a:ext cx="6857998" cy="12192002"/>
          </a:xfrm>
          <a:prstGeom prst="rect">
            <a:avLst/>
          </a:prstGeom>
        </p:spPr>
      </p:pic>
      <p:sp>
        <p:nvSpPr>
          <p:cNvPr id="7" name="Прямоугольный треугольник 6"/>
          <p:cNvSpPr/>
          <p:nvPr/>
        </p:nvSpPr>
        <p:spPr>
          <a:xfrm flipH="1" flipV="1">
            <a:off x="1114423" y="824248"/>
            <a:ext cx="4981577" cy="6858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7104" y="-128789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434" y="356810"/>
            <a:ext cx="1843027" cy="5757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2481260" y="1732066"/>
            <a:ext cx="9393061" cy="37394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0070C0"/>
                </a:solidFill>
                <a:ea typeface="Times New Roman"/>
                <a:cs typeface="Times New Roman"/>
              </a:rPr>
              <a:t>Итоги методической работы </a:t>
            </a:r>
            <a:endParaRPr lang="ru-RU" sz="4000" b="1" dirty="0" smtClean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в </a:t>
            </a:r>
            <a:r>
              <a:rPr lang="ru-RU" sz="4000" b="1" dirty="0">
                <a:solidFill>
                  <a:srgbClr val="0070C0"/>
                </a:solidFill>
                <a:ea typeface="Times New Roman"/>
                <a:cs typeface="Times New Roman"/>
              </a:rPr>
              <a:t>ГБПОУ «Троицкий технологический техникум» в первом </a:t>
            </a:r>
            <a:r>
              <a:rPr lang="ru-RU" sz="40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полугодии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70C0"/>
                </a:solidFill>
                <a:ea typeface="Times New Roman"/>
                <a:cs typeface="Times New Roman"/>
              </a:rPr>
              <a:t> </a:t>
            </a:r>
            <a:r>
              <a:rPr lang="ru-RU" sz="4000" b="1" dirty="0">
                <a:solidFill>
                  <a:srgbClr val="0070C0"/>
                </a:solidFill>
                <a:ea typeface="Times New Roman"/>
                <a:cs typeface="Times New Roman"/>
              </a:rPr>
              <a:t>2024 – 2025 уч. г. </a:t>
            </a:r>
          </a:p>
          <a:p>
            <a:pPr algn="r"/>
            <a:r>
              <a:rPr lang="ru-RU" sz="28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cs typeface="Arial" pitchFamily="34" charset="0"/>
              </a:rPr>
              <a:t>    </a:t>
            </a:r>
            <a:endParaRPr lang="ru-RU" sz="2800" b="1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55169" y="4817732"/>
            <a:ext cx="4536831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cs typeface="Arial" pitchFamily="34" charset="0"/>
              </a:rPr>
              <a:t>Павлищук</a:t>
            </a:r>
            <a:r>
              <a:rPr lang="ru-RU" sz="2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cs typeface="Arial" pitchFamily="34" charset="0"/>
              </a:rPr>
              <a:t> Г.А.,</a:t>
            </a:r>
          </a:p>
          <a:p>
            <a:pPr algn="r"/>
            <a:r>
              <a:rPr lang="ru-RU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cs typeface="Arial" pitchFamily="34" charset="0"/>
              </a:rPr>
              <a:t>з</a:t>
            </a:r>
            <a:r>
              <a:rPr lang="ru-RU" sz="2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cs typeface="Arial" pitchFamily="34" charset="0"/>
              </a:rPr>
              <a:t>аместитель директора </a:t>
            </a:r>
          </a:p>
          <a:p>
            <a:pPr algn="r"/>
            <a:r>
              <a:rPr lang="ru-RU" sz="24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cs typeface="Arial" pitchFamily="34" charset="0"/>
              </a:rPr>
              <a:t>п</a:t>
            </a:r>
            <a:r>
              <a:rPr lang="ru-RU" sz="24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cs typeface="Arial" pitchFamily="34" charset="0"/>
              </a:rPr>
              <a:t>о УМР</a:t>
            </a:r>
          </a:p>
          <a:p>
            <a:pPr algn="r"/>
            <a:endParaRPr lang="ru-RU" sz="3200" b="1" dirty="0">
              <a:ln w="13462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dist="38100" dir="2700000" algn="bl" rotWithShape="0">
                  <a:srgbClr val="4472C4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030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Методическая тема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243" y="1825625"/>
            <a:ext cx="11446327" cy="4351338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Обеспечение методического  сопровождения процесса  обучения в </a:t>
            </a:r>
            <a:endParaRPr lang="ru-RU" b="1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соответствии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 требованиями обновленных ФГОС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СПО,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ФГОС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СОО в рамках реализации </a:t>
            </a:r>
            <a:r>
              <a:rPr lang="ru-RU" b="1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практикоориентированных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профессионально </a:t>
            </a:r>
            <a:r>
              <a:rPr lang="ru-RU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направленных  образовательных </a:t>
            </a:r>
            <a:r>
              <a:rPr lang="ru-RU" b="1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программ</a:t>
            </a:r>
            <a:endParaRPr lang="ru-RU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6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  <a:ea typeface="+mn-ea"/>
                <a:cs typeface="+mn-cs"/>
              </a:rPr>
              <a:t>Приоритетные направления   работы </a:t>
            </a:r>
            <a:r>
              <a:rPr lang="ru-RU" sz="3200" b="1" dirty="0" err="1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  <a:ea typeface="+mn-ea"/>
                <a:cs typeface="+mn-cs"/>
              </a:rPr>
              <a:t>пед</a:t>
            </a:r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  <a:ea typeface="+mn-ea"/>
                <a:cs typeface="+mn-cs"/>
              </a:rPr>
              <a:t>. коллектива</a:t>
            </a: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814" y="1355271"/>
            <a:ext cx="11021786" cy="48216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1.Совершенствование методик преподавания и сопровождения реализации ФГОС среднего общего образования с учетом </a:t>
            </a:r>
            <a:r>
              <a:rPr lang="ru-RU" dirty="0" smtClean="0">
                <a:latin typeface="Times New Roman"/>
                <a:ea typeface="Times New Roman"/>
              </a:rPr>
              <a:t>профессиональной </a:t>
            </a:r>
            <a:r>
              <a:rPr lang="ru-RU" dirty="0">
                <a:latin typeface="Times New Roman"/>
                <a:ea typeface="Times New Roman"/>
              </a:rPr>
              <a:t>направленности.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работа 8 цикловых методических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комиссий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/>
                <a:ea typeface="Times New Roman"/>
              </a:rPr>
              <a:t>Региональный конкурс  </a:t>
            </a:r>
            <a:r>
              <a:rPr lang="ru-RU" sz="2400" dirty="0">
                <a:latin typeface="Times New Roman"/>
                <a:ea typeface="Times New Roman"/>
              </a:rPr>
              <a:t>«Лучшая практика внедрения профессионально-ориентированного содержания общеобразовательных дисциплин</a:t>
            </a:r>
            <a:r>
              <a:rPr lang="ru-RU" sz="2400" dirty="0" smtClean="0">
                <a:latin typeface="Times New Roman"/>
                <a:ea typeface="Times New Roman"/>
              </a:rPr>
              <a:t>»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работа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 С. А. </a:t>
            </a:r>
            <a:r>
              <a:rPr lang="ru-RU" sz="2400" smtClean="0">
                <a:solidFill>
                  <a:srgbClr val="0070C0"/>
                </a:solidFill>
                <a:latin typeface="Times New Roman"/>
                <a:ea typeface="Times New Roman"/>
              </a:rPr>
              <a:t>Науменко</a:t>
            </a:r>
            <a:r>
              <a:rPr lang="ru-RU" sz="240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заняла 4 место </a:t>
            </a:r>
            <a:endParaRPr lang="ru-RU" sz="2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400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2. Р</a:t>
            </a:r>
            <a:r>
              <a:rPr lang="ru-RU" dirty="0" smtClean="0">
                <a:latin typeface="Times New Roman"/>
                <a:ea typeface="Times New Roman"/>
              </a:rPr>
              <a:t>еализация федерального </a:t>
            </a:r>
            <a:r>
              <a:rPr lang="ru-RU" dirty="0">
                <a:latin typeface="Times New Roman"/>
                <a:ea typeface="Times New Roman"/>
              </a:rPr>
              <a:t>проекта «Профессионалитет</a:t>
            </a:r>
            <a:r>
              <a:rPr lang="ru-RU" dirty="0" smtClean="0">
                <a:latin typeface="Times New Roman"/>
                <a:ea typeface="Times New Roman"/>
              </a:rPr>
              <a:t>» - специальности: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Строительство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и эксплуатация зданий и сооружений;</a:t>
            </a:r>
            <a:endParaRPr lang="ru-RU" sz="20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Электрические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станции,  сети, их релейная защита и автоматизация</a:t>
            </a:r>
            <a:endParaRPr lang="ru-RU" sz="20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0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Повышение квалификации по направлению «Профессионалитет»</a:t>
            </a: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/>
            </a:r>
            <a:b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588" y="1255059"/>
            <a:ext cx="10995212" cy="4921904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прошли  8 педагогических работников, один заместитель директора,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методист </a:t>
            </a:r>
            <a:endParaRPr lang="ru-RU" sz="20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Федеральная  инициативная  группа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по разработке оценочных материалов  для проведения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ГИА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2025 г.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Руководителем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данной группы выступает ИРПО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Немчинова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Э.Т., разработала и представила  свои оценочные средства.</a:t>
            </a:r>
            <a:endParaRPr lang="ru-RU" sz="20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71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Приоритетные направления   работы </a:t>
            </a:r>
            <a:r>
              <a:rPr lang="ru-RU" sz="32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пед</a:t>
            </a: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. коллектива</a:t>
            </a:r>
            <a:b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486" y="1143000"/>
            <a:ext cx="10733314" cy="5033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3.</a:t>
            </a:r>
            <a:r>
              <a:rPr lang="ru-RU" b="1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Совершенствование методических подходов к разработке и реализации </a:t>
            </a:r>
            <a:r>
              <a:rPr lang="ru-RU" dirty="0" smtClean="0">
                <a:latin typeface="Times New Roman"/>
                <a:ea typeface="Times New Roman"/>
              </a:rPr>
              <a:t>ФГОС </a:t>
            </a:r>
            <a:r>
              <a:rPr lang="ru-RU" dirty="0">
                <a:latin typeface="Times New Roman"/>
                <a:ea typeface="Times New Roman"/>
              </a:rPr>
              <a:t>- ориентированных программ воспитания.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4.Совершенствование </a:t>
            </a:r>
            <a:r>
              <a:rPr lang="ru-RU" dirty="0">
                <a:latin typeface="Times New Roman"/>
                <a:ea typeface="Times New Roman"/>
              </a:rPr>
              <a:t>цифровой образовательной среды и развитие цифровых компетенций обучающихся и работников ПОО</a:t>
            </a:r>
            <a:r>
              <a:rPr lang="ru-RU" sz="2000" dirty="0">
                <a:ea typeface="Times New Roman"/>
                <a:cs typeface="Times New Roman"/>
              </a:rPr>
              <a:t> 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в ЭБС "</a:t>
            </a:r>
            <a:r>
              <a:rPr lang="ru-RU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Знаниум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» -  всего  зарегистрировано: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Педагогов – 86    Студентов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- 426  </a:t>
            </a:r>
            <a:endParaRPr lang="ru-RU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Областной конкурс  </a:t>
            </a:r>
            <a:r>
              <a:rPr lang="ru-RU" sz="2400" dirty="0">
                <a:solidFill>
                  <a:srgbClr val="0070C0"/>
                </a:solidFill>
                <a:latin typeface="Times New Roman"/>
                <a:ea typeface="Times New Roman"/>
              </a:rPr>
              <a:t>«Лучший ЭОР для </a:t>
            </a:r>
            <a:r>
              <a:rPr lang="ru-RU" sz="2400" dirty="0" smtClean="0">
                <a:solidFill>
                  <a:srgbClr val="0070C0"/>
                </a:solidFill>
                <a:latin typeface="Times New Roman"/>
                <a:ea typeface="Times New Roman"/>
              </a:rPr>
              <a:t>ПОО»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Кудрина А.В.,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Косачева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С.М., </a:t>
            </a:r>
            <a:r>
              <a:rPr lang="ru-RU" sz="2400" dirty="0" err="1">
                <a:latin typeface="Times New Roman"/>
                <a:ea typeface="Times New Roman"/>
                <a:cs typeface="Times New Roman"/>
              </a:rPr>
              <a:t>Расковалова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 Т.Р., Волгина С.А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. – участники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Номинация «Онлайн урок»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занял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третье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место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- </a:t>
            </a:r>
            <a:r>
              <a:rPr lang="ru-RU" sz="2400" dirty="0" err="1" smtClean="0">
                <a:latin typeface="Times New Roman"/>
                <a:ea typeface="Times New Roman"/>
                <a:cs typeface="Times New Roman"/>
              </a:rPr>
              <a:t>Малясов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Виктор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Николаевич</a:t>
            </a:r>
            <a:endParaRPr lang="ru-RU" sz="24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solidFill>
                <a:srgbClr val="0070C0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75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Приоритетные направления   работы </a:t>
            </a:r>
            <a:r>
              <a:rPr lang="ru-RU" sz="32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пед</a:t>
            </a: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. коллектива</a:t>
            </a:r>
            <a:b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57" y="1257300"/>
            <a:ext cx="10863943" cy="4919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5.Развитие </a:t>
            </a:r>
            <a:r>
              <a:rPr lang="ru-RU" dirty="0">
                <a:latin typeface="Times New Roman"/>
                <a:ea typeface="Times New Roman"/>
              </a:rPr>
              <a:t>моделей наставничества и реализация их в педагогической </a:t>
            </a:r>
            <a:r>
              <a:rPr lang="ru-RU" dirty="0" smtClean="0">
                <a:latin typeface="Times New Roman"/>
                <a:ea typeface="Times New Roman"/>
              </a:rPr>
              <a:t>среде</a:t>
            </a:r>
          </a:p>
          <a:p>
            <a:r>
              <a:rPr lang="ru-RU" dirty="0" smtClean="0">
                <a:latin typeface="Times New Roman"/>
              </a:rPr>
              <a:t>Областной конкурс «Профессиональный дебют» - 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2024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году: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Наставник О.Н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Куляшова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 молодой  специалист </a:t>
            </a:r>
            <a:r>
              <a:rPr lang="ru-RU" dirty="0" err="1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Нурулин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Д.Н. </a:t>
            </a:r>
            <a:endParaRPr lang="ru-RU" sz="2000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Региональном конкурсе  «Лучшие практики наставничества – 2024»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Ковалева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С.К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- наставляемый  </a:t>
            </a:r>
            <a:r>
              <a:rPr lang="ru-RU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Солтус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С.В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dirty="0">
              <a:solidFill>
                <a:srgbClr val="0070C0"/>
              </a:solidFill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70C0"/>
                </a:solidFill>
              </a:rPr>
              <a:t>Обучение молодых педагогов по программ «</a:t>
            </a:r>
            <a:r>
              <a:rPr lang="en-US" sz="2400" dirty="0" smtClean="0">
                <a:solidFill>
                  <a:srgbClr val="0070C0"/>
                </a:solidFill>
              </a:rPr>
              <a:t>PRO </a:t>
            </a:r>
            <a:r>
              <a:rPr lang="ru-RU" sz="2400" dirty="0" smtClean="0">
                <a:solidFill>
                  <a:srgbClr val="0070C0"/>
                </a:solidFill>
              </a:rPr>
              <a:t>движение» – 10 педагогов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4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Приоритетные направления   работы </a:t>
            </a:r>
            <a:r>
              <a:rPr lang="ru-RU" sz="32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пед</a:t>
            </a: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. коллектива</a:t>
            </a:r>
            <a:b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6" y="1208314"/>
            <a:ext cx="10961914" cy="496864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/>
                <a:ea typeface="Times New Roman"/>
              </a:rPr>
              <a:t>6.Внедрение </a:t>
            </a:r>
            <a:r>
              <a:rPr lang="ru-RU" dirty="0">
                <a:latin typeface="Times New Roman"/>
                <a:ea typeface="Times New Roman"/>
              </a:rPr>
              <a:t>проектных технологий в деятельности ПОО. </a:t>
            </a:r>
            <a:endParaRPr lang="ru-RU" dirty="0" smtClean="0"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24 декабря 2024 г. в ГБПОУ «Троицкий технологический техникум»  </a:t>
            </a:r>
            <a:r>
              <a:rPr lang="ru-RU" dirty="0" smtClean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/>
                <a:ea typeface="Times New Roman"/>
              </a:rPr>
              <a:t>заседание педагогического  совета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Users\галина\Desktop\фото педсовет\директор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9687" r="6706" b="1994"/>
          <a:stretch/>
        </p:blipFill>
        <p:spPr bwMode="auto">
          <a:xfrm>
            <a:off x="193184" y="2870916"/>
            <a:ext cx="4094882" cy="26903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галина\Desktop\фото педсовет\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" t="5698" r="-26"/>
          <a:stretch/>
        </p:blipFill>
        <p:spPr bwMode="auto">
          <a:xfrm>
            <a:off x="4416855" y="2884867"/>
            <a:ext cx="3902897" cy="26764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галина\Desktop\фото педсовет\награждение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783" y="2884868"/>
            <a:ext cx="3670479" cy="2588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9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91358" y="186035"/>
            <a:ext cx="42284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ru-RU" sz="3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</a:rPr>
              <a:t>Целевой компонент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1825625"/>
            <a:ext cx="10121537" cy="4351338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Bahnschrift SemiCondensed" panose="020B0502040204020203" pitchFamily="34" charset="0"/>
              </a:rPr>
              <a:t>Портфель проектов   </a:t>
            </a:r>
          </a:p>
          <a:p>
            <a:pPr marL="0" indent="0">
              <a:buNone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033433"/>
            <a:ext cx="1294373" cy="12943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420" y="2463344"/>
            <a:ext cx="1547664" cy="1547664"/>
          </a:xfrm>
          <a:prstGeom prst="rect">
            <a:avLst/>
          </a:prstGeom>
        </p:spPr>
      </p:pic>
      <p:pic>
        <p:nvPicPr>
          <p:cNvPr id="9" name="Picture 2" descr="https://firebasestorage.googleapis.com/v0/b/mambet-storage/o/Channel%2FAvatar%2F21738604%2F21738604-7578a3dd-2c4c-4b7e-9051-d67eee393aa7?alt=media&amp;token=c233bd9f-24c6-43c2-8605-b58a299bfe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679" y="4152151"/>
            <a:ext cx="1280132" cy="1299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Объект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3" y="4707241"/>
            <a:ext cx="2078182" cy="18288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6043" y="5247711"/>
            <a:ext cx="1628793" cy="12215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5250" y="3033434"/>
            <a:ext cx="1886213" cy="128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Приоритетные направления   работы </a:t>
            </a:r>
            <a:r>
              <a:rPr lang="ru-RU" sz="3200" b="1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пед</a:t>
            </a:r>
            <a: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  <a:t>. коллектива</a:t>
            </a:r>
            <a:br>
              <a:rPr lang="ru-RU" sz="32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Calibri" panose="020F0502020204030204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557" y="1077686"/>
            <a:ext cx="11299372" cy="509927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Times New Roman"/>
              </a:rPr>
              <a:t>7.Сопровождение обучающихся с ограниченными возможностями здоровья и инвалидов, в том числе создание  программно-методического сопровождения инклюзивного образовательного процесса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6571" y="3105835"/>
            <a:ext cx="118654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Повышение квалификации: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Венецкая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Н.Ю.,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Гредасова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Э.З.,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Лебедева С.И.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3286" y="2432957"/>
            <a:ext cx="11723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Куляшова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О.Н.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Областной  Аннотированный _каталог_ методических материалов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ОВЗ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2"/>
          <a:srcRect l="20410" t="12102" r="18000" b="13376"/>
          <a:stretch/>
        </p:blipFill>
        <p:spPr bwMode="auto">
          <a:xfrm>
            <a:off x="7335132" y="3675539"/>
            <a:ext cx="4648200" cy="2930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18978" t="7325" r="15852" b="10828"/>
          <a:stretch/>
        </p:blipFill>
        <p:spPr bwMode="auto">
          <a:xfrm>
            <a:off x="3465442" y="3675540"/>
            <a:ext cx="3869690" cy="29309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259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</TotalTime>
  <Words>871</Words>
  <Application>Microsoft Office PowerPoint</Application>
  <PresentationFormat>Произвольный</PresentationFormat>
  <Paragraphs>200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Методическая тема</vt:lpstr>
      <vt:lpstr>Приоритетные направления   работы пед. коллектива </vt:lpstr>
      <vt:lpstr>Повышение квалификации по направлению «Профессионалитет» </vt:lpstr>
      <vt:lpstr>Приоритетные направления   работы пед. коллектива </vt:lpstr>
      <vt:lpstr>Приоритетные направления   работы пед. коллектива </vt:lpstr>
      <vt:lpstr>Приоритетные направления   работы пед. коллектива </vt:lpstr>
      <vt:lpstr>Презентация PowerPoint</vt:lpstr>
      <vt:lpstr>Приоритетные направления   работы пед. коллектива </vt:lpstr>
      <vt:lpstr>Презентация PowerPoint</vt:lpstr>
      <vt:lpstr>Презентация PowerPoint</vt:lpstr>
      <vt:lpstr>Фестиваль творчества для лиц с ограниченными возможностями здоровья «Мир на ладони» под названием «Счастливая семья – 2024» </vt:lpstr>
      <vt:lpstr>Приоритетные направления   работы пед. коллектива</vt:lpstr>
      <vt:lpstr>Областной  конкурс профессионального мастерства  мастеров производственного обучения   (руководителей практик) </vt:lpstr>
      <vt:lpstr>Выступления  педагогов на ОМО </vt:lpstr>
      <vt:lpstr>Повышение квалификации педагогических работников – курсовая подготовка</vt:lpstr>
      <vt:lpstr>Аттестация  педагогов квалификационные  категории  </vt:lpstr>
      <vt:lpstr>Предложения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89</cp:revision>
  <dcterms:created xsi:type="dcterms:W3CDTF">2024-11-14T08:11:26Z</dcterms:created>
  <dcterms:modified xsi:type="dcterms:W3CDTF">2025-02-11T06:38:29Z</dcterms:modified>
</cp:coreProperties>
</file>