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301" r:id="rId2"/>
    <p:sldId id="300" r:id="rId3"/>
    <p:sldId id="257" r:id="rId4"/>
    <p:sldId id="259" r:id="rId5"/>
    <p:sldId id="287" r:id="rId6"/>
    <p:sldId id="284" r:id="rId7"/>
    <p:sldId id="285" r:id="rId8"/>
    <p:sldId id="286" r:id="rId9"/>
    <p:sldId id="270" r:id="rId10"/>
    <p:sldId id="271" r:id="rId11"/>
    <p:sldId id="272" r:id="rId12"/>
    <p:sldId id="273" r:id="rId13"/>
    <p:sldId id="289" r:id="rId14"/>
    <p:sldId id="290" r:id="rId15"/>
    <p:sldId id="291" r:id="rId16"/>
    <p:sldId id="292" r:id="rId17"/>
    <p:sldId id="288" r:id="rId18"/>
    <p:sldId id="293" r:id="rId19"/>
    <p:sldId id="296" r:id="rId20"/>
    <p:sldId id="297" r:id="rId21"/>
    <p:sldId id="274" r:id="rId22"/>
    <p:sldId id="275" r:id="rId23"/>
    <p:sldId id="281" r:id="rId24"/>
    <p:sldId id="282" r:id="rId25"/>
    <p:sldId id="298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01.07.2022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01.07.2022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01.07.2022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01.07.2022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01.07.2022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01.07.2022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01.07.2022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01.07.2022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01.07.2022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01.07.2022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01.07.2022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01.07.2022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0"/>
            <a:ext cx="8856663" cy="1484313"/>
          </a:xfrm>
        </p:spPr>
        <p:txBody>
          <a:bodyPr/>
          <a:lstStyle/>
          <a:p>
            <a:pPr algn="ctr" eaLnBrk="1" hangingPunct="1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и науки Челябинской области</a:t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ГБПОУ «Троицкий технологический техникум» </a:t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5288" y="2133600"/>
            <a:ext cx="8550275" cy="4103688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</a:pP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Отчёт</a:t>
            </a:r>
          </a:p>
          <a:p>
            <a:pPr algn="ctr" eaLnBrk="1" hangingPunct="1">
              <a:spcBef>
                <a:spcPct val="0"/>
              </a:spcBef>
            </a:pP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 работе цикловой методической комиссии</a:t>
            </a:r>
          </a:p>
          <a:p>
            <a:pPr algn="ctr" eaLnBrk="1" hangingPunct="1">
              <a:spcBef>
                <a:spcPct val="0"/>
              </a:spcBef>
            </a:pP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преподавателей общеобразовательных дисциплин</a:t>
            </a:r>
          </a:p>
          <a:p>
            <a:pPr algn="r" eaLnBrk="1" hangingPunct="1">
              <a:spcBef>
                <a:spcPct val="0"/>
              </a:spcBef>
            </a:pPr>
            <a:endParaRPr lang="ru-RU" sz="2000" b="1" dirty="0" smtClean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eaLnBrk="1" hangingPunct="1">
              <a:spcBef>
                <a:spcPct val="0"/>
              </a:spcBef>
            </a:pPr>
            <a:endParaRPr lang="ru-RU" sz="2000" b="1" dirty="0" smtClean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eaLnBrk="1" hangingPunct="1">
              <a:spcBef>
                <a:spcPct val="0"/>
              </a:spcBef>
            </a:pPr>
            <a:endParaRPr lang="ru-RU" sz="2000" b="1" dirty="0" smtClean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eaLnBrk="1" hangingPunct="1">
              <a:spcBef>
                <a:spcPct val="0"/>
              </a:spcBef>
            </a:pP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Сабирова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.В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.,</a:t>
            </a: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eaLnBrk="1" hangingPunct="1">
              <a:spcBef>
                <a:spcPct val="0"/>
              </a:spcBef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руководитель ЦМК 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79512" y="404664"/>
            <a:ext cx="8784976" cy="6453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2962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C:\Users\User\Desktop\документ олимпиад\Олимпиада\IMG_20211215_12495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32452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3420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C:\Users\User\Desktop\документ олимпиад\Олимпиада\IMG_20211216_125200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404664"/>
            <a:ext cx="8964488" cy="655272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2588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3245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96552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062376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769718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55976" cy="3921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"/>
            <a:ext cx="4788024" cy="3825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825330"/>
            <a:ext cx="4788024" cy="3276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573016"/>
            <a:ext cx="4355976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027982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User\Downloads\IMG-20220217-WA0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95936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AppData\Local\Temp\Rar$DIa0.671\16564908949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0"/>
            <a:ext cx="5544616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AppData\Local\Temp\Rar$DIa0.001\16564908949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6024" y="2708920"/>
            <a:ext cx="4427984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User\AppData\Local\Temp\Rar$DIa0.673\16564908949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068960"/>
            <a:ext cx="5184576" cy="37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34923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846514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	</a:t>
            </a:r>
          </a:p>
          <a:p>
            <a:r>
              <a:rPr lang="ru-RU" sz="3200" dirty="0">
                <a:solidFill>
                  <a:srgbClr val="0070C0"/>
                </a:solidFill>
              </a:rPr>
              <a:t>1	Открытые уроки	10</a:t>
            </a:r>
          </a:p>
          <a:p>
            <a:r>
              <a:rPr lang="ru-RU" sz="3200" dirty="0">
                <a:solidFill>
                  <a:srgbClr val="0070C0"/>
                </a:solidFill>
              </a:rPr>
              <a:t>2	</a:t>
            </a:r>
            <a:r>
              <a:rPr lang="ru-RU" sz="3200" dirty="0" err="1">
                <a:solidFill>
                  <a:srgbClr val="0070C0"/>
                </a:solidFill>
              </a:rPr>
              <a:t>Взаимопосещение</a:t>
            </a:r>
            <a:r>
              <a:rPr lang="ru-RU" sz="3200" dirty="0">
                <a:solidFill>
                  <a:srgbClr val="0070C0"/>
                </a:solidFill>
              </a:rPr>
              <a:t>  уроков	28</a:t>
            </a:r>
          </a:p>
          <a:p>
            <a:r>
              <a:rPr lang="ru-RU" sz="3200" dirty="0">
                <a:solidFill>
                  <a:srgbClr val="0070C0"/>
                </a:solidFill>
              </a:rPr>
              <a:t>3	Выступление на заседании </a:t>
            </a:r>
            <a:r>
              <a:rPr lang="ru-RU" sz="3200" dirty="0" err="1">
                <a:solidFill>
                  <a:srgbClr val="0070C0"/>
                </a:solidFill>
              </a:rPr>
              <a:t>цк</a:t>
            </a:r>
            <a:r>
              <a:rPr lang="ru-RU" sz="3200" dirty="0">
                <a:solidFill>
                  <a:srgbClr val="0070C0"/>
                </a:solidFill>
              </a:rPr>
              <a:t>	7</a:t>
            </a:r>
          </a:p>
          <a:p>
            <a:r>
              <a:rPr lang="ru-RU" sz="3200" dirty="0">
                <a:solidFill>
                  <a:srgbClr val="0070C0"/>
                </a:solidFill>
              </a:rPr>
              <a:t>4	Публикации уроков	11</a:t>
            </a:r>
          </a:p>
          <a:p>
            <a:r>
              <a:rPr lang="ru-RU" sz="3200" dirty="0">
                <a:solidFill>
                  <a:srgbClr val="0070C0"/>
                </a:solidFill>
              </a:rPr>
              <a:t>5	Методические разработки	26</a:t>
            </a:r>
          </a:p>
          <a:p>
            <a:endParaRPr lang="ru-RU" sz="3200" dirty="0">
              <a:solidFill>
                <a:srgbClr val="FF0000"/>
              </a:solidFill>
            </a:endParaRPr>
          </a:p>
          <a:p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Мероприятия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797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3200" dirty="0">
                <a:solidFill>
                  <a:srgbClr val="0070C0"/>
                </a:solidFill>
              </a:rPr>
              <a:t>Развитие профессиональной компетентности педагога, как фактор повышения качества </a:t>
            </a:r>
            <a:r>
              <a:rPr lang="ru-RU" sz="3200" dirty="0" smtClean="0">
                <a:solidFill>
                  <a:srgbClr val="0070C0"/>
                </a:solidFill>
              </a:rPr>
              <a:t>образования  </a:t>
            </a:r>
            <a:r>
              <a:rPr lang="ru-RU" sz="3200" dirty="0">
                <a:solidFill>
                  <a:srgbClr val="0070C0"/>
                </a:solidFill>
              </a:rPr>
              <a:t>в условиях реализации </a:t>
            </a:r>
            <a:r>
              <a:rPr lang="ru-RU" sz="3200" dirty="0" smtClean="0">
                <a:solidFill>
                  <a:srgbClr val="0070C0"/>
                </a:solidFill>
              </a:rPr>
              <a:t>ФГОС</a:t>
            </a:r>
          </a:p>
          <a:p>
            <a:pPr marL="0" indent="0">
              <a:buNone/>
            </a:pPr>
            <a:r>
              <a:rPr lang="ru-RU" sz="3200" dirty="0">
                <a:solidFill>
                  <a:srgbClr val="0070C0"/>
                </a:solidFill>
              </a:rPr>
              <a:t>Цель работы :</a:t>
            </a:r>
          </a:p>
          <a:p>
            <a:pPr marL="0" indent="0">
              <a:buNone/>
            </a:pPr>
            <a:r>
              <a:rPr lang="ru-RU" sz="3200" dirty="0">
                <a:solidFill>
                  <a:srgbClr val="0070C0"/>
                </a:solidFill>
              </a:rPr>
              <a:t>Непрерывное совершенствование уровня педагогического мастерства преподавателей, компетентности в области учебного предмета и методики его преподавания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2752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305490361"/>
              </p:ext>
            </p:extLst>
          </p:nvPr>
        </p:nvGraphicFramePr>
        <p:xfrm>
          <a:off x="0" y="0"/>
          <a:ext cx="9036496" cy="8763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7275"/>
                <a:gridCol w="4741541"/>
                <a:gridCol w="3927680"/>
              </a:tblGrid>
              <a:tr h="2998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669" marR="626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Курсы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669" marR="626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Участники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669" marR="62669" marT="0" marB="0"/>
                </a:tc>
              </a:tr>
              <a:tr h="11995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669" marR="626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Коррекционная педагогика и особенности образования и воспитания детей с ОВЗ.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669" marR="626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21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669" marR="62669" marT="0" marB="0"/>
                </a:tc>
              </a:tr>
              <a:tr h="5997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669" marR="626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Основы обеспечения информационной безопасности детей.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669" marR="626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21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669" marR="62669" marT="0" marB="0"/>
                </a:tc>
              </a:tr>
              <a:tr h="8996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669" marR="626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Участие в онлайн уроках финансовой грамотности.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669" marR="626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Практически ВСЕ по несколько уроков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669" marR="62669" marT="0" marB="0"/>
                </a:tc>
              </a:tr>
              <a:tr h="8948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669" marR="626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Создание презентаций в </a:t>
                      </a:r>
                      <a:r>
                        <a:rPr lang="ru-RU" sz="2000" dirty="0" err="1">
                          <a:effectLst/>
                        </a:rPr>
                        <a:t>Поверт</a:t>
                      </a:r>
                      <a:r>
                        <a:rPr lang="ru-RU" sz="2000" dirty="0">
                          <a:effectLst/>
                        </a:rPr>
                        <a:t> Поинт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669" marR="626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Попова Н.И., Орлова О.В., Тимофеева Л.М., </a:t>
                      </a:r>
                      <a:r>
                        <a:rPr lang="ru-RU" sz="2000" dirty="0" err="1">
                          <a:effectLst/>
                        </a:rPr>
                        <a:t>Сабирова</a:t>
                      </a:r>
                      <a:r>
                        <a:rPr lang="ru-RU" sz="2000" dirty="0">
                          <a:effectLst/>
                        </a:rPr>
                        <a:t> О.В., </a:t>
                      </a:r>
                      <a:r>
                        <a:rPr lang="ru-RU" sz="2000" dirty="0" err="1" smtClean="0">
                          <a:effectLst/>
                        </a:rPr>
                        <a:t>КабановаА.М</a:t>
                      </a:r>
                      <a:r>
                        <a:rPr lang="ru-RU" sz="2000" dirty="0" smtClean="0">
                          <a:effectLst/>
                        </a:rPr>
                        <a:t>.</a:t>
                      </a:r>
                      <a:r>
                        <a:rPr lang="ru-RU" sz="2000" baseline="0" dirty="0" smtClean="0">
                          <a:effectLst/>
                        </a:rPr>
                        <a:t> Груздева Г.М.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669" marR="62669" marT="0" marB="0"/>
                </a:tc>
              </a:tr>
              <a:tr h="11995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5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669" marR="626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Всероссийский онлайн зачет по финансовой грамотности сдали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669" marR="626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Орлова О.В.  Груздева Г.М. Кабанова А.М.ТимофееваЛ.М.Брюшинина Л.Ю. Никонова Е.Ю.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669" marR="62669" marT="0" marB="0"/>
                </a:tc>
              </a:tr>
              <a:tr h="15042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6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669" marR="626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Методика преподавания общеобразовательных дисциплин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669" marR="626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Попова Н.И. , Евдокимова </a:t>
                      </a:r>
                      <a:r>
                        <a:rPr lang="ru-RU" sz="2000" dirty="0" err="1">
                          <a:effectLst/>
                        </a:rPr>
                        <a:t>А.В.Сержантова</a:t>
                      </a:r>
                      <a:r>
                        <a:rPr lang="ru-RU" sz="2000" dirty="0">
                          <a:effectLst/>
                        </a:rPr>
                        <a:t> С.Ф, </a:t>
                      </a:r>
                      <a:r>
                        <a:rPr lang="ru-RU" sz="2000" dirty="0" err="1">
                          <a:effectLst/>
                        </a:rPr>
                        <a:t>НиконоваЕ.Ю.,Орлова</a:t>
                      </a:r>
                      <a:r>
                        <a:rPr lang="ru-RU" sz="2000" dirty="0">
                          <a:effectLst/>
                        </a:rPr>
                        <a:t> О.В. ,</a:t>
                      </a:r>
                      <a:r>
                        <a:rPr lang="ru-RU" sz="2000" dirty="0" err="1" smtClean="0">
                          <a:effectLst/>
                        </a:rPr>
                        <a:t>БрюшининиЛ.Ю.Кабанова</a:t>
                      </a:r>
                      <a:r>
                        <a:rPr lang="ru-RU" sz="2000" baseline="0" dirty="0" smtClean="0">
                          <a:effectLst/>
                        </a:rPr>
                        <a:t> А.М. Груздева Г.М.</a:t>
                      </a:r>
                      <a:endParaRPr lang="ru-RU" sz="2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669" marR="62669" marT="0" marB="0"/>
                </a:tc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795463" y="1447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36076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User\AppData\Local\Temp\Rar$DIa0.721\метод разраб бинар урока 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519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AppData\Local\Temp\Rar$DIa0.735\Сертификат Орлова создание презентаций 04.03.22г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0"/>
            <a:ext cx="52920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2999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3864"/>
            <a:ext cx="32897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 descr="C:\Users\User\AppData\Local\Temp\Rar$DIa0.739\Certificateудостоверение овз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896" y="0"/>
            <a:ext cx="55081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5860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User\AppData\Local\Temp\Rar$DIa0.073\IMG_20211015_1037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119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AppData\Local\Temp\Rar$DIa0.282\IMG_20211015_103836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0"/>
            <a:ext cx="5220072" cy="731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7248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User\Downloads\IMG_85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6927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</a:p>
          <a:p>
            <a:pPr>
              <a:buNone/>
            </a:pPr>
            <a:r>
              <a:rPr lang="ru-RU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Творческих успехов</a:t>
            </a:r>
            <a:endParaRPr lang="ru-RU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36854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b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443865644"/>
              </p:ext>
            </p:extLst>
          </p:nvPr>
        </p:nvGraphicFramePr>
        <p:xfrm>
          <a:off x="0" y="1124744"/>
          <a:ext cx="9144000" cy="5911136"/>
        </p:xfrm>
        <a:graphic>
          <a:graphicData uri="http://schemas.openxmlformats.org/drawingml/2006/table">
            <a:tbl>
              <a:tblPr firstRow="1" firstCol="1" bandRow="1"/>
              <a:tblGrid>
                <a:gridCol w="1351722"/>
                <a:gridCol w="7792278"/>
              </a:tblGrid>
              <a:tr h="2880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Белоусова Светлана Николаевна</a:t>
                      </a:r>
                      <a:endParaRPr lang="ru-RU" sz="1100" b="1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797" marR="327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Методы формирования здоровой языковой среды.</a:t>
                      </a:r>
                      <a:endParaRPr lang="ru-RU" sz="1100" b="1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797" marR="327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0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Гардт</a:t>
                      </a:r>
                      <a:r>
                        <a:rPr lang="ru-RU" sz="1100" b="1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 smtClean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С.М.</a:t>
                      </a:r>
                      <a:endParaRPr lang="ru-RU" sz="1100" b="1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797" marR="327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Формирование общих компетенций студентов через применение современных педагогических технологий  </a:t>
                      </a:r>
                      <a:endParaRPr lang="ru-RU" sz="1100" b="1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797" marR="327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0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Гартвик</a:t>
                      </a:r>
                      <a:r>
                        <a:rPr lang="ru-RU" sz="1100" b="1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 smtClean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Л.В.</a:t>
                      </a:r>
                      <a:endParaRPr lang="ru-RU" sz="1100" b="1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797" marR="327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Активизация познавательной деятельности на урока ОИД</a:t>
                      </a:r>
                      <a:endParaRPr lang="ru-RU" sz="1100" b="1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797" marR="327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0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Груздева </a:t>
                      </a:r>
                      <a:r>
                        <a:rPr lang="ru-RU" sz="1100" b="1" dirty="0" smtClean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Г.М.</a:t>
                      </a:r>
                      <a:endParaRPr lang="ru-RU" sz="1100" b="1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797" marR="327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Использование проектной методики на уроках английского языка для формирования творческой активной личности и специалиста.</a:t>
                      </a:r>
                      <a:endParaRPr lang="ru-RU" sz="1100" b="1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797" marR="327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0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1.Брюшинина </a:t>
                      </a:r>
                      <a:r>
                        <a:rPr lang="ru-RU" sz="1100" b="1" dirty="0" smtClean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Л.Ю.</a:t>
                      </a:r>
                      <a:endParaRPr lang="ru-RU" sz="1100" b="1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797" marR="327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Применение информационно образовательных технологий на уроках русского языка и литературы</a:t>
                      </a:r>
                      <a:endParaRPr lang="ru-RU" sz="1100" b="1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797" marR="327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1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64610" algn="l"/>
                        </a:tabLst>
                      </a:pPr>
                      <a:r>
                        <a:rPr lang="ru-RU" sz="1100" b="1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Дубынин</a:t>
                      </a:r>
                      <a:r>
                        <a:rPr lang="ru-RU" sz="1100" b="1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 smtClean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Д,В.</a:t>
                      </a:r>
                      <a:endParaRPr lang="ru-RU" sz="1100" b="1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797" marR="327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Физическая культура в общекультурной и профессиональной подготовке обучающихся.</a:t>
                      </a:r>
                      <a:endParaRPr lang="ru-RU" sz="1100" b="1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  <a:endParaRPr lang="ru-RU" sz="1100" b="1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797" marR="327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1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64610" algn="l"/>
                        </a:tabLst>
                      </a:pPr>
                      <a:r>
                        <a:rPr lang="ru-RU" sz="1100" b="1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Евдокимова </a:t>
                      </a:r>
                      <a:r>
                        <a:rPr lang="ru-RU" sz="1100" b="1" dirty="0" smtClean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А.В.</a:t>
                      </a:r>
                      <a:endParaRPr lang="ru-RU" sz="1100" b="1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797" marR="327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Применение информационно образовательных технологий на уроках математики</a:t>
                      </a:r>
                      <a:endParaRPr lang="ru-RU" sz="1100" b="1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797" marR="327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0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64610" algn="l"/>
                        </a:tabLst>
                      </a:pPr>
                      <a:r>
                        <a:rPr lang="ru-RU" sz="1100" b="1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Жукова </a:t>
                      </a:r>
                      <a:r>
                        <a:rPr lang="ru-RU" sz="1100" b="1" dirty="0" smtClean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И.Ю.</a:t>
                      </a:r>
                      <a:endParaRPr lang="ru-RU" sz="1100" b="1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797" marR="327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Применение нетрадиционных  форм урока в преподавании уроков истории.</a:t>
                      </a:r>
                      <a:endParaRPr lang="ru-RU" sz="1100" b="1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797" marR="327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1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64610" algn="l"/>
                        </a:tabLst>
                      </a:pPr>
                      <a:r>
                        <a:rPr lang="ru-RU" sz="1100" b="1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Кабанова </a:t>
                      </a:r>
                      <a:r>
                        <a:rPr lang="ru-RU" sz="1100" b="1" dirty="0" smtClean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А.М.</a:t>
                      </a:r>
                      <a:endParaRPr lang="ru-RU" sz="1100" b="1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797" marR="327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Организация и управление инновационной работой со студентами</a:t>
                      </a:r>
                      <a:endParaRPr lang="ru-RU" sz="1100" b="1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797" marR="327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0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64610" algn="l"/>
                        </a:tabLst>
                      </a:pPr>
                      <a:r>
                        <a:rPr lang="ru-RU" sz="1100" b="1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Коновцев</a:t>
                      </a:r>
                      <a:r>
                        <a:rPr lang="ru-RU" sz="1100" b="1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 smtClean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О.В.</a:t>
                      </a:r>
                      <a:endParaRPr lang="ru-RU" sz="1100" b="1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797" marR="327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Использование на уроках физической .культуры информационно-коммуникативных  технологий.</a:t>
                      </a:r>
                      <a:endParaRPr lang="ru-RU" sz="1100" b="1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797" marR="327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0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64610" algn="l"/>
                        </a:tabLst>
                      </a:pPr>
                      <a:r>
                        <a:rPr lang="ru-RU" sz="1100" b="1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Кузнецова </a:t>
                      </a:r>
                      <a:r>
                        <a:rPr lang="ru-RU" sz="1100" b="1" dirty="0" smtClean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Г.Л.</a:t>
                      </a:r>
                      <a:endParaRPr lang="ru-RU" sz="1100" b="1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797" marR="327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Социальная реабилитация обучающихся, совершивших правонарушения в ПОО</a:t>
                      </a:r>
                      <a:endParaRPr lang="ru-RU" sz="1100" b="1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797" marR="327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0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64610" algn="l"/>
                        </a:tabLst>
                      </a:pPr>
                      <a:r>
                        <a:rPr lang="ru-RU" sz="1100" b="1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Никонова </a:t>
                      </a:r>
                      <a:r>
                        <a:rPr lang="ru-RU" sz="1100" b="1" dirty="0" smtClean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Е.Ю.</a:t>
                      </a:r>
                      <a:endParaRPr lang="ru-RU" sz="1100" b="1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797" marR="327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Пути и средства повышения мотивации при обучении английскому языку</a:t>
                      </a:r>
                      <a:endParaRPr lang="ru-RU" sz="1100" b="1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797" marR="327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0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64610" algn="l"/>
                        </a:tabLst>
                      </a:pPr>
                      <a:r>
                        <a:rPr lang="ru-RU" sz="1100" b="1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Орлова </a:t>
                      </a:r>
                      <a:r>
                        <a:rPr lang="ru-RU" sz="1100" b="1" dirty="0" smtClean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О.В.</a:t>
                      </a:r>
                      <a:endParaRPr lang="ru-RU" sz="1100" b="1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797" marR="327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Проектная деятельность на уроках физики</a:t>
                      </a:r>
                      <a:endParaRPr lang="ru-RU" sz="1100" b="1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797" marR="327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0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64610" algn="l"/>
                        </a:tabLst>
                      </a:pPr>
                      <a:r>
                        <a:rPr lang="ru-RU" sz="1100" b="1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Павлищук</a:t>
                      </a:r>
                      <a:r>
                        <a:rPr lang="ru-RU" sz="1100" b="1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 smtClean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Г.А.</a:t>
                      </a:r>
                      <a:endParaRPr lang="ru-RU" sz="1100" b="1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797" marR="327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  <a:endParaRPr lang="ru-RU" sz="1100" b="1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797" marR="327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0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64610" algn="l"/>
                        </a:tabLst>
                      </a:pPr>
                      <a:r>
                        <a:rPr lang="ru-RU" sz="1100" b="1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Попова </a:t>
                      </a:r>
                      <a:r>
                        <a:rPr lang="ru-RU" sz="1100" b="1" dirty="0" smtClean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Н.И.</a:t>
                      </a:r>
                      <a:endParaRPr lang="ru-RU" sz="1100" b="1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797" marR="327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Организация самостоятельной работы обучающихся на уроках русского языка и литературы»</a:t>
                      </a:r>
                      <a:endParaRPr lang="ru-RU" sz="1100" b="1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797" marR="327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0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64610" algn="l"/>
                        </a:tabLst>
                      </a:pPr>
                      <a:r>
                        <a:rPr lang="ru-RU" sz="1100" b="1" dirty="0" err="1" smtClean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Расковалова</a:t>
                      </a:r>
                      <a:r>
                        <a:rPr lang="ru-RU" sz="1100" b="1" baseline="0" dirty="0" smtClean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Т.Р.</a:t>
                      </a:r>
                      <a:endParaRPr lang="ru-RU" sz="1100" b="1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797" marR="327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Использование метода проектов на уроках информатики для развития творческой личности обучающихся</a:t>
                      </a:r>
                      <a:endParaRPr lang="ru-RU" sz="1100" b="1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797" marR="327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0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64610" algn="l"/>
                        </a:tabLst>
                      </a:pPr>
                      <a:r>
                        <a:rPr lang="ru-RU" sz="1100" b="1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Сабирова</a:t>
                      </a:r>
                      <a:r>
                        <a:rPr lang="ru-RU" sz="1100" b="1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 smtClean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О.В.</a:t>
                      </a:r>
                      <a:endParaRPr lang="ru-RU" sz="1100" b="1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797" marR="327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Формирование личных, предметных результатов  обучающихся на уроках химии и биологии.</a:t>
                      </a:r>
                      <a:endParaRPr lang="ru-RU" sz="1100" b="1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797" marR="327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0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64610" algn="l"/>
                        </a:tabLst>
                      </a:pPr>
                      <a:r>
                        <a:rPr lang="ru-RU" sz="1100" b="1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Сержантова</a:t>
                      </a:r>
                      <a:r>
                        <a:rPr lang="ru-RU" sz="1100" b="1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dirty="0" smtClean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С.Ф.</a:t>
                      </a:r>
                      <a:endParaRPr lang="ru-RU" sz="1100" b="1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797" marR="327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Методика организации проектной деятельности студентов на уроках иностранного языка</a:t>
                      </a:r>
                      <a:endParaRPr lang="ru-RU" sz="1100" b="1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797" marR="327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0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64610" algn="l"/>
                        </a:tabLst>
                      </a:pPr>
                      <a:r>
                        <a:rPr lang="ru-RU" sz="1100" b="1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Тимофеева </a:t>
                      </a:r>
                      <a:r>
                        <a:rPr lang="ru-RU" sz="1100" b="1" dirty="0" smtClean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Л.М.</a:t>
                      </a:r>
                      <a:endParaRPr lang="ru-RU" sz="1100" b="1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797" marR="327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Организация самостоятельной работы обучающихся</a:t>
                      </a:r>
                      <a:endParaRPr lang="ru-RU" sz="1100" b="1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797" marR="327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0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64610" algn="l"/>
                        </a:tabLst>
                      </a:pPr>
                      <a:r>
                        <a:rPr lang="ru-RU" sz="1100" b="1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Шибанова </a:t>
                      </a:r>
                      <a:r>
                        <a:rPr lang="ru-RU" sz="1100" b="1" dirty="0" smtClean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Л.В.</a:t>
                      </a:r>
                      <a:endParaRPr lang="ru-RU" sz="1100" b="1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797" marR="327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Проектная деятельность на уроках физики</a:t>
                      </a:r>
                      <a:endParaRPr lang="ru-RU" sz="1100" b="1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797" marR="327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0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864610" algn="l"/>
                        </a:tabLst>
                      </a:pPr>
                      <a:r>
                        <a:rPr lang="ru-RU" sz="11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Школьников </a:t>
                      </a:r>
                      <a:r>
                        <a:rPr lang="ru-RU" sz="1100" b="1" dirty="0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Д.А.</a:t>
                      </a:r>
                      <a:endParaRPr lang="ru-RU" sz="11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Использование на уроках физической культуры информационно-коммуникативных  технологий</a:t>
                      </a:r>
                      <a:endParaRPr lang="ru-RU" sz="11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797" marR="327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388"/>
            <a:ext cx="8229600" cy="1143000"/>
          </a:xfrm>
        </p:spPr>
        <p:txBody>
          <a:bodyPr/>
          <a:lstStyle/>
          <a:p>
            <a:r>
              <a:rPr lang="ru-RU" dirty="0" smtClean="0"/>
              <a:t>Темы самообразования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5526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822465" y="2137684"/>
            <a:ext cx="5499069" cy="321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КАТЕГОРИИ ПРЕПОДАВАТЕЛЕЙ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7997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0"/>
            <a:ext cx="7920880" cy="659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48672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7416823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математика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60436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822465" y="2137684"/>
            <a:ext cx="5499069" cy="321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физика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131618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822465" y="2137684"/>
            <a:ext cx="5499069" cy="321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метапредметная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30351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79512" y="332656"/>
            <a:ext cx="8424936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8175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497</TotalTime>
  <Words>403</Words>
  <Application>Microsoft Office PowerPoint</Application>
  <PresentationFormat>Экран (4:3)</PresentationFormat>
  <Paragraphs>99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Открытая</vt:lpstr>
      <vt:lpstr>Министерство образования и науки Челябинской области  ГБПОУ «Троицкий технологический техникум»  </vt:lpstr>
      <vt:lpstr>Тема</vt:lpstr>
      <vt:lpstr>Темы самообразования</vt:lpstr>
      <vt:lpstr>КАТЕГОРИИ ПРЕПОДАВАТЕЛЕЙ</vt:lpstr>
      <vt:lpstr>Слайд 5</vt:lpstr>
      <vt:lpstr>математика</vt:lpstr>
      <vt:lpstr>физика</vt:lpstr>
      <vt:lpstr>метапредметная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Мероприятия </vt:lpstr>
      <vt:lpstr>Слайд 20</vt:lpstr>
      <vt:lpstr>Слайд 21</vt:lpstr>
      <vt:lpstr>Слайд 22</vt:lpstr>
      <vt:lpstr>Слайд 23</vt:lpstr>
      <vt:lpstr>Слайд 24</vt:lpstr>
      <vt:lpstr>  Спасибо за внимание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Цикловая методическая комиссии      общеобразовательных  дисциплин и общих дисциплин гуманитарного и социально- экономического  цикла </dc:title>
  <dc:creator>Пользователь</dc:creator>
  <cp:lastModifiedBy>нина николаевна</cp:lastModifiedBy>
  <cp:revision>30</cp:revision>
  <dcterms:created xsi:type="dcterms:W3CDTF">2022-06-27T09:16:54Z</dcterms:created>
  <dcterms:modified xsi:type="dcterms:W3CDTF">2022-07-01T03:42:00Z</dcterms:modified>
</cp:coreProperties>
</file>