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</p:sldMasterIdLst>
  <p:notesMasterIdLst>
    <p:notesMasterId r:id="rId17"/>
  </p:notesMasterIdLst>
  <p:sldIdLst>
    <p:sldId id="294" r:id="rId4"/>
    <p:sldId id="840" r:id="rId5"/>
    <p:sldId id="302" r:id="rId6"/>
    <p:sldId id="831" r:id="rId7"/>
    <p:sldId id="829" r:id="rId8"/>
    <p:sldId id="305" r:id="rId9"/>
    <p:sldId id="275" r:id="rId10"/>
    <p:sldId id="841" r:id="rId11"/>
    <p:sldId id="832" r:id="rId12"/>
    <p:sldId id="843" r:id="rId13"/>
    <p:sldId id="842" r:id="rId14"/>
    <p:sldId id="837" r:id="rId15"/>
    <p:sldId id="838" r:id="rId16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E0FE"/>
    <a:srgbClr val="3399FF"/>
    <a:srgbClr val="ADD1FD"/>
    <a:srgbClr val="A3B2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625" autoAdjust="0"/>
  </p:normalViewPr>
  <p:slideViewPr>
    <p:cSldViewPr>
      <p:cViewPr>
        <p:scale>
          <a:sx n="82" d="100"/>
          <a:sy n="82" d="100"/>
        </p:scale>
        <p:origin x="-102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55D918-0D48-44D3-9287-CAE1B93EB64A}" type="doc">
      <dgm:prSet loTypeId="urn:microsoft.com/office/officeart/2005/8/layout/pyramid1" loCatId="pyramid" qsTypeId="urn:microsoft.com/office/officeart/2005/8/quickstyle/simple1" qsCatId="simple" csTypeId="urn:microsoft.com/office/officeart/2005/8/colors/accent4_5" csCatId="accent4" phldr="1"/>
      <dgm:spPr/>
    </dgm:pt>
    <dgm:pt modelId="{F014B99B-BC0F-4D51-AA35-03139CBC5BDF}">
      <dgm:prSet phldrT="[Текст]" custT="1"/>
      <dgm:spPr>
        <a:solidFill>
          <a:srgbClr val="0070C0"/>
        </a:solidFill>
      </dgm:spPr>
      <dgm:t>
        <a:bodyPr/>
        <a:lstStyle/>
        <a:p>
          <a:endParaRPr lang="ru-RU" sz="1200" b="1" dirty="0"/>
        </a:p>
        <a:p>
          <a:endParaRPr lang="ru-RU" sz="1200" b="1" dirty="0"/>
        </a:p>
        <a:p>
          <a:endParaRPr lang="ru-RU" sz="1200" b="1" dirty="0"/>
        </a:p>
        <a:p>
          <a:endParaRPr lang="ru-RU" sz="1200" b="1" dirty="0"/>
        </a:p>
        <a:p>
          <a:r>
            <a:rPr lang="ru-RU" sz="1200" b="1" dirty="0">
              <a:solidFill>
                <a:schemeClr val="bg1"/>
              </a:solidFill>
            </a:rPr>
            <a:t>Федеральный </a:t>
          </a:r>
        </a:p>
        <a:p>
          <a:r>
            <a:rPr lang="ru-RU" sz="1200" b="1" dirty="0">
              <a:solidFill>
                <a:schemeClr val="bg1"/>
              </a:solidFill>
            </a:rPr>
            <a:t>уровень</a:t>
          </a:r>
        </a:p>
      </dgm:t>
    </dgm:pt>
    <dgm:pt modelId="{547044BC-B29A-41C2-9396-2C63C92CED4B}" type="parTrans" cxnId="{DF277F6E-5463-4336-ABDE-6CE9BBB5760E}">
      <dgm:prSet/>
      <dgm:spPr/>
      <dgm:t>
        <a:bodyPr/>
        <a:lstStyle/>
        <a:p>
          <a:endParaRPr lang="ru-RU" b="1"/>
        </a:p>
      </dgm:t>
    </dgm:pt>
    <dgm:pt modelId="{310293B5-AF1E-4EB5-9AC5-576D9AB28450}" type="sibTrans" cxnId="{DF277F6E-5463-4336-ABDE-6CE9BBB5760E}">
      <dgm:prSet/>
      <dgm:spPr/>
      <dgm:t>
        <a:bodyPr/>
        <a:lstStyle/>
        <a:p>
          <a:endParaRPr lang="ru-RU" b="1"/>
        </a:p>
      </dgm:t>
    </dgm:pt>
    <dgm:pt modelId="{CBB2EDB4-08BF-49DB-9282-C363CE23E3D0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1200" b="1" dirty="0"/>
            <a:t>Региональный уровень</a:t>
          </a:r>
        </a:p>
      </dgm:t>
    </dgm:pt>
    <dgm:pt modelId="{061A8EDF-95EB-4ED1-B54D-E85549B7DDD2}" type="parTrans" cxnId="{AE28E987-068C-4050-9EA0-6987A9368CE5}">
      <dgm:prSet/>
      <dgm:spPr/>
      <dgm:t>
        <a:bodyPr/>
        <a:lstStyle/>
        <a:p>
          <a:endParaRPr lang="ru-RU" b="1"/>
        </a:p>
      </dgm:t>
    </dgm:pt>
    <dgm:pt modelId="{8A73D853-84E8-4FCE-B4F9-A28E61B55BFC}" type="sibTrans" cxnId="{AE28E987-068C-4050-9EA0-6987A9368CE5}">
      <dgm:prSet/>
      <dgm:spPr/>
      <dgm:t>
        <a:bodyPr/>
        <a:lstStyle/>
        <a:p>
          <a:endParaRPr lang="ru-RU" b="1"/>
        </a:p>
      </dgm:t>
    </dgm:pt>
    <dgm:pt modelId="{8380A261-4409-4C6B-8A07-0D64C5422F6D}">
      <dgm:prSet phldrT="[Текст]" custT="1"/>
      <dgm:spPr>
        <a:solidFill>
          <a:srgbClr val="00B0F0">
            <a:alpha val="50000"/>
          </a:srgbClr>
        </a:solidFill>
      </dgm:spPr>
      <dgm:t>
        <a:bodyPr/>
        <a:lstStyle/>
        <a:p>
          <a:r>
            <a:rPr lang="ru-RU" sz="1200" b="1" dirty="0"/>
            <a:t>Уровень ОО</a:t>
          </a:r>
        </a:p>
      </dgm:t>
    </dgm:pt>
    <dgm:pt modelId="{FDF2E5F5-8F13-4FFA-81A9-3BFDEEE2F092}" type="sibTrans" cxnId="{E7AC5795-AE57-4629-9DCD-7B603559995E}">
      <dgm:prSet/>
      <dgm:spPr/>
      <dgm:t>
        <a:bodyPr/>
        <a:lstStyle/>
        <a:p>
          <a:endParaRPr lang="ru-RU" b="1"/>
        </a:p>
      </dgm:t>
    </dgm:pt>
    <dgm:pt modelId="{48549D1C-43AC-47BA-B869-251333E1E3E6}" type="parTrans" cxnId="{E7AC5795-AE57-4629-9DCD-7B603559995E}">
      <dgm:prSet/>
      <dgm:spPr/>
      <dgm:t>
        <a:bodyPr/>
        <a:lstStyle/>
        <a:p>
          <a:endParaRPr lang="ru-RU" b="1"/>
        </a:p>
      </dgm:t>
    </dgm:pt>
    <dgm:pt modelId="{8C222443-D6D5-437E-8A06-7845FF64044F}" type="pres">
      <dgm:prSet presAssocID="{C055D918-0D48-44D3-9287-CAE1B93EB64A}" presName="Name0" presStyleCnt="0">
        <dgm:presLayoutVars>
          <dgm:dir/>
          <dgm:animLvl val="lvl"/>
          <dgm:resizeHandles val="exact"/>
        </dgm:presLayoutVars>
      </dgm:prSet>
      <dgm:spPr/>
    </dgm:pt>
    <dgm:pt modelId="{8E592AC7-B094-488F-86DE-8B46AA43A5F7}" type="pres">
      <dgm:prSet presAssocID="{F014B99B-BC0F-4D51-AA35-03139CBC5BDF}" presName="Name8" presStyleCnt="0"/>
      <dgm:spPr/>
    </dgm:pt>
    <dgm:pt modelId="{47753778-DDCD-4F66-8671-0963E55AC1AB}" type="pres">
      <dgm:prSet presAssocID="{F014B99B-BC0F-4D51-AA35-03139CBC5BDF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8BBE6D-1C8E-4142-827F-B1B32D20364B}" type="pres">
      <dgm:prSet presAssocID="{F014B99B-BC0F-4D51-AA35-03139CBC5BD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609C55-E487-4600-AFD0-8994D3888F22}" type="pres">
      <dgm:prSet presAssocID="{CBB2EDB4-08BF-49DB-9282-C363CE23E3D0}" presName="Name8" presStyleCnt="0"/>
      <dgm:spPr/>
    </dgm:pt>
    <dgm:pt modelId="{7099C5AD-A666-455F-9144-31509FAE35FB}" type="pres">
      <dgm:prSet presAssocID="{CBB2EDB4-08BF-49DB-9282-C363CE23E3D0}" presName="level" presStyleLbl="node1" presStyleIdx="1" presStyleCnt="3" custLinFactNeighborX="-179" custLinFactNeighborY="96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64A9E2-4365-4891-A563-4210D9FE6047}" type="pres">
      <dgm:prSet presAssocID="{CBB2EDB4-08BF-49DB-9282-C363CE23E3D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66420A-6794-4210-A8DC-A681DFE94B26}" type="pres">
      <dgm:prSet presAssocID="{8380A261-4409-4C6B-8A07-0D64C5422F6D}" presName="Name8" presStyleCnt="0"/>
      <dgm:spPr/>
    </dgm:pt>
    <dgm:pt modelId="{3405B94A-B110-4EB0-B99D-680A85764021}" type="pres">
      <dgm:prSet presAssocID="{8380A261-4409-4C6B-8A07-0D64C5422F6D}" presName="level" presStyleLbl="node1" presStyleIdx="2" presStyleCnt="3" custLinFactNeighborX="-253" custLinFactNeighborY="-230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789FCB-B92C-4A52-BB06-4A95FA62001B}" type="pres">
      <dgm:prSet presAssocID="{8380A261-4409-4C6B-8A07-0D64C5422F6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5B00826-AC6C-401C-8674-A5DF7E401C39}" type="presOf" srcId="{CBB2EDB4-08BF-49DB-9282-C363CE23E3D0}" destId="{8064A9E2-4365-4891-A563-4210D9FE6047}" srcOrd="1" destOrd="0" presId="urn:microsoft.com/office/officeart/2005/8/layout/pyramid1"/>
    <dgm:cxn modelId="{A7B1C608-FE22-4B4E-B0CA-16827C9934EA}" type="presOf" srcId="{F014B99B-BC0F-4D51-AA35-03139CBC5BDF}" destId="{158BBE6D-1C8E-4142-827F-B1B32D20364B}" srcOrd="1" destOrd="0" presId="urn:microsoft.com/office/officeart/2005/8/layout/pyramid1"/>
    <dgm:cxn modelId="{E7AC5795-AE57-4629-9DCD-7B603559995E}" srcId="{C055D918-0D48-44D3-9287-CAE1B93EB64A}" destId="{8380A261-4409-4C6B-8A07-0D64C5422F6D}" srcOrd="2" destOrd="0" parTransId="{48549D1C-43AC-47BA-B869-251333E1E3E6}" sibTransId="{FDF2E5F5-8F13-4FFA-81A9-3BFDEEE2F092}"/>
    <dgm:cxn modelId="{85B00B66-E70E-46C8-9E0A-85EA0F7747DB}" type="presOf" srcId="{F014B99B-BC0F-4D51-AA35-03139CBC5BDF}" destId="{47753778-DDCD-4F66-8671-0963E55AC1AB}" srcOrd="0" destOrd="0" presId="urn:microsoft.com/office/officeart/2005/8/layout/pyramid1"/>
    <dgm:cxn modelId="{FB52C724-1ED3-4B90-98F2-FF6D2E8EF254}" type="presOf" srcId="{8380A261-4409-4C6B-8A07-0D64C5422F6D}" destId="{3405B94A-B110-4EB0-B99D-680A85764021}" srcOrd="0" destOrd="0" presId="urn:microsoft.com/office/officeart/2005/8/layout/pyramid1"/>
    <dgm:cxn modelId="{DDCFE0D0-C77B-4C02-BD59-8B73EA8EA223}" type="presOf" srcId="{CBB2EDB4-08BF-49DB-9282-C363CE23E3D0}" destId="{7099C5AD-A666-455F-9144-31509FAE35FB}" srcOrd="0" destOrd="0" presId="urn:microsoft.com/office/officeart/2005/8/layout/pyramid1"/>
    <dgm:cxn modelId="{AE28E987-068C-4050-9EA0-6987A9368CE5}" srcId="{C055D918-0D48-44D3-9287-CAE1B93EB64A}" destId="{CBB2EDB4-08BF-49DB-9282-C363CE23E3D0}" srcOrd="1" destOrd="0" parTransId="{061A8EDF-95EB-4ED1-B54D-E85549B7DDD2}" sibTransId="{8A73D853-84E8-4FCE-B4F9-A28E61B55BFC}"/>
    <dgm:cxn modelId="{DF277F6E-5463-4336-ABDE-6CE9BBB5760E}" srcId="{C055D918-0D48-44D3-9287-CAE1B93EB64A}" destId="{F014B99B-BC0F-4D51-AA35-03139CBC5BDF}" srcOrd="0" destOrd="0" parTransId="{547044BC-B29A-41C2-9396-2C63C92CED4B}" sibTransId="{310293B5-AF1E-4EB5-9AC5-576D9AB28450}"/>
    <dgm:cxn modelId="{9A70FBCE-6DA6-4D3E-B131-95FBD9E11F90}" type="presOf" srcId="{C055D918-0D48-44D3-9287-CAE1B93EB64A}" destId="{8C222443-D6D5-437E-8A06-7845FF64044F}" srcOrd="0" destOrd="0" presId="urn:microsoft.com/office/officeart/2005/8/layout/pyramid1"/>
    <dgm:cxn modelId="{8E8B1F27-8E25-42BE-9FDB-24DB10A7BA1A}" type="presOf" srcId="{8380A261-4409-4C6B-8A07-0D64C5422F6D}" destId="{EB789FCB-B92C-4A52-BB06-4A95FA62001B}" srcOrd="1" destOrd="0" presId="urn:microsoft.com/office/officeart/2005/8/layout/pyramid1"/>
    <dgm:cxn modelId="{F9C43761-7891-42B6-9A5A-9E21D946FED9}" type="presParOf" srcId="{8C222443-D6D5-437E-8A06-7845FF64044F}" destId="{8E592AC7-B094-488F-86DE-8B46AA43A5F7}" srcOrd="0" destOrd="0" presId="urn:microsoft.com/office/officeart/2005/8/layout/pyramid1"/>
    <dgm:cxn modelId="{84200684-A89B-4906-97C7-96C117FAB601}" type="presParOf" srcId="{8E592AC7-B094-488F-86DE-8B46AA43A5F7}" destId="{47753778-DDCD-4F66-8671-0963E55AC1AB}" srcOrd="0" destOrd="0" presId="urn:microsoft.com/office/officeart/2005/8/layout/pyramid1"/>
    <dgm:cxn modelId="{FC34F9DD-F1AF-45E6-9A7D-CA84AF03AB13}" type="presParOf" srcId="{8E592AC7-B094-488F-86DE-8B46AA43A5F7}" destId="{158BBE6D-1C8E-4142-827F-B1B32D20364B}" srcOrd="1" destOrd="0" presId="urn:microsoft.com/office/officeart/2005/8/layout/pyramid1"/>
    <dgm:cxn modelId="{E0F08396-3520-4915-93E8-17F81E055CE1}" type="presParOf" srcId="{8C222443-D6D5-437E-8A06-7845FF64044F}" destId="{08609C55-E487-4600-AFD0-8994D3888F22}" srcOrd="1" destOrd="0" presId="urn:microsoft.com/office/officeart/2005/8/layout/pyramid1"/>
    <dgm:cxn modelId="{16E46928-399F-4334-B708-4C9BCC04975E}" type="presParOf" srcId="{08609C55-E487-4600-AFD0-8994D3888F22}" destId="{7099C5AD-A666-455F-9144-31509FAE35FB}" srcOrd="0" destOrd="0" presId="urn:microsoft.com/office/officeart/2005/8/layout/pyramid1"/>
    <dgm:cxn modelId="{771AB4CB-74B9-48FC-9779-98E94CF9886A}" type="presParOf" srcId="{08609C55-E487-4600-AFD0-8994D3888F22}" destId="{8064A9E2-4365-4891-A563-4210D9FE6047}" srcOrd="1" destOrd="0" presId="urn:microsoft.com/office/officeart/2005/8/layout/pyramid1"/>
    <dgm:cxn modelId="{6AA5CA64-D0C1-4DC0-97F8-3A64BFFD9957}" type="presParOf" srcId="{8C222443-D6D5-437E-8A06-7845FF64044F}" destId="{4E66420A-6794-4210-A8DC-A681DFE94B26}" srcOrd="2" destOrd="0" presId="urn:microsoft.com/office/officeart/2005/8/layout/pyramid1"/>
    <dgm:cxn modelId="{8CE43D19-62A7-40FA-93D4-FC0DADE7B412}" type="presParOf" srcId="{4E66420A-6794-4210-A8DC-A681DFE94B26}" destId="{3405B94A-B110-4EB0-B99D-680A85764021}" srcOrd="0" destOrd="0" presId="urn:microsoft.com/office/officeart/2005/8/layout/pyramid1"/>
    <dgm:cxn modelId="{332BE852-B729-4BC0-A48E-ABF1B26E21AA}" type="presParOf" srcId="{4E66420A-6794-4210-A8DC-A681DFE94B26}" destId="{EB789FCB-B92C-4A52-BB06-4A95FA62001B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753778-DDCD-4F66-8671-0963E55AC1AB}">
      <dsp:nvSpPr>
        <dsp:cNvPr id="0" name=""/>
        <dsp:cNvSpPr/>
      </dsp:nvSpPr>
      <dsp:spPr>
        <a:xfrm>
          <a:off x="1125148" y="0"/>
          <a:ext cx="1125148" cy="1729979"/>
        </a:xfrm>
        <a:prstGeom prst="trapezoid">
          <a:avLst>
            <a:gd name="adj" fmla="val 50000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chemeClr val="bg1"/>
              </a:solidFill>
            </a:rPr>
            <a:t>Федеральный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chemeClr val="bg1"/>
              </a:solidFill>
            </a:rPr>
            <a:t>уровень</a:t>
          </a:r>
        </a:p>
      </dsp:txBody>
      <dsp:txXfrm>
        <a:off x="1125148" y="0"/>
        <a:ext cx="1125148" cy="1729979"/>
      </dsp:txXfrm>
    </dsp:sp>
    <dsp:sp modelId="{7099C5AD-A666-455F-9144-31509FAE35FB}">
      <dsp:nvSpPr>
        <dsp:cNvPr id="0" name=""/>
        <dsp:cNvSpPr/>
      </dsp:nvSpPr>
      <dsp:spPr>
        <a:xfrm>
          <a:off x="558546" y="1746742"/>
          <a:ext cx="2250296" cy="1729979"/>
        </a:xfrm>
        <a:prstGeom prst="trapezoid">
          <a:avLst>
            <a:gd name="adj" fmla="val 32519"/>
          </a:avLst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/>
            <a:t>Региональный уровень</a:t>
          </a:r>
        </a:p>
      </dsp:txBody>
      <dsp:txXfrm>
        <a:off x="952348" y="1746742"/>
        <a:ext cx="1462692" cy="1729979"/>
      </dsp:txXfrm>
    </dsp:sp>
    <dsp:sp modelId="{3405B94A-B110-4EB0-B99D-680A85764021}">
      <dsp:nvSpPr>
        <dsp:cNvPr id="0" name=""/>
        <dsp:cNvSpPr/>
      </dsp:nvSpPr>
      <dsp:spPr>
        <a:xfrm>
          <a:off x="0" y="3420047"/>
          <a:ext cx="3375445" cy="1729979"/>
        </a:xfrm>
        <a:prstGeom prst="trapezoid">
          <a:avLst>
            <a:gd name="adj" fmla="val 32519"/>
          </a:avLst>
        </a:prstGeom>
        <a:solidFill>
          <a:srgbClr val="00B0F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/>
            <a:t>Уровень ОО</a:t>
          </a:r>
        </a:p>
      </dsp:txBody>
      <dsp:txXfrm>
        <a:off x="590702" y="3420047"/>
        <a:ext cx="2194039" cy="17299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B63E80-F3C1-40E1-ADE6-7667B802929F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D8501-3B49-49BD-834F-769B3A01D1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872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53154-E84C-41DF-B5DA-EC6BBDAF4A27}" type="datetime1">
              <a:rPr lang="ru-RU" smtClean="0"/>
              <a:pPr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1411B-D92D-4D4A-AE7C-DA3B657800A4}" type="datetime1">
              <a:rPr lang="ru-RU" smtClean="0"/>
              <a:pPr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F3428-DA13-4CD4-A0C1-213CC02A17F0}" type="datetime1">
              <a:rPr lang="ru-RU" smtClean="0"/>
              <a:pPr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426D5F0-F15D-45D8-B753-04256A09E7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134B13E3-A7C9-4F06-8BF0-71CB1F01BE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9287681-A4B1-4DAC-A920-9387974B8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48839-2E5F-4FCD-9385-9841CECCCCC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131B457-C1D0-41FE-8722-7952E14C0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8B35363-2DD3-4661-9ABF-385D2B8D7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96E4-46DC-4F4C-9C07-5371ED3C3E8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5120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3D5C038-3522-431D-87BE-7CFA9834F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DC4E588-0F00-4384-9F1F-F5C9E3DA1A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E89D4BC-E56F-434F-913A-C71EE4E08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48839-2E5F-4FCD-9385-9841CECCCCC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F9AB716-A8D1-4D69-BD98-B3B2E800E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BA62A0C-B6F2-42D3-8C52-2FF842F6D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96E4-46DC-4F4C-9C07-5371ED3C3E8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5621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5B04A08-E050-4053-8984-12BBC8E96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E542FE7-6161-49CC-BC77-6DCA71AB92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BC7ED17-C6C0-4B04-8221-829B5E38A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48839-2E5F-4FCD-9385-9841CECCCCC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96ACE2A-66AE-434A-B79F-6789D4C38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508750E-3676-4599-B399-1616DA3DE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96E4-46DC-4F4C-9C07-5371ED3C3E8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9359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039ABB5-252F-4287-B9DB-9F4554898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98B0176-9100-4412-8D04-3956CCDA49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7F9CFD9A-1562-4710-8B23-02E3F449B5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3A1EC48-318E-49FB-86F6-43C974CED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48839-2E5F-4FCD-9385-9841CECCCCC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F3DD520-2EDD-440C-BB5E-5226A04F3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03C1C0C-1785-4ABF-9EAA-A07953F12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96E4-46DC-4F4C-9C07-5371ED3C3E8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1339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84231B2-1DC3-47D3-BB38-019BF65C8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B00D8E1-DCE9-4EE4-89A5-5A59DCA858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EE361F16-CADF-4C8C-A7C4-95113ECD70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18C4106D-E03F-49F9-B57D-F511E44B3C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9D21BD0C-B38E-470E-8450-61B520B0BD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8FCFC90D-B2BF-415A-8F29-DDD9DB526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48839-2E5F-4FCD-9385-9841CECCCCC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458F0A58-A757-4749-9A27-EC9553889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CCF6A723-A1F8-42E8-B069-820FDFE3A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96E4-46DC-4F4C-9C07-5371ED3C3E8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9372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A972743-E750-46F7-8B23-17A0CB1B9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3604CFA0-DF05-4D8C-8E5E-48A480DFF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48839-2E5F-4FCD-9385-9841CECCCCC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E45FC85E-5960-4203-B855-7EAEC710D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944812AA-A82C-460E-8580-C311591C4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96E4-46DC-4F4C-9C07-5371ED3C3E8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2484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3ABAC833-9583-4819-A73C-9834D42D0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48839-2E5F-4FCD-9385-9841CECCCCC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7A1B4BAD-8B25-416D-A92A-A661435AA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7426697C-C936-4018-92B8-5CA6FABF4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96E4-46DC-4F4C-9C07-5371ED3C3E8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8414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6EBB934-6DE9-4C5D-964E-65571BE78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54D6F1F-0591-4F30-B0B7-B4A89AC085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1A51593-8ADF-4AD1-8B9E-71971FA7B7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CDCB633-62A2-4001-8013-B39E5760F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48839-2E5F-4FCD-9385-9841CECCCCC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F76BE7B-2A82-4FB0-8DCE-2A44B9DBF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1F2F264-AC45-4A20-A3DA-F7103D790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96E4-46DC-4F4C-9C07-5371ED3C3E8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15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B6EF6-91A9-45D4-90F2-6D7F1684EEAD}" type="datetime1">
              <a:rPr lang="ru-RU" smtClean="0"/>
              <a:pPr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C3CF078-E04C-428A-96D2-8C3A015BD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427DE1C0-285E-47B6-AF60-79C712F932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034E319-A0D4-4847-B031-A29323CA85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C060F3D-E1E5-4D7E-8C34-1D28DC7AD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48839-2E5F-4FCD-9385-9841CECCCCC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ABEF55D-40BF-4BE1-B60F-F66AA84CF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70D5D7D-51A4-4A9B-A228-6681819AA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96E4-46DC-4F4C-9C07-5371ED3C3E8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499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3546C41-6417-4C7D-B049-579510482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06122519-FBFC-4159-9736-37DE6CA079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75F782A-FEF0-41B8-BAA5-10063E322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48839-2E5F-4FCD-9385-9841CECCCCC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D4C7A27-2ABD-41A7-9156-FF3A3F3A8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EA08DD4-7635-41C4-BB05-0081EC362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96E4-46DC-4F4C-9C07-5371ED3C3E8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0905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E8FBEFD6-19D8-4157-94B4-E769263FEE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E0E7B3C1-9979-4B9C-AC81-CB931EC73B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3E57E9F-C955-45B6-89E0-B9E079082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48839-2E5F-4FCD-9385-9841CECCCCC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6D6ED75-BBC5-4A7F-8407-C971FCCE9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D22B203-93D4-49E9-864F-689DAF523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96E4-46DC-4F4C-9C07-5371ED3C3E8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1397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426D5F0-F15D-45D8-B753-04256A09E7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134B13E3-A7C9-4F06-8BF0-71CB1F01BE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9287681-A4B1-4DAC-A920-9387974B8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48839-2E5F-4FCD-9385-9841CECCCCC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131B457-C1D0-41FE-8722-7952E14C0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8B35363-2DD3-4661-9ABF-385D2B8D7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96E4-46DC-4F4C-9C07-5371ED3C3E8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9392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3D5C038-3522-431D-87BE-7CFA9834F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DC4E588-0F00-4384-9F1F-F5C9E3DA1A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E89D4BC-E56F-434F-913A-C71EE4E08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48839-2E5F-4FCD-9385-9841CECCCCC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F9AB716-A8D1-4D69-BD98-B3B2E800E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BA62A0C-B6F2-42D3-8C52-2FF842F6D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96E4-46DC-4F4C-9C07-5371ED3C3E8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1482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5B04A08-E050-4053-8984-12BBC8E96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E542FE7-6161-49CC-BC77-6DCA71AB92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BC7ED17-C6C0-4B04-8221-829B5E38A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48839-2E5F-4FCD-9385-9841CECCCCC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96ACE2A-66AE-434A-B79F-6789D4C38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508750E-3676-4599-B399-1616DA3DE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96E4-46DC-4F4C-9C07-5371ED3C3E8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2036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039ABB5-252F-4287-B9DB-9F4554898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98B0176-9100-4412-8D04-3956CCDA49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7F9CFD9A-1562-4710-8B23-02E3F449B5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3A1EC48-318E-49FB-86F6-43C974CED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48839-2E5F-4FCD-9385-9841CECCCCC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F3DD520-2EDD-440C-BB5E-5226A04F3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03C1C0C-1785-4ABF-9EAA-A07953F12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96E4-46DC-4F4C-9C07-5371ED3C3E8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3638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84231B2-1DC3-47D3-BB38-019BF65C8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B00D8E1-DCE9-4EE4-89A5-5A59DCA858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EE361F16-CADF-4C8C-A7C4-95113ECD70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18C4106D-E03F-49F9-B57D-F511E44B3C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9D21BD0C-B38E-470E-8450-61B520B0BD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8FCFC90D-B2BF-415A-8F29-DDD9DB526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48839-2E5F-4FCD-9385-9841CECCCCC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458F0A58-A757-4749-9A27-EC9553889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CCF6A723-A1F8-42E8-B069-820FDFE3A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96E4-46DC-4F4C-9C07-5371ED3C3E8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9597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A972743-E750-46F7-8B23-17A0CB1B9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3604CFA0-DF05-4D8C-8E5E-48A480DFF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48839-2E5F-4FCD-9385-9841CECCCCC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E45FC85E-5960-4203-B855-7EAEC710D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944812AA-A82C-460E-8580-C311591C4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96E4-46DC-4F4C-9C07-5371ED3C3E8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3252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3ABAC833-9583-4819-A73C-9834D42D0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48839-2E5F-4FCD-9385-9841CECCCCC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7A1B4BAD-8B25-416D-A92A-A661435AA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7426697C-C936-4018-92B8-5CA6FABF4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96E4-46DC-4F4C-9C07-5371ED3C3E8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377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FB03-7E63-4E96-8E71-64D8AAAA05E5}" type="datetime1">
              <a:rPr lang="ru-RU" smtClean="0"/>
              <a:pPr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6EBB934-6DE9-4C5D-964E-65571BE78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54D6F1F-0591-4F30-B0B7-B4A89AC085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1A51593-8ADF-4AD1-8B9E-71971FA7B7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CDCB633-62A2-4001-8013-B39E5760F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48839-2E5F-4FCD-9385-9841CECCCCC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F76BE7B-2A82-4FB0-8DCE-2A44B9DBF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1F2F264-AC45-4A20-A3DA-F7103D790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96E4-46DC-4F4C-9C07-5371ED3C3E8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5978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C3CF078-E04C-428A-96D2-8C3A015BD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427DE1C0-285E-47B6-AF60-79C712F932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034E319-A0D4-4847-B031-A29323CA85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C060F3D-E1E5-4D7E-8C34-1D28DC7AD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48839-2E5F-4FCD-9385-9841CECCCCC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ABEF55D-40BF-4BE1-B60F-F66AA84CF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70D5D7D-51A4-4A9B-A228-6681819AA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96E4-46DC-4F4C-9C07-5371ED3C3E8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027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3546C41-6417-4C7D-B049-579510482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06122519-FBFC-4159-9736-37DE6CA079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75F782A-FEF0-41B8-BAA5-10063E322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48839-2E5F-4FCD-9385-9841CECCCCC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D4C7A27-2ABD-41A7-9156-FF3A3F3A8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EA08DD4-7635-41C4-BB05-0081EC362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96E4-46DC-4F4C-9C07-5371ED3C3E8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2062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E8FBEFD6-19D8-4157-94B4-E769263FEE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E0E7B3C1-9979-4B9C-AC81-CB931EC73B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3E57E9F-C955-45B6-89E0-B9E079082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48839-2E5F-4FCD-9385-9841CECCCCC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6D6ED75-BBC5-4A7F-8407-C971FCCE9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D22B203-93D4-49E9-864F-689DAF523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96E4-46DC-4F4C-9C07-5371ED3C3E8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742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10540-5065-4154-B575-25F045956217}" type="datetime1">
              <a:rPr lang="ru-RU" smtClean="0"/>
              <a:pPr/>
              <a:t>17.04.2024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19B64-BEA0-4646-B2DC-9848AD041FF0}" type="datetime1">
              <a:rPr lang="ru-RU" smtClean="0"/>
              <a:pPr/>
              <a:t>17.04.2024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D4C0B-81BA-44B0-9873-B784BFDAA5C9}" type="datetime1">
              <a:rPr lang="ru-RU" smtClean="0"/>
              <a:pPr/>
              <a:t>17.04.2024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93CF4-D6E8-4C91-A0C2-281C5183E81D}" type="datetime1">
              <a:rPr lang="ru-RU" smtClean="0"/>
              <a:pPr/>
              <a:t>17.04.2024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BA916-F477-4046-8D7F-52FEE71D902C}" type="datetime1">
              <a:rPr lang="ru-RU" smtClean="0"/>
              <a:pPr/>
              <a:t>17.04.2024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3FF46-2893-462E-B2F1-225924908D8D}" type="datetime1">
              <a:rPr lang="ru-RU" smtClean="0"/>
              <a:pPr/>
              <a:t>17.04.2024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3BC51-48CD-4653-BB47-5F4125556576}" type="datetime1">
              <a:rPr lang="ru-RU" smtClean="0"/>
              <a:pPr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E5E1C93-7273-4DA1-8345-628C07AF7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C817E9D-BEF3-4AD5-8894-A097E19E53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1227CCA-D85B-4C26-ACB8-E7F4CBFC04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48839-2E5F-4FCD-9385-9841CECCCCC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793FC40-929E-4354-A3C4-239C019F8C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6597033-0DD1-4327-930F-3D19E311AD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4796E4-46DC-4F4C-9C07-5371ED3C3E8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650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E5E1C93-7273-4DA1-8345-628C07AF7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C817E9D-BEF3-4AD5-8894-A097E19E53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1227CCA-D85B-4C26-ACB8-E7F4CBFC04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48839-2E5F-4FCD-9385-9841CECCCCC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793FC40-929E-4354-A3C4-239C019F8C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6597033-0DD1-4327-930F-3D19E311AD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4796E4-46DC-4F4C-9C07-5371ED3C3E8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307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4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tags" Target="../tags/tag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png"/><Relationship Id="rId11" Type="http://schemas.openxmlformats.org/officeDocument/2006/relationships/image" Target="../media/image11.jpeg"/><Relationship Id="rId5" Type="http://schemas.openxmlformats.org/officeDocument/2006/relationships/image" Target="../media/image6.emf"/><Relationship Id="rId10" Type="http://schemas.openxmlformats.org/officeDocument/2006/relationships/image" Target="../media/image10.jpeg"/><Relationship Id="rId4" Type="http://schemas.openxmlformats.org/officeDocument/2006/relationships/oleObject" Target="../embeddings/oleObject5.bin"/><Relationship Id="rId9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tags" Target="../tags/tag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png"/><Relationship Id="rId11" Type="http://schemas.openxmlformats.org/officeDocument/2006/relationships/image" Target="../media/image15.jpeg"/><Relationship Id="rId5" Type="http://schemas.openxmlformats.org/officeDocument/2006/relationships/image" Target="../media/image6.emf"/><Relationship Id="rId10" Type="http://schemas.openxmlformats.org/officeDocument/2006/relationships/image" Target="../media/image14.png"/><Relationship Id="rId4" Type="http://schemas.openxmlformats.org/officeDocument/2006/relationships/oleObject" Target="../embeddings/oleObject6.bin"/><Relationship Id="rId9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ttt.troitsk.su/" TargetMode="Externa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tags" Target="../tags/tag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7.bin"/><Relationship Id="rId9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4415" y="179609"/>
            <a:ext cx="3312369" cy="360040"/>
          </a:xfrm>
        </p:spPr>
        <p:txBody>
          <a:bodyPr rtlCol="0">
            <a:no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74904" y="6448261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/>
              <a:pPr/>
              <a:t>1</a:t>
            </a:fld>
            <a:endParaRPr lang="ru-RU" sz="1400"/>
          </a:p>
        </p:txBody>
      </p:sp>
      <p:pic>
        <p:nvPicPr>
          <p:cNvPr id="10" name="Picture 3" descr="C:\Users\Администратор\Desktop\Coat_of_arms_of_Chelyabinsk_Oblast.svg.png">
            <a:extLst>
              <a:ext uri="{FF2B5EF4-FFF2-40B4-BE49-F238E27FC236}">
                <a16:creationId xmlns="" xmlns:a16="http://schemas.microsoft.com/office/drawing/2014/main" id="{9CAB8852-A417-4D29-8B91-8360D3232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FA690F5C-004C-42B9-B72F-B786C782DD2F}"/>
              </a:ext>
            </a:extLst>
          </p:cNvPr>
          <p:cNvSpPr txBox="1"/>
          <p:nvPr/>
        </p:nvSpPr>
        <p:spPr>
          <a:xfrm>
            <a:off x="916386" y="796474"/>
            <a:ext cx="7624018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профессиональное образовательное учреждение «Троицкий технологический техникум»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6A4A1D50-C345-4A34-88BD-4C0B81EE5703}"/>
              </a:ext>
            </a:extLst>
          </p:cNvPr>
          <p:cNvSpPr txBox="1"/>
          <p:nvPr/>
        </p:nvSpPr>
        <p:spPr>
          <a:xfrm>
            <a:off x="683568" y="1708619"/>
            <a:ext cx="7624018" cy="15081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ru-RU" sz="2000" b="1" dirty="0"/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защиты проекта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внедрению бережливых технологий в системе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Челябинской области 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76C5848D-E353-4493-B4C3-0DA0BB73400D}"/>
              </a:ext>
            </a:extLst>
          </p:cNvPr>
          <p:cNvSpPr txBox="1"/>
          <p:nvPr/>
        </p:nvSpPr>
        <p:spPr>
          <a:xfrm>
            <a:off x="3923933" y="5119241"/>
            <a:ext cx="4851575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ru-RU" dirty="0"/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цикловой комиссии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Куляшова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Ольга Николаевна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CED1909E-D425-4815-B6E0-8863093AA9F6}"/>
              </a:ext>
            </a:extLst>
          </p:cNvPr>
          <p:cNvSpPr txBox="1"/>
          <p:nvPr/>
        </p:nvSpPr>
        <p:spPr>
          <a:xfrm>
            <a:off x="831999" y="3314552"/>
            <a:ext cx="7624018" cy="18158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«Оптимизация процесса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сбора отчетной документации от преподавателей цикловой комиссии ГБПОУ Троицкий технологический техникум»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482" y="6299391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089" y="497018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76C5848D-E353-4493-B4C3-0DA0BB73400D}"/>
              </a:ext>
            </a:extLst>
          </p:cNvPr>
          <p:cNvSpPr txBox="1"/>
          <p:nvPr/>
        </p:nvSpPr>
        <p:spPr>
          <a:xfrm>
            <a:off x="2393472" y="6028689"/>
            <a:ext cx="399586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 -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1744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4" name="Object 24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9" y="159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00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74904" y="6356360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ru-RU" sz="140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3" descr="C:\Users\Администратор\Desktop\Coat_of_arms_of_Chelyabinsk_Oblast.svg.png">
            <a:extLst>
              <a:ext uri="{FF2B5EF4-FFF2-40B4-BE49-F238E27FC236}">
                <a16:creationId xmlns="" xmlns:a16="http://schemas.microsoft.com/office/drawing/2014/main" id="{9CAB8852-A417-4D29-8B91-8360D3232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084415" y="179609"/>
            <a:ext cx="3312369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449" y="526516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53" y="6320514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3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8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Результаты реализации  проекта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.За счет экономии времени на заполнение отчетности  в таблице 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онлайн-приложении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YandexForms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у педагогов увеличивается время на выполнение других обязанностей, самообразование.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2. Есть возможность вносить корректировки по необходимости.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3. Сбор и систематизация информации проходит более эффективно</a:t>
            </a:r>
            <a:endParaRPr lang="ru-RU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65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4" name="Object 24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9" y="159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7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74904" y="6356360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ru-RU" sz="140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3" descr="C:\Users\Администратор\Desktop\Coat_of_arms_of_Chelyabinsk_Oblast.svg.png">
            <a:extLst>
              <a:ext uri="{FF2B5EF4-FFF2-40B4-BE49-F238E27FC236}">
                <a16:creationId xmlns="" xmlns:a16="http://schemas.microsoft.com/office/drawing/2014/main" id="{9CAB8852-A417-4D29-8B91-8360D3232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084415" y="179609"/>
            <a:ext cx="3312369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449" y="526516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53" y="6320514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6893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до</a:t>
            </a:r>
            <a:r>
              <a:rPr lang="ru-RU" sz="2800" dirty="0">
                <a:solidFill>
                  <a:srgbClr val="00B0F0"/>
                </a:solidFill>
              </a:rPr>
              <a:t> </a:t>
            </a:r>
            <a:r>
              <a:rPr lang="ru-RU" sz="2800" dirty="0" smtClean="0">
                <a:solidFill>
                  <a:srgbClr val="00B0F0"/>
                </a:solidFill>
              </a:rPr>
              <a:t>                                      </a:t>
            </a:r>
            <a:r>
              <a:rPr lang="ru-RU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после </a:t>
            </a:r>
          </a:p>
          <a:p>
            <a:pPr marL="0" indent="0" algn="ctr">
              <a:buNone/>
            </a:pPr>
            <a:endParaRPr lang="ru-RU" sz="28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6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78" y="1484784"/>
            <a:ext cx="3366440" cy="252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 descr="IMG-20240329-WA000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592" y="1556793"/>
            <a:ext cx="3921809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0" descr="C:\Users\User\AppData\Local\Temp\Rar$DIa2640.6289\IMG-20240404-WA0008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78" y="4221088"/>
            <a:ext cx="3122228" cy="2016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1" name="Picture 11" descr="C:\Users\User\AppData\Local\Temp\Rar$DIa2640.18904\IMG-20240404-WA0003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20" t="27137" r="-1849" b="-3499"/>
          <a:stretch/>
        </p:blipFill>
        <p:spPr bwMode="auto">
          <a:xfrm>
            <a:off x="5652122" y="4357694"/>
            <a:ext cx="2229706" cy="1879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403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4" name="Object 24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9" y="159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4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74904" y="6356360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/>
              <a:pPr/>
              <a:t>12</a:t>
            </a:fld>
            <a:endParaRPr lang="ru-RU" sz="1400"/>
          </a:p>
        </p:txBody>
      </p:sp>
      <p:pic>
        <p:nvPicPr>
          <p:cNvPr id="8" name="Picture 3" descr="C:\Users\Администратор\Desktop\Coat_of_arms_of_Chelyabinsk_Oblast.svg.png">
            <a:extLst>
              <a:ext uri="{FF2B5EF4-FFF2-40B4-BE49-F238E27FC236}">
                <a16:creationId xmlns="" xmlns:a16="http://schemas.microsoft.com/office/drawing/2014/main" id="{9CAB8852-A417-4D29-8B91-8360D3232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084415" y="179609"/>
            <a:ext cx="3312369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449" y="526516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53" y="6320514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83844" y="862579"/>
            <a:ext cx="8229600" cy="507343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Стандарт реализации проекта ( алгоритм)</a:t>
            </a:r>
          </a:p>
          <a:p>
            <a:pPr marL="0" indent="0" algn="ctr"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« Представление отчетов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педагогами»</a:t>
            </a:r>
          </a:p>
          <a:p>
            <a:pPr marL="0" indent="0" algn="ctr">
              <a:buNone/>
            </a:pPr>
            <a:endParaRPr lang="ru-RU" sz="21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</a:t>
            </a:r>
            <a:endParaRPr lang="ru-RU" sz="16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6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6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6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6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2610510" y="4515501"/>
            <a:ext cx="260178" cy="2735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25609" y="1988839"/>
            <a:ext cx="4162415" cy="10227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Открыть ссылку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7198" name="Picture 3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652" y="3432491"/>
            <a:ext cx="4346575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9" descr="C:\Users\User\Desktop\БЕРЕЖЛИВЫЕ ПРОИЗВОДСТВО\IMG-20240329-WA0007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67" t="33517" r="38777" b="53742"/>
          <a:stretch/>
        </p:blipFill>
        <p:spPr bwMode="auto">
          <a:xfrm>
            <a:off x="2140028" y="2651501"/>
            <a:ext cx="2647996" cy="360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53" y="4889080"/>
            <a:ext cx="4346575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084415" y="3578431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Заполнить Яндекс таблицу, </a:t>
            </a:r>
            <a:r>
              <a:rPr lang="ru-RU" b="1" dirty="0"/>
              <a:t>Я</a:t>
            </a:r>
            <a:r>
              <a:rPr lang="ru-RU" b="1" dirty="0" smtClean="0"/>
              <a:t>ндекс форму </a:t>
            </a:r>
            <a:endParaRPr lang="ru-RU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545227" y="5146426"/>
            <a:ext cx="4104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Отправить отчет</a:t>
            </a:r>
            <a:endParaRPr lang="ru-RU" b="1" dirty="0"/>
          </a:p>
        </p:txBody>
      </p:sp>
      <p:pic>
        <p:nvPicPr>
          <p:cNvPr id="28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541" y="3110034"/>
            <a:ext cx="1734157" cy="140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03" name="Picture 35" descr="C:\Users\User\Desktop\БЕРЕЖЛИВЫЕ ПРОИЗВОДСТВО\IMG-20240329-WA0003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5744" y="3151987"/>
            <a:ext cx="1607103" cy="1354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Стрелка вниз 29"/>
          <p:cNvSpPr/>
          <p:nvPr/>
        </p:nvSpPr>
        <p:spPr>
          <a:xfrm>
            <a:off x="1545227" y="3107173"/>
            <a:ext cx="260178" cy="2735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238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4" name="Object 24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9" y="159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35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74904" y="6356360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/>
              <a:pPr/>
              <a:t>13</a:t>
            </a:fld>
            <a:endParaRPr lang="ru-RU" sz="1400"/>
          </a:p>
        </p:txBody>
      </p:sp>
      <p:pic>
        <p:nvPicPr>
          <p:cNvPr id="8" name="Picture 3" descr="C:\Users\Администратор\Desktop\Coat_of_arms_of_Chelyabinsk_Oblast.svg.png">
            <a:extLst>
              <a:ext uri="{FF2B5EF4-FFF2-40B4-BE49-F238E27FC236}">
                <a16:creationId xmlns="" xmlns:a16="http://schemas.microsoft.com/office/drawing/2014/main" id="{9CAB8852-A417-4D29-8B91-8360D3232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084415" y="179609"/>
            <a:ext cx="3312369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449" y="526516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53" y="6320514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33"/>
          </a:xfrm>
        </p:spPr>
        <p:txBody>
          <a:bodyPr>
            <a:normAutofit/>
          </a:bodyPr>
          <a:lstStyle/>
          <a:p>
            <a:pPr marL="0" lvl="0" indent="0" algn="ctr">
              <a:spcBef>
                <a:spcPts val="0"/>
              </a:spcBef>
              <a:buNone/>
            </a:pPr>
            <a:endParaRPr lang="ru-RU" sz="2000" dirty="0" smtClean="0">
              <a:solidFill>
                <a:srgbClr val="FF0000"/>
              </a:solidFill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Ссылка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сайт ОО (вкладка Бережливое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образование)</a:t>
            </a:r>
          </a:p>
          <a:p>
            <a:pPr marL="0" lvl="0" indent="0" algn="ctr">
              <a:spcBef>
                <a:spcPts val="0"/>
              </a:spcBef>
              <a:buNone/>
            </a:pP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hlinkClick r:id="rId8"/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8"/>
              </a:rPr>
              <a:t>https://ttt.troitsk.su/</a:t>
            </a:r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hlinkClick r:id="rId8"/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8"/>
              </a:rPr>
              <a:t> </a:t>
            </a:r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6330" name="Picture 10" descr="C:\Users\User\Downloads\IMG-20240415-WA0001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529" y="2617646"/>
            <a:ext cx="6836509" cy="3845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961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B2261134-B118-4814-910A-53FD1FCFF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449" y="384436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489" y="6237312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1084415" y="179609"/>
            <a:ext cx="3312369" cy="360040"/>
          </a:xfrm>
          <a:prstGeom prst="rect">
            <a:avLst/>
          </a:prstGeom>
        </p:spPr>
        <p:txBody>
          <a:bodyPr rtlCol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ru-RU" sz="16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3" descr="C:\Users\Администратор\Desktop\Coat_of_arms_of_Chelyabinsk_Oblast.svg.png">
            <a:extLst>
              <a:ext uri="{FF2B5EF4-FFF2-40B4-BE49-F238E27FC236}">
                <a16:creationId xmlns="" xmlns:a16="http://schemas.microsoft.com/office/drawing/2014/main" id="{D8E1C705-14D6-41FD-9035-1DBB5D4D54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User\Downloads\-5463231485101333853_12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" t="4088" r="5864" b="1574"/>
          <a:stretch/>
        </p:blipFill>
        <p:spPr bwMode="auto">
          <a:xfrm rot="5400000">
            <a:off x="2011700" y="-190460"/>
            <a:ext cx="5277336" cy="7578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052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Прямоугольник 70"/>
          <p:cNvSpPr/>
          <p:nvPr/>
        </p:nvSpPr>
        <p:spPr>
          <a:xfrm>
            <a:off x="889171" y="1143010"/>
            <a:ext cx="642937" cy="360363"/>
          </a:xfrm>
          <a:prstGeom prst="rect">
            <a:avLst/>
          </a:prstGeom>
          <a:solidFill>
            <a:srgbClr val="9EE0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002060"/>
                </a:solidFill>
              </a:rPr>
              <a:t>ШАГ 1</a:t>
            </a:r>
            <a:r>
              <a:rPr lang="ru-RU" sz="1200" b="1" dirty="0"/>
              <a:t> </a:t>
            </a:r>
          </a:p>
        </p:txBody>
      </p:sp>
      <p:sp>
        <p:nvSpPr>
          <p:cNvPr id="63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43939" y="6500813"/>
            <a:ext cx="347662" cy="285750"/>
          </a:xfrm>
        </p:spPr>
        <p:txBody>
          <a:bodyPr/>
          <a:lstStyle/>
          <a:p>
            <a:pPr algn="ctr">
              <a:defRPr/>
            </a:pPr>
            <a:fld id="{2AD4DEC4-E446-475C-A333-F6C77385E2A3}" type="slidenum">
              <a:rPr lang="ru-RU" b="1">
                <a:solidFill>
                  <a:schemeClr val="accent5">
                    <a:lumMod val="50000"/>
                  </a:schemeClr>
                </a:solidFill>
              </a:rPr>
              <a:pPr algn="ctr">
                <a:defRPr/>
              </a:pPr>
              <a:t>3</a:t>
            </a:fld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7" name="Стрелка вправо 16"/>
          <p:cNvSpPr/>
          <p:nvPr/>
        </p:nvSpPr>
        <p:spPr>
          <a:xfrm>
            <a:off x="8324673" y="1896438"/>
            <a:ext cx="638539" cy="377212"/>
          </a:xfrm>
          <a:prstGeom prst="rightArrow">
            <a:avLst>
              <a:gd name="adj1" fmla="val 50000"/>
              <a:gd name="adj2" fmla="val 3530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379" name="TextBox 48"/>
          <p:cNvSpPr txBox="1">
            <a:spLocks noChangeArrowheads="1"/>
          </p:cNvSpPr>
          <p:nvPr/>
        </p:nvSpPr>
        <p:spPr bwMode="auto">
          <a:xfrm>
            <a:off x="250826" y="6500813"/>
            <a:ext cx="460851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Время протекания процесса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6 дней. 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4" name="Таблица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0273129"/>
              </p:ext>
            </p:extLst>
          </p:nvPr>
        </p:nvGraphicFramePr>
        <p:xfrm>
          <a:off x="445998" y="1546561"/>
          <a:ext cx="1766465" cy="1335215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6646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6367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Преподаватель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2669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Заполнение бумажного отчета</a:t>
                      </a:r>
                      <a:endParaRPr lang="ru-RU" sz="11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EE0FE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44851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дня</a:t>
                      </a:r>
                      <a:endParaRPr lang="ru-RU" sz="1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9" name="Таблица 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9062632"/>
              </p:ext>
            </p:extLst>
          </p:nvPr>
        </p:nvGraphicFramePr>
        <p:xfrm>
          <a:off x="4851052" y="4931813"/>
          <a:ext cx="3928268" cy="179829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92826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413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1. Несвоевременная сдача отчетной документации преподавателем</a:t>
                      </a:r>
                      <a:endParaRPr lang="ru-RU" alt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02" marR="91402" marT="45717" marB="45717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413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alt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ru-RU" altLang="ru-RU" sz="11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Неэффективная  форма сбора отчетной документации</a:t>
                      </a:r>
                      <a:endParaRPr lang="ru-RU" alt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02" marR="91402" marT="45717" marB="45717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413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alt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. Отсутствие</a:t>
                      </a:r>
                      <a:r>
                        <a:rPr lang="ru-RU" altLang="ru-RU" sz="11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эффективного взаимодействия между преподавателями и руководителями цикловой комиссии</a:t>
                      </a:r>
                      <a:endParaRPr lang="ru-RU" alt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02" marR="91402" marT="45717" marB="45717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413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ru-RU" alt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. Несвоевременная</a:t>
                      </a:r>
                      <a:r>
                        <a:rPr lang="ru-RU" altLang="ru-RU" sz="11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сдача отчетной документации методисту</a:t>
                      </a:r>
                      <a:endParaRPr lang="ru-RU" alt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02" marR="91402" marT="45717" marB="45717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413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alt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02" marR="91402" marT="45717" marB="45717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1" name="Прямоугольник 60"/>
          <p:cNvSpPr/>
          <p:nvPr/>
        </p:nvSpPr>
        <p:spPr>
          <a:xfrm>
            <a:off x="142876" y="1501641"/>
            <a:ext cx="231794" cy="1373335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ВХОД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4500562" y="4968296"/>
            <a:ext cx="288032" cy="1512168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ВЫХОД</a:t>
            </a:r>
          </a:p>
        </p:txBody>
      </p:sp>
      <p:sp>
        <p:nvSpPr>
          <p:cNvPr id="15406" name="Прямоугольник 54"/>
          <p:cNvSpPr>
            <a:spLocks noChangeArrowheads="1"/>
          </p:cNvSpPr>
          <p:nvPr/>
        </p:nvSpPr>
        <p:spPr bwMode="auto">
          <a:xfrm>
            <a:off x="5437802" y="4692804"/>
            <a:ext cx="34575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ПРОБЛЕМЫ:</a:t>
            </a:r>
          </a:p>
        </p:txBody>
      </p:sp>
      <p:sp>
        <p:nvSpPr>
          <p:cNvPr id="70" name="Пятно 1 60"/>
          <p:cNvSpPr/>
          <p:nvPr/>
        </p:nvSpPr>
        <p:spPr>
          <a:xfrm>
            <a:off x="8175833" y="3180448"/>
            <a:ext cx="646113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6</a:t>
            </a:r>
          </a:p>
        </p:txBody>
      </p:sp>
      <p:sp>
        <p:nvSpPr>
          <p:cNvPr id="84" name="Пятно 1 60"/>
          <p:cNvSpPr/>
          <p:nvPr/>
        </p:nvSpPr>
        <p:spPr>
          <a:xfrm>
            <a:off x="8280563" y="1303496"/>
            <a:ext cx="646113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3</a:t>
            </a:r>
          </a:p>
        </p:txBody>
      </p:sp>
      <p:sp>
        <p:nvSpPr>
          <p:cNvPr id="97" name="Пятно 1 60"/>
          <p:cNvSpPr/>
          <p:nvPr/>
        </p:nvSpPr>
        <p:spPr>
          <a:xfrm>
            <a:off x="5576366" y="3197745"/>
            <a:ext cx="646113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5</a:t>
            </a:r>
          </a:p>
          <a:p>
            <a:pPr algn="ctr">
              <a:defRPr/>
            </a:pPr>
            <a:endParaRPr lang="ru-RU" sz="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2" name="Пятно 1 60"/>
          <p:cNvSpPr/>
          <p:nvPr/>
        </p:nvSpPr>
        <p:spPr>
          <a:xfrm>
            <a:off x="2667528" y="3174250"/>
            <a:ext cx="644525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4</a:t>
            </a:r>
          </a:p>
        </p:txBody>
      </p:sp>
      <p:sp>
        <p:nvSpPr>
          <p:cNvPr id="104" name="Пятно 1 60"/>
          <p:cNvSpPr/>
          <p:nvPr/>
        </p:nvSpPr>
        <p:spPr>
          <a:xfrm>
            <a:off x="5549905" y="1346988"/>
            <a:ext cx="646112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2</a:t>
            </a:r>
          </a:p>
        </p:txBody>
      </p:sp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519" y="357188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3" descr="C:\Users\Администратор\Desktop\Coat_of_arms_of_Chelyabinsk_Oblast.svg.png">
            <a:extLst>
              <a:ext uri="{FF2B5EF4-FFF2-40B4-BE49-F238E27FC236}">
                <a16:creationId xmlns="" xmlns:a16="http://schemas.microsoft.com/office/drawing/2014/main" id="{9CAB8852-A417-4D29-8B91-8360D3232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Заголовок 1"/>
          <p:cNvSpPr txBox="1">
            <a:spLocks/>
          </p:cNvSpPr>
          <p:nvPr/>
        </p:nvSpPr>
        <p:spPr>
          <a:xfrm>
            <a:off x="1084415" y="179609"/>
            <a:ext cx="3312369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</a:p>
        </p:txBody>
      </p:sp>
      <p:sp>
        <p:nvSpPr>
          <p:cNvPr id="69" name="Прямоугольник 5"/>
          <p:cNvSpPr>
            <a:spLocks noChangeArrowheads="1"/>
          </p:cNvSpPr>
          <p:nvPr/>
        </p:nvSpPr>
        <p:spPr bwMode="auto">
          <a:xfrm>
            <a:off x="650513" y="478155"/>
            <a:ext cx="82761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Карта текущего состояния процесса «Оптимизация процесса подготовки преподавателя к учебному занятию в ГБПОУ «Челябинский энергетический колледж им. С. М. Кирова»</a:t>
            </a:r>
          </a:p>
        </p:txBody>
      </p:sp>
      <p:graphicFrame>
        <p:nvGraphicFramePr>
          <p:cNvPr id="99" name="Таблица 9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3299058"/>
              </p:ext>
            </p:extLst>
          </p:nvPr>
        </p:nvGraphicFramePr>
        <p:xfrm>
          <a:off x="3630683" y="1653702"/>
          <a:ext cx="1751856" cy="1134893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518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764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Руководитель ЦК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9680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Сбор отчетов от преподавателей</a:t>
                      </a:r>
                      <a:endParaRPr lang="ru-RU" sz="11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EE0FE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1606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день</a:t>
                      </a:r>
                      <a:endParaRPr lang="ru-RU" sz="1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00" name="Таблица 9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6468210"/>
              </p:ext>
            </p:extLst>
          </p:nvPr>
        </p:nvGraphicFramePr>
        <p:xfrm>
          <a:off x="6398950" y="1482590"/>
          <a:ext cx="1784005" cy="1254295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8400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41576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Руководитель ЦК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1051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Проверка отчетной документации в установленном порядке</a:t>
                      </a:r>
                      <a:endParaRPr lang="ru-RU" sz="11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EE0FE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4698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день</a:t>
                      </a:r>
                      <a:endParaRPr lang="ru-RU" sz="1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01" name="Таблица 1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0429987"/>
              </p:ext>
            </p:extLst>
          </p:nvPr>
        </p:nvGraphicFramePr>
        <p:xfrm>
          <a:off x="633195" y="3436781"/>
          <a:ext cx="1751856" cy="1117493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518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46902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Руководитель ЦК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9680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Составление общего отчета ЦК</a:t>
                      </a:r>
                      <a:endParaRPr lang="ru-RU" sz="11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EE0FE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1606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день</a:t>
                      </a:r>
                      <a:endParaRPr lang="ru-RU" sz="1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03" name="Таблица 10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0432293"/>
              </p:ext>
            </p:extLst>
          </p:nvPr>
        </p:nvGraphicFramePr>
        <p:xfrm>
          <a:off x="3694210" y="3452011"/>
          <a:ext cx="1774826" cy="1094676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7482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52193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Руководитель ЦК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8360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Сдача общего отчета ЦК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EE0FE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51994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день</a:t>
                      </a:r>
                      <a:endParaRPr lang="ru-RU" sz="1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05" name="Таблица 10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9264812"/>
              </p:ext>
            </p:extLst>
          </p:nvPr>
        </p:nvGraphicFramePr>
        <p:xfrm>
          <a:off x="6290660" y="3522724"/>
          <a:ext cx="1751856" cy="1232446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518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7648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Методист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9680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Проверка отчета работы ЦК в установленном порядке</a:t>
                      </a:r>
                      <a:endParaRPr lang="ru-RU" sz="11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EE0FE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1606"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06" name="Таблица 10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1430735"/>
              </p:ext>
            </p:extLst>
          </p:nvPr>
        </p:nvGraphicFramePr>
        <p:xfrm>
          <a:off x="317200" y="5169149"/>
          <a:ext cx="1751856" cy="1117493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518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28169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Методист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9680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Составление общего отчета</a:t>
                      </a:r>
                      <a:endParaRPr lang="ru-RU" sz="11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EE0FE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1606"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07" name="Таблица 10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5990503"/>
              </p:ext>
            </p:extLst>
          </p:nvPr>
        </p:nvGraphicFramePr>
        <p:xfrm>
          <a:off x="2622212" y="5152349"/>
          <a:ext cx="1751856" cy="1117493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518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28169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Директор 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9680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Сдача отчета методическим отделом</a:t>
                      </a:r>
                      <a:endParaRPr lang="ru-RU" sz="11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EE0FE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1606"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0" name="Прямоугольник 109"/>
          <p:cNvSpPr/>
          <p:nvPr/>
        </p:nvSpPr>
        <p:spPr>
          <a:xfrm>
            <a:off x="4218825" y="1141278"/>
            <a:ext cx="642937" cy="360363"/>
          </a:xfrm>
          <a:prstGeom prst="rect">
            <a:avLst/>
          </a:prstGeom>
          <a:solidFill>
            <a:srgbClr val="9EE0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002060"/>
                </a:solidFill>
              </a:rPr>
              <a:t>ШАГ 2</a:t>
            </a:r>
            <a:r>
              <a:rPr lang="ru-RU" sz="1200" b="1" dirty="0"/>
              <a:t> </a:t>
            </a:r>
          </a:p>
        </p:txBody>
      </p:sp>
      <p:sp>
        <p:nvSpPr>
          <p:cNvPr id="111" name="Прямоугольник 110"/>
          <p:cNvSpPr/>
          <p:nvPr/>
        </p:nvSpPr>
        <p:spPr>
          <a:xfrm>
            <a:off x="6991012" y="986625"/>
            <a:ext cx="642937" cy="360363"/>
          </a:xfrm>
          <a:prstGeom prst="rect">
            <a:avLst/>
          </a:prstGeom>
          <a:solidFill>
            <a:srgbClr val="9EE0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002060"/>
                </a:solidFill>
              </a:rPr>
              <a:t>ШАГ 3</a:t>
            </a:r>
            <a:r>
              <a:rPr lang="ru-RU" sz="1200" b="1" dirty="0"/>
              <a:t> </a:t>
            </a:r>
          </a:p>
        </p:txBody>
      </p:sp>
      <p:sp>
        <p:nvSpPr>
          <p:cNvPr id="112" name="Прямоугольник 111"/>
          <p:cNvSpPr/>
          <p:nvPr/>
        </p:nvSpPr>
        <p:spPr>
          <a:xfrm>
            <a:off x="1196356" y="2959797"/>
            <a:ext cx="642937" cy="360363"/>
          </a:xfrm>
          <a:prstGeom prst="rect">
            <a:avLst/>
          </a:prstGeom>
          <a:solidFill>
            <a:srgbClr val="9EE0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002060"/>
                </a:solidFill>
              </a:rPr>
              <a:t>ШАГ4</a:t>
            </a:r>
            <a:r>
              <a:rPr lang="ru-RU" sz="1200" b="1" dirty="0"/>
              <a:t> </a:t>
            </a:r>
          </a:p>
        </p:txBody>
      </p:sp>
      <p:sp>
        <p:nvSpPr>
          <p:cNvPr id="113" name="Прямоугольник 112"/>
          <p:cNvSpPr/>
          <p:nvPr/>
        </p:nvSpPr>
        <p:spPr>
          <a:xfrm>
            <a:off x="4243246" y="3020125"/>
            <a:ext cx="642937" cy="360363"/>
          </a:xfrm>
          <a:prstGeom prst="rect">
            <a:avLst/>
          </a:prstGeom>
          <a:solidFill>
            <a:srgbClr val="9EE0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002060"/>
                </a:solidFill>
              </a:rPr>
              <a:t>ШАГ 5</a:t>
            </a:r>
            <a:r>
              <a:rPr lang="ru-RU" sz="1200" b="1" dirty="0"/>
              <a:t> </a:t>
            </a:r>
          </a:p>
        </p:txBody>
      </p:sp>
      <p:sp>
        <p:nvSpPr>
          <p:cNvPr id="114" name="Прямоугольник 113"/>
          <p:cNvSpPr/>
          <p:nvPr/>
        </p:nvSpPr>
        <p:spPr>
          <a:xfrm>
            <a:off x="6685228" y="3026972"/>
            <a:ext cx="642937" cy="360363"/>
          </a:xfrm>
          <a:prstGeom prst="rect">
            <a:avLst/>
          </a:prstGeom>
          <a:solidFill>
            <a:srgbClr val="9EE0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002060"/>
                </a:solidFill>
              </a:rPr>
              <a:t>ШАГ 6</a:t>
            </a:r>
            <a:r>
              <a:rPr lang="ru-RU" sz="1200" b="1" dirty="0"/>
              <a:t> </a:t>
            </a:r>
          </a:p>
        </p:txBody>
      </p:sp>
      <p:sp>
        <p:nvSpPr>
          <p:cNvPr id="115" name="Прямоугольник 114"/>
          <p:cNvSpPr/>
          <p:nvPr/>
        </p:nvSpPr>
        <p:spPr>
          <a:xfrm>
            <a:off x="874888" y="4710265"/>
            <a:ext cx="642937" cy="342246"/>
          </a:xfrm>
          <a:prstGeom prst="rect">
            <a:avLst/>
          </a:prstGeom>
          <a:solidFill>
            <a:srgbClr val="9EE0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002060"/>
                </a:solidFill>
              </a:rPr>
              <a:t>ШАГ 7</a:t>
            </a:r>
            <a:r>
              <a:rPr lang="ru-RU" sz="1200" b="1" dirty="0"/>
              <a:t> </a:t>
            </a:r>
          </a:p>
        </p:txBody>
      </p:sp>
      <p:sp>
        <p:nvSpPr>
          <p:cNvPr id="116" name="Прямоугольник 115"/>
          <p:cNvSpPr/>
          <p:nvPr/>
        </p:nvSpPr>
        <p:spPr>
          <a:xfrm>
            <a:off x="3304819" y="4728886"/>
            <a:ext cx="642937" cy="360363"/>
          </a:xfrm>
          <a:prstGeom prst="rect">
            <a:avLst/>
          </a:prstGeom>
          <a:solidFill>
            <a:srgbClr val="9EE0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002060"/>
                </a:solidFill>
              </a:rPr>
              <a:t>ШАГ 8</a:t>
            </a:r>
            <a:r>
              <a:rPr lang="ru-RU" sz="1200" b="1" dirty="0"/>
              <a:t> </a:t>
            </a:r>
          </a:p>
        </p:txBody>
      </p:sp>
      <p:sp>
        <p:nvSpPr>
          <p:cNvPr id="119" name="Стрелка вправо 118"/>
          <p:cNvSpPr/>
          <p:nvPr/>
        </p:nvSpPr>
        <p:spPr>
          <a:xfrm>
            <a:off x="5469037" y="1936001"/>
            <a:ext cx="687140" cy="377212"/>
          </a:xfrm>
          <a:prstGeom prst="rightArrow">
            <a:avLst>
              <a:gd name="adj1" fmla="val 50000"/>
              <a:gd name="adj2" fmla="val 3530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0" name="Стрелка вправо 119"/>
          <p:cNvSpPr/>
          <p:nvPr/>
        </p:nvSpPr>
        <p:spPr>
          <a:xfrm>
            <a:off x="2669349" y="3749653"/>
            <a:ext cx="742391" cy="377212"/>
          </a:xfrm>
          <a:prstGeom prst="rightArrow">
            <a:avLst>
              <a:gd name="adj1" fmla="val 50000"/>
              <a:gd name="adj2" fmla="val 3530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1" name="Стрелка вправо 120"/>
          <p:cNvSpPr/>
          <p:nvPr/>
        </p:nvSpPr>
        <p:spPr>
          <a:xfrm>
            <a:off x="2596209" y="1991000"/>
            <a:ext cx="752891" cy="377212"/>
          </a:xfrm>
          <a:prstGeom prst="rightArrow">
            <a:avLst>
              <a:gd name="adj1" fmla="val 50000"/>
              <a:gd name="adj2" fmla="val 3530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3" name="Стрелка вправо 122"/>
          <p:cNvSpPr/>
          <p:nvPr/>
        </p:nvSpPr>
        <p:spPr>
          <a:xfrm>
            <a:off x="2195550" y="5468444"/>
            <a:ext cx="342622" cy="377212"/>
          </a:xfrm>
          <a:prstGeom prst="rightArrow">
            <a:avLst>
              <a:gd name="adj1" fmla="val 50000"/>
              <a:gd name="adj2" fmla="val 3530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4" name="Стрелка вправо 43"/>
          <p:cNvSpPr/>
          <p:nvPr/>
        </p:nvSpPr>
        <p:spPr>
          <a:xfrm>
            <a:off x="5560583" y="3698963"/>
            <a:ext cx="638539" cy="377212"/>
          </a:xfrm>
          <a:prstGeom prst="rightArrow">
            <a:avLst>
              <a:gd name="adj1" fmla="val 50000"/>
              <a:gd name="adj2" fmla="val 3530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5" name="Стрелка вправо 44"/>
          <p:cNvSpPr/>
          <p:nvPr/>
        </p:nvSpPr>
        <p:spPr>
          <a:xfrm>
            <a:off x="8227267" y="3736930"/>
            <a:ext cx="638539" cy="377212"/>
          </a:xfrm>
          <a:prstGeom prst="rightArrow">
            <a:avLst>
              <a:gd name="adj1" fmla="val 50000"/>
              <a:gd name="adj2" fmla="val 3530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7" name="Пятно 1 60"/>
          <p:cNvSpPr/>
          <p:nvPr/>
        </p:nvSpPr>
        <p:spPr>
          <a:xfrm>
            <a:off x="2692529" y="1465110"/>
            <a:ext cx="646113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1</a:t>
            </a:r>
          </a:p>
        </p:txBody>
      </p:sp>
      <p:sp>
        <p:nvSpPr>
          <p:cNvPr id="48" name="Пятно 1 60"/>
          <p:cNvSpPr/>
          <p:nvPr/>
        </p:nvSpPr>
        <p:spPr>
          <a:xfrm>
            <a:off x="2023236" y="4921766"/>
            <a:ext cx="646113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7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9484044"/>
              </p:ext>
            </p:extLst>
          </p:nvPr>
        </p:nvGraphicFramePr>
        <p:xfrm>
          <a:off x="347353" y="1484787"/>
          <a:ext cx="8470076" cy="44199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80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4172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06031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4034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Проблема </a:t>
                      </a:r>
                    </a:p>
                  </a:txBody>
                  <a:tcPr marL="68579" marR="68579" marT="45739" marB="45739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Коренная причина</a:t>
                      </a:r>
                    </a:p>
                  </a:txBody>
                  <a:tcPr marL="68579" marR="68579" marT="45739" marB="45739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Способ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решения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45739" marB="45739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818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Несвоевременная</a:t>
                      </a:r>
                      <a:r>
                        <a:rPr lang="ru-RU" alt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сдача отчетной документации преподавателем</a:t>
                      </a:r>
                      <a:endParaRPr lang="ru-RU" alt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0" marR="68570" marT="45735" marB="45735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оперативное доведение информации до преподавателей</a:t>
                      </a:r>
                    </a:p>
                  </a:txBody>
                  <a:tcPr marL="68579" marR="68579" marT="45739" marB="45739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групп цикловых комиссий в </a:t>
                      </a:r>
                      <a:r>
                        <a:rPr lang="en-US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VK </a:t>
                      </a:r>
                      <a:r>
                        <a:rPr lang="ru-RU" sz="13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Мессенджер</a:t>
                      </a:r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3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Сферум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45739" marB="45739">
                    <a:solidFill>
                      <a:srgbClr val="9EE0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1818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altLang="ru-RU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Не эффективная форма сбора отчетной документации</a:t>
                      </a:r>
                      <a:endParaRPr lang="ru-RU" altLang="ru-RU" sz="1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altLang="ru-RU" sz="1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70" marR="68570" marT="45735" marB="45735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Заполнение бумажного варианта отчетной документации. Отсутствие стандарта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сдачи отчетов. </a:t>
                      </a:r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45739" marB="45739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электронной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формы сдачи отчетов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45739" marB="45739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31535">
                <a:tc>
                  <a:txBody>
                    <a:bodyPr/>
                    <a:lstStyle/>
                    <a:p>
                      <a:pPr algn="just"/>
                      <a:r>
                        <a:rPr lang="ru-RU" altLang="ru-RU" sz="14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altLang="ru-RU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Отсутствие</a:t>
                      </a:r>
                      <a:r>
                        <a:rPr lang="ru-RU" altLang="ru-RU" sz="1400" b="1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эффективного взаимодействия между преподавателями и руководителями  цикловой комиссии</a:t>
                      </a:r>
                      <a:endParaRPr lang="ru-RU" altLang="ru-RU" sz="1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70" marR="68570" marT="45735" marB="45735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Отсутствие применения в работе электронных форм для сбора и обработки информации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9" marR="68579" marT="45739" marB="45739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</a:t>
                      </a:r>
                      <a:r>
                        <a:rPr lang="ru-RU" sz="1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Яндекс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формы  для сдачи отчетной документации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45739" marB="45739">
                    <a:solidFill>
                      <a:srgbClr val="9EE0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31535">
                <a:tc>
                  <a:txBody>
                    <a:bodyPr/>
                    <a:lstStyle/>
                    <a:p>
                      <a:pPr algn="just"/>
                      <a:r>
                        <a:rPr lang="ru-RU" altLang="ru-RU" sz="14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altLang="ru-RU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altLang="ru-RU" sz="1400" b="1" kern="12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Несвоевременная</a:t>
                      </a:r>
                      <a:r>
                        <a:rPr lang="ru-RU" altLang="ru-RU" sz="1400" b="1" kern="1200" baseline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altLang="ru-RU" sz="1400" b="1" kern="12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сдача </a:t>
                      </a:r>
                      <a:r>
                        <a:rPr lang="ru-RU" altLang="ru-RU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отчетной документации руководителем цикловой комиссии методисту</a:t>
                      </a:r>
                      <a:endParaRPr lang="ru-RU" altLang="ru-RU" sz="1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70" marR="68570" marT="45735" marB="45735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хватка времени на обработку информации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45739" marB="45739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Яндекс таблицы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45739" marB="45739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7434" name="Прямоугольник 5"/>
          <p:cNvSpPr>
            <a:spLocks noChangeArrowheads="1"/>
          </p:cNvSpPr>
          <p:nvPr/>
        </p:nvSpPr>
        <p:spPr bwMode="auto">
          <a:xfrm>
            <a:off x="2573778" y="788579"/>
            <a:ext cx="35991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Анализ проблем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814" y="384436"/>
            <a:ext cx="5218385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558" y="6309320"/>
            <a:ext cx="5218385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C:\Users\Администратор\Desktop\Coat_of_arms_of_Chelyabinsk_Oblast.svg.png">
            <a:extLst>
              <a:ext uri="{FF2B5EF4-FFF2-40B4-BE49-F238E27FC236}">
                <a16:creationId xmlns:a16="http://schemas.microsoft.com/office/drawing/2014/main" xmlns="" id="{9CAB8852-A417-4D29-8B91-8360D3232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883" y="34058"/>
            <a:ext cx="54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956313" y="179609"/>
            <a:ext cx="2484277" cy="360040"/>
          </a:xfrm>
        </p:spPr>
        <p:txBody>
          <a:bodyPr rtlCol="0">
            <a:noAutofit/>
          </a:bodyPr>
          <a:lstStyle/>
          <a:p>
            <a:pPr algn="just"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</a:p>
        </p:txBody>
      </p:sp>
      <p:sp>
        <p:nvSpPr>
          <p:cNvPr id="12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625954" y="6429375"/>
            <a:ext cx="260747" cy="285750"/>
          </a:xfrm>
        </p:spPr>
        <p:txBody>
          <a:bodyPr/>
          <a:lstStyle/>
          <a:p>
            <a:pPr algn="ctr">
              <a:defRPr/>
            </a:pPr>
            <a:r>
              <a:rPr lang="ru-RU" b="1" dirty="0" smtClean="0">
                <a:solidFill>
                  <a:srgbClr val="5B9BD5">
                    <a:lumMod val="50000"/>
                  </a:srgbClr>
                </a:solidFill>
              </a:rPr>
              <a:t>1</a:t>
            </a:r>
            <a:endParaRPr lang="ru-RU" b="1" dirty="0">
              <a:solidFill>
                <a:srgbClr val="5B9BD5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7053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625956" y="6429375"/>
            <a:ext cx="260747" cy="285750"/>
          </a:xfrm>
        </p:spPr>
        <p:txBody>
          <a:bodyPr/>
          <a:lstStyle/>
          <a:p>
            <a:pPr algn="ctr">
              <a:defRPr/>
            </a:pPr>
            <a:fld id="{AD987F0A-53C7-4A4A-8BA7-E39A8CD592AC}" type="slidenum">
              <a:rPr lang="ru-RU" b="1">
                <a:solidFill>
                  <a:srgbClr val="5B9BD5">
                    <a:lumMod val="50000"/>
                  </a:srgbClr>
                </a:solidFill>
              </a:rPr>
              <a:pPr algn="ctr">
                <a:defRPr/>
              </a:pPr>
              <a:t>5</a:t>
            </a:fld>
            <a:endParaRPr lang="ru-RU" b="1" dirty="0">
              <a:solidFill>
                <a:srgbClr val="5B9BD5">
                  <a:lumMod val="50000"/>
                </a:srgbClr>
              </a:solidFill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121487665"/>
              </p:ext>
            </p:extLst>
          </p:nvPr>
        </p:nvGraphicFramePr>
        <p:xfrm>
          <a:off x="1235887" y="959979"/>
          <a:ext cx="3375445" cy="51899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Скругленный прямоугольник 9"/>
          <p:cNvSpPr/>
          <p:nvPr/>
        </p:nvSpPr>
        <p:spPr>
          <a:xfrm>
            <a:off x="4602772" y="1556793"/>
            <a:ext cx="4205750" cy="792087"/>
          </a:xfrm>
          <a:prstGeom prst="roundRect">
            <a:avLst/>
          </a:prstGeom>
          <a:solidFill>
            <a:schemeClr val="bg1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Проблемы, решение которых требуется </a:t>
            </a:r>
            <a:endParaRPr lang="ru-RU" sz="16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федеральном уровне – не выявлены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619884" y="2492897"/>
            <a:ext cx="4188638" cy="792088"/>
          </a:xfrm>
          <a:prstGeom prst="roundRect">
            <a:avLst/>
          </a:prstGeom>
          <a:solidFill>
            <a:schemeClr val="bg1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Проблемы, 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решение которых требуется </a:t>
            </a:r>
            <a:endParaRPr lang="ru-RU" sz="16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региональном уровне – не выявлены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633182" y="3501008"/>
            <a:ext cx="4162049" cy="2808312"/>
          </a:xfrm>
          <a:prstGeom prst="roundRect">
            <a:avLst/>
          </a:prstGeom>
          <a:solidFill>
            <a:schemeClr val="bg1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 Несвоевременная сдача отчета преподавателем</a:t>
            </a:r>
          </a:p>
          <a:p>
            <a:pPr>
              <a:defRPr/>
            </a:pP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 Не эффективная форма сбора информации</a:t>
            </a:r>
          </a:p>
          <a:p>
            <a:pPr>
              <a:defRPr/>
            </a:pP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 Отсутствие </a:t>
            </a:r>
            <a:r>
              <a:rPr lang="ru-RU" alt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эффективного взаимодействия между преподавателями и руководителями  цикловой комиссии</a:t>
            </a:r>
            <a:endParaRPr lang="ru-RU" sz="16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alt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Несвоевременная  сдача отчетной документации руководителем цикловой комиссии методисту</a:t>
            </a:r>
            <a:endParaRPr lang="ru-RU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ятно 1 60"/>
          <p:cNvSpPr/>
          <p:nvPr/>
        </p:nvSpPr>
        <p:spPr>
          <a:xfrm>
            <a:off x="1665379" y="5416091"/>
            <a:ext cx="484584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prstClr val="white"/>
                </a:solidFill>
                <a:cs typeface="Arial" pitchFamily="34" charset="0"/>
              </a:rPr>
              <a:t>1</a:t>
            </a:r>
          </a:p>
        </p:txBody>
      </p:sp>
      <p:sp>
        <p:nvSpPr>
          <p:cNvPr id="13" name="Пятно 1 60"/>
          <p:cNvSpPr/>
          <p:nvPr/>
        </p:nvSpPr>
        <p:spPr>
          <a:xfrm>
            <a:off x="2337166" y="5472388"/>
            <a:ext cx="484584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prstClr val="white"/>
                </a:solidFill>
                <a:cs typeface="Arial" pitchFamily="34" charset="0"/>
              </a:rPr>
              <a:t>2</a:t>
            </a:r>
          </a:p>
        </p:txBody>
      </p:sp>
      <p:sp>
        <p:nvSpPr>
          <p:cNvPr id="14" name="Пятно 1 60"/>
          <p:cNvSpPr/>
          <p:nvPr/>
        </p:nvSpPr>
        <p:spPr>
          <a:xfrm>
            <a:off x="3008953" y="5472381"/>
            <a:ext cx="484584" cy="494312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prstClr val="white"/>
                </a:solidFill>
                <a:cs typeface="Arial" pitchFamily="34" charset="0"/>
              </a:rPr>
              <a:t>3</a:t>
            </a:r>
          </a:p>
        </p:txBody>
      </p:sp>
      <p:pic>
        <p:nvPicPr>
          <p:cNvPr id="15" name="Picture 3" descr="C:\Users\Администратор\Desktop\Coat_of_arms_of_Chelyabinsk_Oblast.svg.png">
            <a:extLst>
              <a:ext uri="{FF2B5EF4-FFF2-40B4-BE49-F238E27FC236}">
                <a16:creationId xmlns:a16="http://schemas.microsoft.com/office/drawing/2014/main" xmlns="" id="{9CAB8852-A417-4D29-8B91-8360D3232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883" y="34058"/>
            <a:ext cx="54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1956315" y="179609"/>
            <a:ext cx="2484277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ru-RU" sz="16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587" y="522303"/>
            <a:ext cx="5218385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284" y="6309320"/>
            <a:ext cx="5218385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Прямоугольник 5"/>
          <p:cNvSpPr>
            <a:spLocks noChangeArrowheads="1"/>
          </p:cNvSpPr>
          <p:nvPr/>
        </p:nvSpPr>
        <p:spPr bwMode="auto">
          <a:xfrm>
            <a:off x="2986739" y="797806"/>
            <a:ext cx="35991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Пирамида  проблем</a:t>
            </a:r>
          </a:p>
        </p:txBody>
      </p:sp>
      <p:sp>
        <p:nvSpPr>
          <p:cNvPr id="20" name="Пятно 1 60"/>
          <p:cNvSpPr/>
          <p:nvPr/>
        </p:nvSpPr>
        <p:spPr>
          <a:xfrm>
            <a:off x="3680740" y="5472388"/>
            <a:ext cx="484584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prstClr val="white"/>
                </a:solidFill>
                <a:cs typeface="Arial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18395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43939" y="6429375"/>
            <a:ext cx="347662" cy="285750"/>
          </a:xfrm>
        </p:spPr>
        <p:txBody>
          <a:bodyPr/>
          <a:lstStyle/>
          <a:p>
            <a:pPr algn="ctr">
              <a:defRPr/>
            </a:pPr>
            <a:fld id="{0970D5C5-FB1B-4607-B94D-242D9579A688}" type="slidenum">
              <a:rPr lang="ru-RU" b="1">
                <a:solidFill>
                  <a:schemeClr val="accent5">
                    <a:lumMod val="50000"/>
                  </a:schemeClr>
                </a:solidFill>
              </a:rPr>
              <a:pPr algn="ctr">
                <a:defRPr/>
              </a:pPr>
              <a:t>6</a:t>
            </a:fld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8446" name="TextBox 48"/>
          <p:cNvSpPr txBox="1">
            <a:spLocks noChangeArrowheads="1"/>
          </p:cNvSpPr>
          <p:nvPr/>
        </p:nvSpPr>
        <p:spPr bwMode="auto">
          <a:xfrm>
            <a:off x="110342" y="6111873"/>
            <a:ext cx="47148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 протекания процесса –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дня</a:t>
            </a:r>
            <a:endParaRPr lang="ru-RU" sz="16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5592670" y="4110318"/>
            <a:ext cx="288032" cy="1512168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ВЫХОД</a:t>
            </a:r>
          </a:p>
        </p:txBody>
      </p:sp>
      <p:sp>
        <p:nvSpPr>
          <p:cNvPr id="95" name="Прямоугольник 94"/>
          <p:cNvSpPr/>
          <p:nvPr/>
        </p:nvSpPr>
        <p:spPr>
          <a:xfrm>
            <a:off x="188245" y="2471272"/>
            <a:ext cx="251520" cy="1224136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ВХОД</a:t>
            </a:r>
          </a:p>
        </p:txBody>
      </p:sp>
      <p:pic>
        <p:nvPicPr>
          <p:cNvPr id="25" name="Picture 3" descr="C:\Users\Администратор\Desktop\Coat_of_arms_of_Chelyabinsk_Oblast.svg.png">
            <a:extLst>
              <a:ext uri="{FF2B5EF4-FFF2-40B4-BE49-F238E27FC236}">
                <a16:creationId xmlns="" xmlns:a16="http://schemas.microsoft.com/office/drawing/2014/main" id="{9CAB8852-A417-4D29-8B91-8360D3232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Заголовок 1"/>
          <p:cNvSpPr txBox="1">
            <a:spLocks/>
          </p:cNvSpPr>
          <p:nvPr/>
        </p:nvSpPr>
        <p:spPr>
          <a:xfrm>
            <a:off x="1084415" y="179609"/>
            <a:ext cx="3312369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488" y="493527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847" y="6447771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Прямоугольник 5"/>
          <p:cNvSpPr>
            <a:spLocks noChangeArrowheads="1"/>
          </p:cNvSpPr>
          <p:nvPr/>
        </p:nvSpPr>
        <p:spPr bwMode="auto">
          <a:xfrm>
            <a:off x="241975" y="804746"/>
            <a:ext cx="889362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Карта целевого состояния процесса «Оптимизация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процесса сбора отчетной документации от преподавателей цикловой комиссии ГБПОУ Троицкий технологический техникум»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0" name="Таблица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7273553"/>
              </p:ext>
            </p:extLst>
          </p:nvPr>
        </p:nvGraphicFramePr>
        <p:xfrm>
          <a:off x="578941" y="2525881"/>
          <a:ext cx="1414885" cy="1400086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41488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7648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Руководитель  ЦК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9680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Составление</a:t>
                      </a:r>
                      <a:r>
                        <a:rPr lang="ru-RU" sz="11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Яндекс таблицы для сбора отчетов  от преподавателей</a:t>
                      </a:r>
                      <a:endParaRPr lang="ru-RU" sz="11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EE0FE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1606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  <a:r>
                        <a:rPr lang="ru-RU" sz="10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дня</a:t>
                      </a:r>
                      <a:endParaRPr lang="ru-RU" sz="1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1" name="Прямоугольник 30"/>
          <p:cNvSpPr/>
          <p:nvPr/>
        </p:nvSpPr>
        <p:spPr>
          <a:xfrm>
            <a:off x="603910" y="2059675"/>
            <a:ext cx="642937" cy="360363"/>
          </a:xfrm>
          <a:prstGeom prst="rect">
            <a:avLst/>
          </a:prstGeom>
          <a:solidFill>
            <a:srgbClr val="9EE0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002060"/>
                </a:solidFill>
              </a:rPr>
              <a:t>ШАГ 1</a:t>
            </a:r>
            <a:r>
              <a:rPr lang="ru-RU" sz="1200" b="1" dirty="0"/>
              <a:t> </a:t>
            </a:r>
          </a:p>
        </p:txBody>
      </p:sp>
      <p:sp>
        <p:nvSpPr>
          <p:cNvPr id="32" name="Стрелка вправо 31"/>
          <p:cNvSpPr/>
          <p:nvPr/>
        </p:nvSpPr>
        <p:spPr>
          <a:xfrm>
            <a:off x="2021013" y="2911164"/>
            <a:ext cx="373824" cy="377212"/>
          </a:xfrm>
          <a:prstGeom prst="rightArrow">
            <a:avLst>
              <a:gd name="adj1" fmla="val 50000"/>
              <a:gd name="adj2" fmla="val 3530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33" name="Таблица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59437"/>
              </p:ext>
            </p:extLst>
          </p:nvPr>
        </p:nvGraphicFramePr>
        <p:xfrm>
          <a:off x="2394837" y="2471272"/>
          <a:ext cx="1377358" cy="1268336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37735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1237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Преподаватели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9680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Заполнение</a:t>
                      </a:r>
                      <a:r>
                        <a:rPr lang="ru-RU" sz="11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Яндекс таблицы преподавателями</a:t>
                      </a:r>
                      <a:endParaRPr lang="ru-RU" sz="11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EE0FE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1606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0,5 дня</a:t>
                      </a:r>
                      <a:endParaRPr lang="ru-RU" sz="1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4" name="Таблица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2521132"/>
              </p:ext>
            </p:extLst>
          </p:nvPr>
        </p:nvGraphicFramePr>
        <p:xfrm>
          <a:off x="4234731" y="2383297"/>
          <a:ext cx="1399352" cy="1400086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39935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7648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Руководитель ЦК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9680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Проверка</a:t>
                      </a:r>
                      <a:r>
                        <a:rPr lang="ru-RU" sz="11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отчетной документации в Яндекс таблице</a:t>
                      </a:r>
                      <a:endParaRPr lang="ru-RU" sz="11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EE0FE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1606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0,5 дня</a:t>
                      </a:r>
                      <a:endParaRPr lang="ru-RU" sz="1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5" name="Таблица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3159649"/>
              </p:ext>
            </p:extLst>
          </p:nvPr>
        </p:nvGraphicFramePr>
        <p:xfrm>
          <a:off x="6080705" y="2483547"/>
          <a:ext cx="1373471" cy="1232446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37347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7648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Руководитель ЦК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9680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Сдача общего отчета работы ЦК в Яндекс таблице</a:t>
                      </a:r>
                      <a:endParaRPr lang="ru-RU" sz="11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EE0FE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1606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0,5 дня</a:t>
                      </a:r>
                      <a:endParaRPr lang="ru-RU" sz="1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6" name="Таблица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93964"/>
              </p:ext>
            </p:extLst>
          </p:nvPr>
        </p:nvGraphicFramePr>
        <p:xfrm>
          <a:off x="7901910" y="2473447"/>
          <a:ext cx="1233686" cy="1388245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23368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64639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Методист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9680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Проверка отчета работы ЦК в установленном порядке</a:t>
                      </a:r>
                      <a:endParaRPr lang="ru-RU" sz="11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EE0FE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1606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день</a:t>
                      </a:r>
                      <a:endParaRPr lang="ru-RU" sz="1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7" name="Стрелка вправо 36"/>
          <p:cNvSpPr/>
          <p:nvPr/>
        </p:nvSpPr>
        <p:spPr>
          <a:xfrm>
            <a:off x="3825084" y="2978964"/>
            <a:ext cx="373824" cy="377212"/>
          </a:xfrm>
          <a:prstGeom prst="rightArrow">
            <a:avLst>
              <a:gd name="adj1" fmla="val 50000"/>
              <a:gd name="adj2" fmla="val 3530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8" name="Стрелка вправо 37"/>
          <p:cNvSpPr/>
          <p:nvPr/>
        </p:nvSpPr>
        <p:spPr>
          <a:xfrm>
            <a:off x="5693790" y="2977194"/>
            <a:ext cx="373824" cy="377212"/>
          </a:xfrm>
          <a:prstGeom prst="rightArrow">
            <a:avLst>
              <a:gd name="adj1" fmla="val 50000"/>
              <a:gd name="adj2" fmla="val 3530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9" name="Стрелка вправо 38"/>
          <p:cNvSpPr/>
          <p:nvPr/>
        </p:nvSpPr>
        <p:spPr>
          <a:xfrm>
            <a:off x="1872353" y="4914232"/>
            <a:ext cx="373824" cy="377212"/>
          </a:xfrm>
          <a:prstGeom prst="rightArrow">
            <a:avLst>
              <a:gd name="adj1" fmla="val 50000"/>
              <a:gd name="adj2" fmla="val 3530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2394837" y="2000259"/>
            <a:ext cx="642937" cy="360363"/>
          </a:xfrm>
          <a:prstGeom prst="rect">
            <a:avLst/>
          </a:prstGeom>
          <a:solidFill>
            <a:srgbClr val="9EE0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002060"/>
                </a:solidFill>
              </a:rPr>
              <a:t>ШАГ 2</a:t>
            </a:r>
            <a:r>
              <a:rPr lang="ru-RU" sz="1200" b="1" dirty="0"/>
              <a:t> 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4254941" y="1945537"/>
            <a:ext cx="642937" cy="360363"/>
          </a:xfrm>
          <a:prstGeom prst="rect">
            <a:avLst/>
          </a:prstGeom>
          <a:solidFill>
            <a:srgbClr val="9EE0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002060"/>
                </a:solidFill>
              </a:rPr>
              <a:t>ШАГ 3</a:t>
            </a:r>
            <a:r>
              <a:rPr lang="ru-RU" sz="1200" b="1" dirty="0"/>
              <a:t> 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6032246" y="2021389"/>
            <a:ext cx="642937" cy="360363"/>
          </a:xfrm>
          <a:prstGeom prst="rect">
            <a:avLst/>
          </a:prstGeom>
          <a:solidFill>
            <a:srgbClr val="9EE0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002060"/>
                </a:solidFill>
              </a:rPr>
              <a:t>ШАГ 4</a:t>
            </a:r>
            <a:r>
              <a:rPr lang="ru-RU" sz="1200" b="1" dirty="0"/>
              <a:t> 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285719" y="4125450"/>
            <a:ext cx="642937" cy="360363"/>
          </a:xfrm>
          <a:prstGeom prst="rect">
            <a:avLst/>
          </a:prstGeom>
          <a:solidFill>
            <a:srgbClr val="9EE0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002060"/>
                </a:solidFill>
              </a:rPr>
              <a:t>ШАГ </a:t>
            </a:r>
            <a:r>
              <a:rPr lang="ru-RU" sz="1200" b="1" dirty="0" smtClean="0">
                <a:solidFill>
                  <a:srgbClr val="002060"/>
                </a:solidFill>
              </a:rPr>
              <a:t>6</a:t>
            </a:r>
            <a:r>
              <a:rPr lang="ru-RU" sz="1200" b="1" dirty="0" smtClean="0"/>
              <a:t> </a:t>
            </a:r>
            <a:endParaRPr lang="ru-RU" sz="1200" b="1" dirty="0"/>
          </a:p>
        </p:txBody>
      </p:sp>
      <p:sp>
        <p:nvSpPr>
          <p:cNvPr id="45" name="Облако 44">
            <a:extLst>
              <a:ext uri="{FF2B5EF4-FFF2-40B4-BE49-F238E27FC236}">
                <a16:creationId xmlns="" xmlns:a16="http://schemas.microsoft.com/office/drawing/2014/main" id="{9ACCF01B-3199-413F-BB8D-FAEC7F3795E3}"/>
              </a:ext>
            </a:extLst>
          </p:cNvPr>
          <p:cNvSpPr/>
          <p:nvPr/>
        </p:nvSpPr>
        <p:spPr>
          <a:xfrm>
            <a:off x="1373612" y="2063534"/>
            <a:ext cx="677993" cy="328831"/>
          </a:xfrm>
          <a:prstGeom prst="cloud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1</a:t>
            </a:r>
          </a:p>
        </p:txBody>
      </p:sp>
      <p:sp>
        <p:nvSpPr>
          <p:cNvPr id="46" name="Облако 45">
            <a:extLst>
              <a:ext uri="{FF2B5EF4-FFF2-40B4-BE49-F238E27FC236}">
                <a16:creationId xmlns="" xmlns:a16="http://schemas.microsoft.com/office/drawing/2014/main" id="{E460C5E6-5047-4C75-8C7B-4DE90D77B07D}"/>
              </a:ext>
            </a:extLst>
          </p:cNvPr>
          <p:cNvSpPr/>
          <p:nvPr/>
        </p:nvSpPr>
        <p:spPr>
          <a:xfrm>
            <a:off x="3150314" y="2016706"/>
            <a:ext cx="674770" cy="318720"/>
          </a:xfrm>
          <a:prstGeom prst="cloud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2</a:t>
            </a:r>
          </a:p>
        </p:txBody>
      </p:sp>
      <p:sp>
        <p:nvSpPr>
          <p:cNvPr id="47" name="Облако 46">
            <a:extLst>
              <a:ext uri="{FF2B5EF4-FFF2-40B4-BE49-F238E27FC236}">
                <a16:creationId xmlns="" xmlns:a16="http://schemas.microsoft.com/office/drawing/2014/main" id="{7710A555-C240-441B-877A-74BA51DF6CA7}"/>
              </a:ext>
            </a:extLst>
          </p:cNvPr>
          <p:cNvSpPr/>
          <p:nvPr/>
        </p:nvSpPr>
        <p:spPr>
          <a:xfrm>
            <a:off x="4991195" y="1954285"/>
            <a:ext cx="631935" cy="351615"/>
          </a:xfrm>
          <a:prstGeom prst="cloud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BFCFCEC-6A8A-4879-960C-08B3AEDF6CD5}"/>
              </a:ext>
            </a:extLst>
          </p:cNvPr>
          <p:cNvSpPr txBox="1"/>
          <p:nvPr/>
        </p:nvSpPr>
        <p:spPr>
          <a:xfrm>
            <a:off x="5880705" y="4097744"/>
            <a:ext cx="3160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Предложения по улучшению</a:t>
            </a:r>
          </a:p>
        </p:txBody>
      </p:sp>
      <p:graphicFrame>
        <p:nvGraphicFramePr>
          <p:cNvPr id="51" name="Таблица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6938365"/>
              </p:ext>
            </p:extLst>
          </p:nvPr>
        </p:nvGraphicFramePr>
        <p:xfrm>
          <a:off x="5925216" y="4396250"/>
          <a:ext cx="2933746" cy="153921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93374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413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1. Создание</a:t>
                      </a:r>
                      <a:r>
                        <a:rPr lang="ru-RU" altLang="ru-RU" sz="11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групп цикловых комиссий в </a:t>
                      </a:r>
                      <a:r>
                        <a:rPr lang="en-US" altLang="ru-RU" sz="11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VK</a:t>
                      </a:r>
                      <a:r>
                        <a:rPr lang="ru-RU" altLang="ru-RU" sz="11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altLang="ru-RU" sz="11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мессенджере</a:t>
                      </a:r>
                      <a:r>
                        <a:rPr lang="ru-RU" altLang="ru-RU" sz="11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altLang="ru-RU" sz="11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Сферум</a:t>
                      </a:r>
                      <a:endParaRPr lang="ru-RU" alt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02" marR="91402" marT="45717" marB="45717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413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alt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. Создание</a:t>
                      </a:r>
                      <a:r>
                        <a:rPr lang="ru-RU" altLang="ru-RU" sz="11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электронной формы сдачи отчетов (Яндекс таблица)</a:t>
                      </a:r>
                      <a:endParaRPr lang="ru-RU" alt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02" marR="91402" marT="45717" marB="45717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413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alt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. Своевременная</a:t>
                      </a:r>
                      <a:r>
                        <a:rPr lang="ru-RU" altLang="ru-RU" sz="11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сдача отчетной документации</a:t>
                      </a:r>
                      <a:endParaRPr lang="ru-RU" alt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02" marR="91402" marT="45717" marB="45717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413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alt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02" marR="91402" marT="45717" marB="45717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2" name="Облако 51">
            <a:extLst>
              <a:ext uri="{FF2B5EF4-FFF2-40B4-BE49-F238E27FC236}">
                <a16:creationId xmlns="" xmlns:a16="http://schemas.microsoft.com/office/drawing/2014/main" id="{7710A555-C240-441B-877A-74BA51DF6CA7}"/>
              </a:ext>
            </a:extLst>
          </p:cNvPr>
          <p:cNvSpPr/>
          <p:nvPr/>
        </p:nvSpPr>
        <p:spPr>
          <a:xfrm>
            <a:off x="4778505" y="4065853"/>
            <a:ext cx="631935" cy="351615"/>
          </a:xfrm>
          <a:prstGeom prst="cloud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8</a:t>
            </a:r>
          </a:p>
        </p:txBody>
      </p:sp>
      <p:sp>
        <p:nvSpPr>
          <p:cNvPr id="53" name="Облако 52">
            <a:extLst>
              <a:ext uri="{FF2B5EF4-FFF2-40B4-BE49-F238E27FC236}">
                <a16:creationId xmlns="" xmlns:a16="http://schemas.microsoft.com/office/drawing/2014/main" id="{9ACCF01B-3199-413F-BB8D-FAEC7F3795E3}"/>
              </a:ext>
            </a:extLst>
          </p:cNvPr>
          <p:cNvSpPr/>
          <p:nvPr/>
        </p:nvSpPr>
        <p:spPr>
          <a:xfrm>
            <a:off x="6772865" y="2035863"/>
            <a:ext cx="677993" cy="328831"/>
          </a:xfrm>
          <a:prstGeom prst="cloud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4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6930228"/>
              </p:ext>
            </p:extLst>
          </p:nvPr>
        </p:nvGraphicFramePr>
        <p:xfrm>
          <a:off x="4130636" y="4443646"/>
          <a:ext cx="1344527" cy="145725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344527"/>
              </a:tblGrid>
              <a:tr h="217344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Директор</a:t>
                      </a:r>
                      <a:r>
                        <a:rPr lang="ru-RU" sz="11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техникума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49861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Прием</a:t>
                      </a:r>
                      <a:r>
                        <a:rPr lang="ru-RU" sz="11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 хранение отчетной документации</a:t>
                      </a:r>
                      <a:endParaRPr lang="ru-RU" sz="11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EE0FE">
                        <a:alpha val="40000"/>
                      </a:srgbClr>
                    </a:solidFill>
                  </a:tcPr>
                </a:tc>
              </a:tr>
              <a:tr h="436170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48" name="Прямоугольник 47"/>
          <p:cNvSpPr/>
          <p:nvPr/>
        </p:nvSpPr>
        <p:spPr>
          <a:xfrm>
            <a:off x="2330009" y="4119238"/>
            <a:ext cx="642937" cy="360363"/>
          </a:xfrm>
          <a:prstGeom prst="rect">
            <a:avLst/>
          </a:prstGeom>
          <a:solidFill>
            <a:srgbClr val="9EE0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002060"/>
                </a:solidFill>
              </a:rPr>
              <a:t>ШАГ 7</a:t>
            </a:r>
            <a:r>
              <a:rPr lang="ru-RU" sz="1200" b="1" dirty="0" smtClean="0"/>
              <a:t> </a:t>
            </a:r>
            <a:endParaRPr lang="ru-RU" sz="1200" b="1" dirty="0"/>
          </a:p>
        </p:txBody>
      </p:sp>
      <p:sp>
        <p:nvSpPr>
          <p:cNvPr id="49" name="Стрелка вправо 48"/>
          <p:cNvSpPr/>
          <p:nvPr/>
        </p:nvSpPr>
        <p:spPr>
          <a:xfrm>
            <a:off x="7502750" y="2977194"/>
            <a:ext cx="373824" cy="377212"/>
          </a:xfrm>
          <a:prstGeom prst="rightArrow">
            <a:avLst>
              <a:gd name="adj1" fmla="val 50000"/>
              <a:gd name="adj2" fmla="val 3530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40" name="Таблица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4647827"/>
              </p:ext>
            </p:extLst>
          </p:nvPr>
        </p:nvGraphicFramePr>
        <p:xfrm>
          <a:off x="2267745" y="4583472"/>
          <a:ext cx="1440160" cy="1382686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440160"/>
              </a:tblGrid>
              <a:tr h="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Директор</a:t>
                      </a:r>
                      <a:r>
                        <a:rPr lang="ru-RU" sz="11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техникума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49680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r>
                        <a:rPr lang="ru-RU" sz="11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Сдача отчета методическим отделом </a:t>
                      </a:r>
                      <a:endParaRPr lang="ru-RU" sz="11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EE0FE">
                        <a:alpha val="40000"/>
                      </a:srgbClr>
                    </a:solidFill>
                  </a:tcPr>
                </a:tc>
              </a:tr>
              <a:tr h="361606"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0" name="Таблица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0906105"/>
              </p:ext>
            </p:extLst>
          </p:nvPr>
        </p:nvGraphicFramePr>
        <p:xfrm>
          <a:off x="278971" y="4556372"/>
          <a:ext cx="1556725" cy="1117493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556725"/>
              </a:tblGrid>
              <a:tr h="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Методист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49680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Составление</a:t>
                      </a:r>
                      <a:r>
                        <a:rPr lang="ru-RU" sz="11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общего отчета</a:t>
                      </a:r>
                      <a:endParaRPr lang="ru-RU" sz="11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EE0FE">
                        <a:alpha val="40000"/>
                      </a:srgbClr>
                    </a:solidFill>
                  </a:tcPr>
                </a:tc>
              </a:tr>
              <a:tr h="361606"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2112" y="2035863"/>
            <a:ext cx="665163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" name="Облако 53">
            <a:extLst>
              <a:ext uri="{FF2B5EF4-FFF2-40B4-BE49-F238E27FC236}">
                <a16:creationId xmlns="" xmlns:a16="http://schemas.microsoft.com/office/drawing/2014/main" id="{7710A555-C240-441B-877A-74BA51DF6CA7}"/>
              </a:ext>
            </a:extLst>
          </p:cNvPr>
          <p:cNvSpPr/>
          <p:nvPr/>
        </p:nvSpPr>
        <p:spPr>
          <a:xfrm>
            <a:off x="1373612" y="4118907"/>
            <a:ext cx="557942" cy="351615"/>
          </a:xfrm>
          <a:prstGeom prst="cloud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6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134" y="4852806"/>
            <a:ext cx="469900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" name="Прямоугольник 54"/>
          <p:cNvSpPr/>
          <p:nvPr/>
        </p:nvSpPr>
        <p:spPr>
          <a:xfrm>
            <a:off x="4082833" y="4023336"/>
            <a:ext cx="642937" cy="360363"/>
          </a:xfrm>
          <a:prstGeom prst="rect">
            <a:avLst/>
          </a:prstGeom>
          <a:solidFill>
            <a:srgbClr val="9EE0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002060"/>
                </a:solidFill>
              </a:rPr>
              <a:t>ШАГ </a:t>
            </a:r>
            <a:r>
              <a:rPr lang="ru-RU" sz="1200" b="1" dirty="0" smtClean="0">
                <a:solidFill>
                  <a:srgbClr val="002060"/>
                </a:solidFill>
              </a:rPr>
              <a:t>8</a:t>
            </a:r>
            <a:r>
              <a:rPr lang="ru-RU" sz="1200" b="1" dirty="0" smtClean="0"/>
              <a:t> </a:t>
            </a:r>
            <a:endParaRPr lang="ru-RU" sz="1200" b="1" dirty="0"/>
          </a:p>
        </p:txBody>
      </p:sp>
      <p:sp>
        <p:nvSpPr>
          <p:cNvPr id="56" name="Облако 55">
            <a:extLst>
              <a:ext uri="{FF2B5EF4-FFF2-40B4-BE49-F238E27FC236}">
                <a16:creationId xmlns="" xmlns:a16="http://schemas.microsoft.com/office/drawing/2014/main" id="{7710A555-C240-441B-877A-74BA51DF6CA7}"/>
              </a:ext>
            </a:extLst>
          </p:cNvPr>
          <p:cNvSpPr/>
          <p:nvPr/>
        </p:nvSpPr>
        <p:spPr>
          <a:xfrm>
            <a:off x="3076199" y="4082074"/>
            <a:ext cx="631935" cy="351615"/>
          </a:xfrm>
          <a:prstGeom prst="cloud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7</a:t>
            </a:r>
          </a:p>
        </p:txBody>
      </p:sp>
      <p:sp>
        <p:nvSpPr>
          <p:cNvPr id="57" name="Облако 56">
            <a:extLst>
              <a:ext uri="{FF2B5EF4-FFF2-40B4-BE49-F238E27FC236}">
                <a16:creationId xmlns="" xmlns:a16="http://schemas.microsoft.com/office/drawing/2014/main" id="{9ACCF01B-3199-413F-BB8D-FAEC7F3795E3}"/>
              </a:ext>
            </a:extLst>
          </p:cNvPr>
          <p:cNvSpPr/>
          <p:nvPr/>
        </p:nvSpPr>
        <p:spPr>
          <a:xfrm>
            <a:off x="8537274" y="2037154"/>
            <a:ext cx="677993" cy="328831"/>
          </a:xfrm>
          <a:prstGeom prst="cloud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4" name="Object 24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9" y="159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0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1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74904" y="6356360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/>
              <a:pPr/>
              <a:t>7</a:t>
            </a:fld>
            <a:endParaRPr lang="ru-RU" sz="1400"/>
          </a:p>
        </p:txBody>
      </p:sp>
      <p:pic>
        <p:nvPicPr>
          <p:cNvPr id="8" name="Picture 3" descr="C:\Users\Администратор\Desktop\Coat_of_arms_of_Chelyabinsk_Oblast.svg.png">
            <a:extLst>
              <a:ext uri="{FF2B5EF4-FFF2-40B4-BE49-F238E27FC236}">
                <a16:creationId xmlns="" xmlns:a16="http://schemas.microsoft.com/office/drawing/2014/main" id="{9CAB8852-A417-4D29-8B91-8360D3232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084415" y="179609"/>
            <a:ext cx="3312369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449" y="526516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53" y="6320514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5"/>
          <p:cNvSpPr>
            <a:spLocks noChangeArrowheads="1"/>
          </p:cNvSpPr>
          <p:nvPr/>
        </p:nvSpPr>
        <p:spPr bwMode="auto">
          <a:xfrm>
            <a:off x="1403649" y="572641"/>
            <a:ext cx="63110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План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реализации проекта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9358700"/>
              </p:ext>
            </p:extLst>
          </p:nvPr>
        </p:nvGraphicFramePr>
        <p:xfrm>
          <a:off x="843844" y="1268760"/>
          <a:ext cx="7452225" cy="4932944"/>
        </p:xfrm>
        <a:graphic>
          <a:graphicData uri="http://schemas.openxmlformats.org/drawingml/2006/table">
            <a:tbl>
              <a:tblPr firstRow="1" firstCol="1" bandRow="1"/>
              <a:tblGrid>
                <a:gridCol w="229502"/>
                <a:gridCol w="1340107"/>
                <a:gridCol w="250227"/>
                <a:gridCol w="1760690"/>
                <a:gridCol w="1528156"/>
                <a:gridCol w="871499"/>
                <a:gridCol w="1472044"/>
              </a:tblGrid>
              <a:tr h="3214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36" marR="429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Краткое описание проблемы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36" marR="429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36" marR="429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Мероприятия по решению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36" marR="429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Ответственные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36" marR="429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Срок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36" marR="429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Ожидаемый результат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36" marR="429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36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36" marR="429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Несвоевременная сдача отчетной документации преподавателем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36" marR="429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36" marR="429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Создание групп цикловых комиссий в </a:t>
                      </a: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VK</a:t>
                      </a: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Мессенджер- Сферум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36" marR="429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Руководители ЦК Куляшова О.Н, Шибанова Л.В, Сабирова О.В, Исанбердина Р.М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36" marR="429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22..03.2024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36" marR="429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Созданы группы цикловых комиссий в </a:t>
                      </a: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VK</a:t>
                      </a: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Мессенджер- Сферум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36" marR="429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12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36" marR="429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 эффективная форма сбора отчетной документации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36" marR="429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36" marR="429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Создание электронной формы отчета (Яндекс- таблицы)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36" marR="429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Руководитель ЦК Куляшова О.Н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36" marR="429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25.03.2024-29.03.2024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36" marR="429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Создана Яндекс - таблица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36" marR="429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51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36" marR="429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Отсутствие эффективного взаимодействия между преподавателями и руководителями  цикловой комиссии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36" marR="429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36" marR="429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Организация передачи отчетной информации  с применением </a:t>
                      </a: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Яндекс - таблицы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36" marR="429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Руководители ЦК </a:t>
                      </a:r>
                      <a:r>
                        <a:rPr lang="ru-RU" sz="10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Куляшова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О.Н, Шибанова Л.В, </a:t>
                      </a:r>
                      <a:r>
                        <a:rPr lang="ru-RU" sz="10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Сабирова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О.В, </a:t>
                      </a:r>
                      <a:r>
                        <a:rPr lang="ru-RU" sz="10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Исанбердина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Р.М и преподаватели ЦК.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36" marR="429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01.04.2024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36" marR="429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передача отчетной информации  с применением </a:t>
                      </a: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Яндекс - таблицы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36" marR="429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69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36" marR="429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Несвоевременная  сдача отчетной документации руководителем цикловой комиссии методисту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36" marR="429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36" marR="429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Своевременное заполнение Яндекс- таблицы и передача информации в методический отдел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36" marR="429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Руководители ЦК Куляшова О.Н, Шибанова Л.В, Сабирова О.В, Исанбердина Р.М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36" marR="429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02.04.2024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36" marR="429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Своевременная передача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информации в методический отдел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36" marR="429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44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36" marR="429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Анализ и оценка достижения целевых показателей проекта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36" marR="429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36" marR="429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Сократились временные затраты на сбор отчетной документации от преподавателей в 2 раза;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Разработан алгоритм заполнения отчетов в Яндекс форме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36" marR="429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859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4" name="Object 24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9" y="159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53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74904" y="6356360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ru-RU" sz="140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3" descr="C:\Users\Администратор\Desktop\Coat_of_arms_of_Chelyabinsk_Oblast.svg.png">
            <a:extLst>
              <a:ext uri="{FF2B5EF4-FFF2-40B4-BE49-F238E27FC236}">
                <a16:creationId xmlns="" xmlns:a16="http://schemas.microsoft.com/office/drawing/2014/main" id="{9CAB8852-A417-4D29-8B91-8360D3232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084415" y="179609"/>
            <a:ext cx="3312369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449" y="526516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53" y="6320514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83844" y="862579"/>
            <a:ext cx="8229600" cy="507343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Подготовка к реализации проекта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«Предоставление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отчетов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педагогами» 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71449" y="1766695"/>
            <a:ext cx="5704807" cy="745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информационной системы для оперативного 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информирования педагогов(VK </a:t>
            </a:r>
            <a:r>
              <a:rPr lang="ru-RU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Мессенджер-Сферум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64648" y="2681837"/>
            <a:ext cx="5837446" cy="6666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таблицы </a:t>
            </a:r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Microsoft Excel 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в онлайн- </a:t>
            </a:r>
            <a:endParaRPr lang="en-US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Приложении </a:t>
            </a:r>
            <a:r>
              <a:rPr lang="en-US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Yandex</a:t>
            </a: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6513017" y="2202743"/>
            <a:ext cx="484632" cy="6183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691680" y="3450152"/>
            <a:ext cx="6031181" cy="739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ресурса для электронного документооборота внутри  образовательной организации</a:t>
            </a: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093141" y="4471892"/>
            <a:ext cx="5904357" cy="6852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Использование  форм таблицы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Microsoft </a:t>
            </a:r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Excel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в онлайн - приложении </a:t>
            </a:r>
            <a:r>
              <a:rPr lang="en-US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Yandex</a:t>
            </a: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prstClr val="white"/>
                </a:solidFill>
              </a:rPr>
              <a:t>  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6757974" y="2858324"/>
            <a:ext cx="484632" cy="6183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Стрелка вниз 16"/>
          <p:cNvSpPr/>
          <p:nvPr/>
        </p:nvSpPr>
        <p:spPr>
          <a:xfrm>
            <a:off x="7360888" y="3868154"/>
            <a:ext cx="484632" cy="6427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787792" y="5331613"/>
            <a:ext cx="5620901" cy="8032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Презентация таблицы </a:t>
            </a:r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Microsoft Excel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143" y="4822228"/>
            <a:ext cx="54927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490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4" name="Object 24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9" y="159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74904" y="6356360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/>
              <a:pPr/>
              <a:t>9</a:t>
            </a:fld>
            <a:endParaRPr lang="ru-RU" sz="1400"/>
          </a:p>
        </p:txBody>
      </p:sp>
      <p:pic>
        <p:nvPicPr>
          <p:cNvPr id="8" name="Picture 3" descr="C:\Users\Администратор\Desktop\Coat_of_arms_of_Chelyabinsk_Oblast.svg.png">
            <a:extLst>
              <a:ext uri="{FF2B5EF4-FFF2-40B4-BE49-F238E27FC236}">
                <a16:creationId xmlns="" xmlns:a16="http://schemas.microsoft.com/office/drawing/2014/main" id="{9CAB8852-A417-4D29-8B91-8360D3232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084415" y="179609"/>
            <a:ext cx="3312369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449" y="526516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53" y="6320514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3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Достигнутые результаты (было и  стало)</a:t>
            </a:r>
          </a:p>
          <a:p>
            <a:pPr marL="0" indent="0"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Время протекания процесса</a:t>
            </a:r>
          </a:p>
          <a:p>
            <a:pPr marL="0" indent="0"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Было                            Стало</a:t>
            </a:r>
          </a:p>
          <a:p>
            <a:pPr marL="0" indent="0"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Время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протекания      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Время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протекания.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6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рабочих дней              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рабочих дня</a:t>
            </a:r>
          </a:p>
          <a:p>
            <a:pPr marL="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Экономия времени или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других ресурсов: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marL="0" indent="0"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рабочих дня                      67 %</a:t>
            </a:r>
          </a:p>
          <a:p>
            <a:pPr marL="0" indent="0" algn="ctr"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СНИЖЕНИЕ ВРЕМЕННЫХ ПОТЕРЬ ЗА СЧЕТ создания и использования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Яндекс таблицы в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онлайн-приложении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Yandex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, ресурса для электронного документооборота внутри образовательного учреждения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8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2465</TotalTime>
  <Words>931</Words>
  <Application>Microsoft Office PowerPoint</Application>
  <PresentationFormat>Экран (4:3)</PresentationFormat>
  <Paragraphs>256</Paragraphs>
  <Slides>13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Тема Office</vt:lpstr>
      <vt:lpstr>2_Тема Office</vt:lpstr>
      <vt:lpstr>1_Тема Office</vt:lpstr>
      <vt:lpstr>think-cell Slide</vt:lpstr>
      <vt:lpstr>Челябинская область</vt:lpstr>
      <vt:lpstr>Презентация PowerPoint</vt:lpstr>
      <vt:lpstr>Презентация PowerPoint</vt:lpstr>
      <vt:lpstr>Челябинская область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организации</dc:title>
  <cp:lastModifiedBy>Пользователь</cp:lastModifiedBy>
  <cp:revision>193</cp:revision>
  <cp:lastPrinted>2024-03-19T09:39:26Z</cp:lastPrinted>
  <dcterms:created xsi:type="dcterms:W3CDTF">2018-08-20T14:01:12Z</dcterms:created>
  <dcterms:modified xsi:type="dcterms:W3CDTF">2024-04-17T03:50:47Z</dcterms:modified>
</cp:coreProperties>
</file>