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856" r:id="rId2"/>
    <p:sldId id="306" r:id="rId3"/>
    <p:sldId id="859" r:id="rId4"/>
    <p:sldId id="861" r:id="rId5"/>
    <p:sldId id="863" r:id="rId6"/>
    <p:sldId id="845" r:id="rId7"/>
    <p:sldId id="844" r:id="rId8"/>
    <p:sldId id="865" r:id="rId9"/>
    <p:sldId id="833" r:id="rId10"/>
    <p:sldId id="866" r:id="rId11"/>
    <p:sldId id="867" r:id="rId12"/>
    <p:sldId id="868" r:id="rId13"/>
    <p:sldId id="869" r:id="rId14"/>
    <p:sldId id="870" r:id="rId15"/>
    <p:sldId id="872" r:id="rId16"/>
    <p:sldId id="873" r:id="rId17"/>
    <p:sldId id="875" r:id="rId18"/>
    <p:sldId id="876" r:id="rId19"/>
    <p:sldId id="877" r:id="rId20"/>
    <p:sldId id="878" r:id="rId21"/>
    <p:sldId id="879" r:id="rId22"/>
    <p:sldId id="882" r:id="rId23"/>
    <p:sldId id="881" r:id="rId24"/>
    <p:sldId id="857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FF"/>
    <a:srgbClr val="FCCB42"/>
    <a:srgbClr val="99EC88"/>
    <a:srgbClr val="9EE0FE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81754" autoAdjust="0"/>
  </p:normalViewPr>
  <p:slideViewPr>
    <p:cSldViewPr>
      <p:cViewPr varScale="1">
        <p:scale>
          <a:sx n="92" d="100"/>
          <a:sy n="92" d="100"/>
        </p:scale>
        <p:origin x="20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6125C-0F0B-48DE-91FE-E99D67FDE66B}" type="doc">
      <dgm:prSet loTypeId="urn:microsoft.com/office/officeart/2005/8/layout/bProcess3" loCatId="process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6397746-F2CE-4FEE-98D3-239A8A52C3FD}">
      <dgm:prSet phldrT="[Текст]"/>
      <dgm:spPr/>
      <dgm:t>
        <a:bodyPr/>
        <a:lstStyle/>
        <a:p>
          <a:pPr algn="ctr">
            <a:spcAft>
              <a:spcPts val="0"/>
            </a:spcAft>
          </a:pPr>
          <a:r>
            <a:rPr lang="ru-RU" dirty="0"/>
            <a:t>Определение потребностей студентов в волонтерской деятельности </a:t>
          </a:r>
        </a:p>
        <a:p>
          <a:pPr algn="ctr">
            <a:spcAft>
              <a:spcPts val="0"/>
            </a:spcAft>
          </a:pPr>
          <a:r>
            <a:rPr lang="ru-RU" dirty="0"/>
            <a:t>на 2024-2025 год</a:t>
          </a:r>
        </a:p>
      </dgm:t>
    </dgm:pt>
    <dgm:pt modelId="{E32EA2C8-C2BA-4E06-B379-58715DF210BB}" type="parTrans" cxnId="{8D4B7D53-B07F-48E3-BC7A-D9607210AA76}">
      <dgm:prSet/>
      <dgm:spPr/>
      <dgm:t>
        <a:bodyPr/>
        <a:lstStyle/>
        <a:p>
          <a:endParaRPr lang="ru-RU"/>
        </a:p>
      </dgm:t>
    </dgm:pt>
    <dgm:pt modelId="{C6439BDC-4CE1-4186-8D06-471A607A4256}" type="sibTrans" cxnId="{8D4B7D53-B07F-48E3-BC7A-D9607210AA76}">
      <dgm:prSet/>
      <dgm:spPr/>
      <dgm:t>
        <a:bodyPr/>
        <a:lstStyle/>
        <a:p>
          <a:endParaRPr lang="ru-RU"/>
        </a:p>
      </dgm:t>
    </dgm:pt>
    <dgm:pt modelId="{E2F45AD8-5BC6-4DCA-A2ED-65A1FA3F485D}">
      <dgm:prSet phldrT="[Текст]"/>
      <dgm:spPr/>
      <dgm:t>
        <a:bodyPr/>
        <a:lstStyle/>
        <a:p>
          <a:r>
            <a:rPr lang="ru-RU" dirty="0"/>
            <a:t>Составление плана работы волонтерского движения филиала техникума по направлениям</a:t>
          </a:r>
        </a:p>
      </dgm:t>
    </dgm:pt>
    <dgm:pt modelId="{87D3A8F7-AC75-4211-9B30-345E2A50D85F}" type="parTrans" cxnId="{0FC109D8-E453-4400-8AFE-EC4305B7FB59}">
      <dgm:prSet/>
      <dgm:spPr/>
      <dgm:t>
        <a:bodyPr/>
        <a:lstStyle/>
        <a:p>
          <a:endParaRPr lang="ru-RU"/>
        </a:p>
      </dgm:t>
    </dgm:pt>
    <dgm:pt modelId="{A64F1836-54D1-417E-A230-A7FB98C3193E}" type="sibTrans" cxnId="{0FC109D8-E453-4400-8AFE-EC4305B7FB59}">
      <dgm:prSet/>
      <dgm:spPr/>
      <dgm:t>
        <a:bodyPr/>
        <a:lstStyle/>
        <a:p>
          <a:endParaRPr lang="ru-RU"/>
        </a:p>
      </dgm:t>
    </dgm:pt>
    <dgm:pt modelId="{74475C0D-9753-44BB-A53D-E1F8359F2E22}">
      <dgm:prSet phldrT="[Текст]"/>
      <dgm:spPr/>
      <dgm:t>
        <a:bodyPr/>
        <a:lstStyle/>
        <a:p>
          <a:r>
            <a:rPr lang="ru-RU" dirty="0"/>
            <a:t>Определение сроков реализации работы и ответственных студентов по направлениям</a:t>
          </a:r>
        </a:p>
      </dgm:t>
    </dgm:pt>
    <dgm:pt modelId="{50CA81E7-AFEA-477D-93FB-66685C428921}" type="parTrans" cxnId="{8AF6C069-04FD-4275-B4DC-7ED1B0672B39}">
      <dgm:prSet/>
      <dgm:spPr/>
      <dgm:t>
        <a:bodyPr/>
        <a:lstStyle/>
        <a:p>
          <a:endParaRPr lang="ru-RU"/>
        </a:p>
      </dgm:t>
    </dgm:pt>
    <dgm:pt modelId="{B74C6B0A-BDB5-4ED7-AEE4-D1FD5BA665F6}" type="sibTrans" cxnId="{8AF6C069-04FD-4275-B4DC-7ED1B0672B39}">
      <dgm:prSet/>
      <dgm:spPr/>
      <dgm:t>
        <a:bodyPr/>
        <a:lstStyle/>
        <a:p>
          <a:endParaRPr lang="ru-RU"/>
        </a:p>
      </dgm:t>
    </dgm:pt>
    <dgm:pt modelId="{26BDA5B0-4BAF-4ACA-8E34-51F05A2C083E}">
      <dgm:prSet phldrT="[Текст]"/>
      <dgm:spPr/>
      <dgm:t>
        <a:bodyPr/>
        <a:lstStyle/>
        <a:p>
          <a:r>
            <a:rPr lang="ru-RU" dirty="0"/>
            <a:t>Поиск социальных партнеров для реализации направлений волонтёрской деятельности движения</a:t>
          </a:r>
        </a:p>
      </dgm:t>
    </dgm:pt>
    <dgm:pt modelId="{E3F0F749-40D6-4F4F-8BD2-AA622AA73E65}" type="parTrans" cxnId="{CC1D4B0C-5890-45B8-BD65-C47DA7AF6F3D}">
      <dgm:prSet/>
      <dgm:spPr/>
      <dgm:t>
        <a:bodyPr/>
        <a:lstStyle/>
        <a:p>
          <a:endParaRPr lang="ru-RU"/>
        </a:p>
      </dgm:t>
    </dgm:pt>
    <dgm:pt modelId="{59A6D128-A8A2-435B-82D9-A06F9E86F232}" type="sibTrans" cxnId="{CC1D4B0C-5890-45B8-BD65-C47DA7AF6F3D}">
      <dgm:prSet/>
      <dgm:spPr/>
      <dgm:t>
        <a:bodyPr/>
        <a:lstStyle/>
        <a:p>
          <a:endParaRPr lang="ru-RU"/>
        </a:p>
      </dgm:t>
    </dgm:pt>
    <dgm:pt modelId="{E315F677-0913-4387-A567-CF9F5BA2F68F}">
      <dgm:prSet phldrT="[Текст]"/>
      <dgm:spPr/>
      <dgm:t>
        <a:bodyPr/>
        <a:lstStyle/>
        <a:p>
          <a:r>
            <a:rPr lang="ru-RU" dirty="0"/>
            <a:t>Реализация плана работы волонтерского движения филиала техникума</a:t>
          </a:r>
        </a:p>
      </dgm:t>
    </dgm:pt>
    <dgm:pt modelId="{BE60A792-FD29-44E8-A348-449113A42916}" type="parTrans" cxnId="{220302E2-BF22-4664-85D0-BD1CBB8BE4AF}">
      <dgm:prSet/>
      <dgm:spPr/>
      <dgm:t>
        <a:bodyPr/>
        <a:lstStyle/>
        <a:p>
          <a:endParaRPr lang="ru-RU"/>
        </a:p>
      </dgm:t>
    </dgm:pt>
    <dgm:pt modelId="{F7AA9DF7-3435-49B6-8E42-1D584E2FB257}" type="sibTrans" cxnId="{220302E2-BF22-4664-85D0-BD1CBB8BE4AF}">
      <dgm:prSet/>
      <dgm:spPr/>
      <dgm:t>
        <a:bodyPr/>
        <a:lstStyle/>
        <a:p>
          <a:endParaRPr lang="ru-RU"/>
        </a:p>
      </dgm:t>
    </dgm:pt>
    <dgm:pt modelId="{4C4984F5-E7EE-4DB2-AF0D-58E542A558D9}">
      <dgm:prSet/>
      <dgm:spPr/>
      <dgm:t>
        <a:bodyPr/>
        <a:lstStyle/>
        <a:p>
          <a:r>
            <a:rPr lang="ru-RU" dirty="0"/>
            <a:t>Оценка деятельности волонтерского движения филиала техникума</a:t>
          </a:r>
        </a:p>
      </dgm:t>
    </dgm:pt>
    <dgm:pt modelId="{9AD472BB-A690-496A-BA16-9529EEE6EBBE}" type="parTrans" cxnId="{207D130F-644E-4C78-AC07-DCF387E281DB}">
      <dgm:prSet/>
      <dgm:spPr/>
      <dgm:t>
        <a:bodyPr/>
        <a:lstStyle/>
        <a:p>
          <a:endParaRPr lang="ru-RU"/>
        </a:p>
      </dgm:t>
    </dgm:pt>
    <dgm:pt modelId="{E465D87F-5267-41F2-A688-71B22EBAF8B6}" type="sibTrans" cxnId="{207D130F-644E-4C78-AC07-DCF387E281DB}">
      <dgm:prSet/>
      <dgm:spPr/>
      <dgm:t>
        <a:bodyPr/>
        <a:lstStyle/>
        <a:p>
          <a:endParaRPr lang="ru-RU"/>
        </a:p>
      </dgm:t>
    </dgm:pt>
    <dgm:pt modelId="{A3173B1D-A282-4B30-AB40-70798D4508D5}">
      <dgm:prSet/>
      <dgm:spPr/>
      <dgm:t>
        <a:bodyPr/>
        <a:lstStyle/>
        <a:p>
          <a:r>
            <a:rPr lang="ru-RU" dirty="0"/>
            <a:t>Внесение корректировок для эффективной волонтёрской деятельности в следующем году</a:t>
          </a:r>
        </a:p>
      </dgm:t>
    </dgm:pt>
    <dgm:pt modelId="{1CE602FA-F639-4779-9B93-8542B62AF87D}" type="parTrans" cxnId="{AD8EA832-8659-4D40-B78A-579D26F8CB76}">
      <dgm:prSet/>
      <dgm:spPr/>
      <dgm:t>
        <a:bodyPr/>
        <a:lstStyle/>
        <a:p>
          <a:endParaRPr lang="ru-RU"/>
        </a:p>
      </dgm:t>
    </dgm:pt>
    <dgm:pt modelId="{9C6D7504-529E-418A-8ECD-E27BAD007FD5}" type="sibTrans" cxnId="{AD8EA832-8659-4D40-B78A-579D26F8CB76}">
      <dgm:prSet/>
      <dgm:spPr/>
      <dgm:t>
        <a:bodyPr/>
        <a:lstStyle/>
        <a:p>
          <a:endParaRPr lang="ru-RU"/>
        </a:p>
      </dgm:t>
    </dgm:pt>
    <dgm:pt modelId="{BFC96612-2CAC-4E62-9D32-25D073AAA28F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/>
            <a:t>Определение потребностей студентов в волонтерской деятельности </a:t>
          </a:r>
        </a:p>
        <a:p>
          <a:pPr>
            <a:spcAft>
              <a:spcPts val="0"/>
            </a:spcAft>
          </a:pPr>
          <a:r>
            <a:rPr lang="ru-RU" dirty="0"/>
            <a:t>на 2025-2026 год</a:t>
          </a:r>
        </a:p>
      </dgm:t>
    </dgm:pt>
    <dgm:pt modelId="{1B7BC064-7DC9-4944-A448-0BDA6796BED0}" type="parTrans" cxnId="{B506E9FD-5379-4AC5-B5ED-9E2B68E9A084}">
      <dgm:prSet/>
      <dgm:spPr/>
      <dgm:t>
        <a:bodyPr/>
        <a:lstStyle/>
        <a:p>
          <a:endParaRPr lang="ru-RU"/>
        </a:p>
      </dgm:t>
    </dgm:pt>
    <dgm:pt modelId="{8CE5FAFC-3899-4087-B5D4-261C968E4D9F}" type="sibTrans" cxnId="{B506E9FD-5379-4AC5-B5ED-9E2B68E9A084}">
      <dgm:prSet/>
      <dgm:spPr/>
      <dgm:t>
        <a:bodyPr/>
        <a:lstStyle/>
        <a:p>
          <a:endParaRPr lang="ru-RU"/>
        </a:p>
      </dgm:t>
    </dgm:pt>
    <dgm:pt modelId="{47DD8DE4-846E-4813-A309-A24DBCDFF8F4}" type="pres">
      <dgm:prSet presAssocID="{5516125C-0F0B-48DE-91FE-E99D67FDE6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887721-A425-4DE7-9E06-C81CD3A54C8A}" type="pres">
      <dgm:prSet presAssocID="{26397746-F2CE-4FEE-98D3-239A8A52C3F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1071D-37EB-4896-A2C3-331B9866CF6F}" type="pres">
      <dgm:prSet presAssocID="{C6439BDC-4CE1-4186-8D06-471A607A4256}" presName="sibTrans" presStyleLbl="sibTrans1D1" presStyleIdx="0" presStyleCnt="7"/>
      <dgm:spPr/>
      <dgm:t>
        <a:bodyPr/>
        <a:lstStyle/>
        <a:p>
          <a:endParaRPr lang="ru-RU"/>
        </a:p>
      </dgm:t>
    </dgm:pt>
    <dgm:pt modelId="{743322CF-0B3A-4387-943B-1B1F84522980}" type="pres">
      <dgm:prSet presAssocID="{C6439BDC-4CE1-4186-8D06-471A607A4256}" presName="connectorText" presStyleLbl="sibTrans1D1" presStyleIdx="0" presStyleCnt="7"/>
      <dgm:spPr/>
      <dgm:t>
        <a:bodyPr/>
        <a:lstStyle/>
        <a:p>
          <a:endParaRPr lang="ru-RU"/>
        </a:p>
      </dgm:t>
    </dgm:pt>
    <dgm:pt modelId="{CAC1C6FC-D7E2-4E25-8D99-65610DC1B980}" type="pres">
      <dgm:prSet presAssocID="{E2F45AD8-5BC6-4DCA-A2ED-65A1FA3F485D}" presName="node" presStyleLbl="node1" presStyleIdx="1" presStyleCnt="8" custScaleY="128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80862-0C00-459B-9B5E-C66E09EAE709}" type="pres">
      <dgm:prSet presAssocID="{A64F1836-54D1-417E-A230-A7FB98C3193E}" presName="sibTrans" presStyleLbl="sibTrans1D1" presStyleIdx="1" presStyleCnt="7"/>
      <dgm:spPr/>
      <dgm:t>
        <a:bodyPr/>
        <a:lstStyle/>
        <a:p>
          <a:endParaRPr lang="ru-RU"/>
        </a:p>
      </dgm:t>
    </dgm:pt>
    <dgm:pt modelId="{30F4CF05-10A5-4BAA-B4F2-0EAAA85E4BF0}" type="pres">
      <dgm:prSet presAssocID="{A64F1836-54D1-417E-A230-A7FB98C3193E}" presName="connectorText" presStyleLbl="sibTrans1D1" presStyleIdx="1" presStyleCnt="7"/>
      <dgm:spPr/>
      <dgm:t>
        <a:bodyPr/>
        <a:lstStyle/>
        <a:p>
          <a:endParaRPr lang="ru-RU"/>
        </a:p>
      </dgm:t>
    </dgm:pt>
    <dgm:pt modelId="{28570540-98F3-4911-94EC-BE6CAC512F9C}" type="pres">
      <dgm:prSet presAssocID="{74475C0D-9753-44BB-A53D-E1F8359F2E2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07642-D350-4EA6-95C0-89809403D033}" type="pres">
      <dgm:prSet presAssocID="{B74C6B0A-BDB5-4ED7-AEE4-D1FD5BA665F6}" presName="sibTrans" presStyleLbl="sibTrans1D1" presStyleIdx="2" presStyleCnt="7"/>
      <dgm:spPr/>
      <dgm:t>
        <a:bodyPr/>
        <a:lstStyle/>
        <a:p>
          <a:endParaRPr lang="ru-RU"/>
        </a:p>
      </dgm:t>
    </dgm:pt>
    <dgm:pt modelId="{5472C1B5-8073-4E29-B56B-725D5DF58CEC}" type="pres">
      <dgm:prSet presAssocID="{B74C6B0A-BDB5-4ED7-AEE4-D1FD5BA665F6}" presName="connectorText" presStyleLbl="sibTrans1D1" presStyleIdx="2" presStyleCnt="7"/>
      <dgm:spPr/>
      <dgm:t>
        <a:bodyPr/>
        <a:lstStyle/>
        <a:p>
          <a:endParaRPr lang="ru-RU"/>
        </a:p>
      </dgm:t>
    </dgm:pt>
    <dgm:pt modelId="{D018369B-FCCD-48D2-9CE8-292D72BDA0DB}" type="pres">
      <dgm:prSet presAssocID="{26BDA5B0-4BAF-4ACA-8E34-51F05A2C083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88AD9-DC1B-4E36-82F9-93DEB758E3E9}" type="pres">
      <dgm:prSet presAssocID="{59A6D128-A8A2-435B-82D9-A06F9E86F232}" presName="sibTrans" presStyleLbl="sibTrans1D1" presStyleIdx="3" presStyleCnt="7"/>
      <dgm:spPr/>
      <dgm:t>
        <a:bodyPr/>
        <a:lstStyle/>
        <a:p>
          <a:endParaRPr lang="ru-RU"/>
        </a:p>
      </dgm:t>
    </dgm:pt>
    <dgm:pt modelId="{3175AE30-22AC-4340-BEB8-1741D388A2AC}" type="pres">
      <dgm:prSet presAssocID="{59A6D128-A8A2-435B-82D9-A06F9E86F232}" presName="connectorText" presStyleLbl="sibTrans1D1" presStyleIdx="3" presStyleCnt="7"/>
      <dgm:spPr/>
      <dgm:t>
        <a:bodyPr/>
        <a:lstStyle/>
        <a:p>
          <a:endParaRPr lang="ru-RU"/>
        </a:p>
      </dgm:t>
    </dgm:pt>
    <dgm:pt modelId="{3A525FBD-F534-444B-AD29-A3004E31DEA8}" type="pres">
      <dgm:prSet presAssocID="{E315F677-0913-4387-A567-CF9F5BA2F68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BE6A7-7111-4268-A936-56BC27A3ACB5}" type="pres">
      <dgm:prSet presAssocID="{F7AA9DF7-3435-49B6-8E42-1D584E2FB257}" presName="sibTrans" presStyleLbl="sibTrans1D1" presStyleIdx="4" presStyleCnt="7"/>
      <dgm:spPr/>
      <dgm:t>
        <a:bodyPr/>
        <a:lstStyle/>
        <a:p>
          <a:endParaRPr lang="ru-RU"/>
        </a:p>
      </dgm:t>
    </dgm:pt>
    <dgm:pt modelId="{1F783842-BFF4-41FA-A65D-94F585322664}" type="pres">
      <dgm:prSet presAssocID="{F7AA9DF7-3435-49B6-8E42-1D584E2FB257}" presName="connectorText" presStyleLbl="sibTrans1D1" presStyleIdx="4" presStyleCnt="7"/>
      <dgm:spPr/>
      <dgm:t>
        <a:bodyPr/>
        <a:lstStyle/>
        <a:p>
          <a:endParaRPr lang="ru-RU"/>
        </a:p>
      </dgm:t>
    </dgm:pt>
    <dgm:pt modelId="{CA43788F-9911-421D-8F0C-770AA2F11552}" type="pres">
      <dgm:prSet presAssocID="{4C4984F5-E7EE-4DB2-AF0D-58E542A558D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4AAB4-9EA2-4538-9BEC-46803ABA4329}" type="pres">
      <dgm:prSet presAssocID="{E465D87F-5267-41F2-A688-71B22EBAF8B6}" presName="sibTrans" presStyleLbl="sibTrans1D1" presStyleIdx="5" presStyleCnt="7"/>
      <dgm:spPr/>
      <dgm:t>
        <a:bodyPr/>
        <a:lstStyle/>
        <a:p>
          <a:endParaRPr lang="ru-RU"/>
        </a:p>
      </dgm:t>
    </dgm:pt>
    <dgm:pt modelId="{DCD8F969-8C2A-431D-8F20-4370BD66CD47}" type="pres">
      <dgm:prSet presAssocID="{E465D87F-5267-41F2-A688-71B22EBAF8B6}" presName="connectorText" presStyleLbl="sibTrans1D1" presStyleIdx="5" presStyleCnt="7"/>
      <dgm:spPr/>
      <dgm:t>
        <a:bodyPr/>
        <a:lstStyle/>
        <a:p>
          <a:endParaRPr lang="ru-RU"/>
        </a:p>
      </dgm:t>
    </dgm:pt>
    <dgm:pt modelId="{FEDAA5A5-F6DC-40B3-B58A-5D0E5537746C}" type="pres">
      <dgm:prSet presAssocID="{A3173B1D-A282-4B30-AB40-70798D4508D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6615E-4FEF-4E53-9F77-D2EFB6FBA0BF}" type="pres">
      <dgm:prSet presAssocID="{9C6D7504-529E-418A-8ECD-E27BAD007FD5}" presName="sibTrans" presStyleLbl="sibTrans1D1" presStyleIdx="6" presStyleCnt="7"/>
      <dgm:spPr/>
      <dgm:t>
        <a:bodyPr/>
        <a:lstStyle/>
        <a:p>
          <a:endParaRPr lang="ru-RU"/>
        </a:p>
      </dgm:t>
    </dgm:pt>
    <dgm:pt modelId="{ED25328D-DB8D-4724-B23D-A556983CFC70}" type="pres">
      <dgm:prSet presAssocID="{9C6D7504-529E-418A-8ECD-E27BAD007FD5}" presName="connectorText" presStyleLbl="sibTrans1D1" presStyleIdx="6" presStyleCnt="7"/>
      <dgm:spPr/>
      <dgm:t>
        <a:bodyPr/>
        <a:lstStyle/>
        <a:p>
          <a:endParaRPr lang="ru-RU"/>
        </a:p>
      </dgm:t>
    </dgm:pt>
    <dgm:pt modelId="{5C2CE154-9A0F-4731-8D10-146C79C3BF13}" type="pres">
      <dgm:prSet presAssocID="{BFC96612-2CAC-4E62-9D32-25D073AAA28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3C4F0D-045F-46B2-9DEC-8CCA14552821}" type="presOf" srcId="{F7AA9DF7-3435-49B6-8E42-1D584E2FB257}" destId="{1F783842-BFF4-41FA-A65D-94F585322664}" srcOrd="1" destOrd="0" presId="urn:microsoft.com/office/officeart/2005/8/layout/bProcess3"/>
    <dgm:cxn modelId="{220302E2-BF22-4664-85D0-BD1CBB8BE4AF}" srcId="{5516125C-0F0B-48DE-91FE-E99D67FDE66B}" destId="{E315F677-0913-4387-A567-CF9F5BA2F68F}" srcOrd="4" destOrd="0" parTransId="{BE60A792-FD29-44E8-A348-449113A42916}" sibTransId="{F7AA9DF7-3435-49B6-8E42-1D584E2FB257}"/>
    <dgm:cxn modelId="{AF6163ED-2C25-4204-85C7-FBF267672751}" type="presOf" srcId="{B74C6B0A-BDB5-4ED7-AEE4-D1FD5BA665F6}" destId="{8DE07642-D350-4EA6-95C0-89809403D033}" srcOrd="0" destOrd="0" presId="urn:microsoft.com/office/officeart/2005/8/layout/bProcess3"/>
    <dgm:cxn modelId="{1D06E310-40F0-4039-BA17-2F6477720C41}" type="presOf" srcId="{A64F1836-54D1-417E-A230-A7FB98C3193E}" destId="{30F4CF05-10A5-4BAA-B4F2-0EAAA85E4BF0}" srcOrd="1" destOrd="0" presId="urn:microsoft.com/office/officeart/2005/8/layout/bProcess3"/>
    <dgm:cxn modelId="{5508DB98-5A95-4DC6-8D5F-D42F5D190E8D}" type="presOf" srcId="{E465D87F-5267-41F2-A688-71B22EBAF8B6}" destId="{3DF4AAB4-9EA2-4538-9BEC-46803ABA4329}" srcOrd="0" destOrd="0" presId="urn:microsoft.com/office/officeart/2005/8/layout/bProcess3"/>
    <dgm:cxn modelId="{10B78310-5019-4AB4-8A1A-58B6BEBD8C6F}" type="presOf" srcId="{74475C0D-9753-44BB-A53D-E1F8359F2E22}" destId="{28570540-98F3-4911-94EC-BE6CAC512F9C}" srcOrd="0" destOrd="0" presId="urn:microsoft.com/office/officeart/2005/8/layout/bProcess3"/>
    <dgm:cxn modelId="{8AF6C069-04FD-4275-B4DC-7ED1B0672B39}" srcId="{5516125C-0F0B-48DE-91FE-E99D67FDE66B}" destId="{74475C0D-9753-44BB-A53D-E1F8359F2E22}" srcOrd="2" destOrd="0" parTransId="{50CA81E7-AFEA-477D-93FB-66685C428921}" sibTransId="{B74C6B0A-BDB5-4ED7-AEE4-D1FD5BA665F6}"/>
    <dgm:cxn modelId="{0FC109D8-E453-4400-8AFE-EC4305B7FB59}" srcId="{5516125C-0F0B-48DE-91FE-E99D67FDE66B}" destId="{E2F45AD8-5BC6-4DCA-A2ED-65A1FA3F485D}" srcOrd="1" destOrd="0" parTransId="{87D3A8F7-AC75-4211-9B30-345E2A50D85F}" sibTransId="{A64F1836-54D1-417E-A230-A7FB98C3193E}"/>
    <dgm:cxn modelId="{D3D9EDEC-4989-40A8-88D8-257C3272EAA5}" type="presOf" srcId="{E315F677-0913-4387-A567-CF9F5BA2F68F}" destId="{3A525FBD-F534-444B-AD29-A3004E31DEA8}" srcOrd="0" destOrd="0" presId="urn:microsoft.com/office/officeart/2005/8/layout/bProcess3"/>
    <dgm:cxn modelId="{1F9DB49C-2D57-4359-8290-8FFCB07BC26C}" type="presOf" srcId="{26397746-F2CE-4FEE-98D3-239A8A52C3FD}" destId="{72887721-A425-4DE7-9E06-C81CD3A54C8A}" srcOrd="0" destOrd="0" presId="urn:microsoft.com/office/officeart/2005/8/layout/bProcess3"/>
    <dgm:cxn modelId="{AD8EA832-8659-4D40-B78A-579D26F8CB76}" srcId="{5516125C-0F0B-48DE-91FE-E99D67FDE66B}" destId="{A3173B1D-A282-4B30-AB40-70798D4508D5}" srcOrd="6" destOrd="0" parTransId="{1CE602FA-F639-4779-9B93-8542B62AF87D}" sibTransId="{9C6D7504-529E-418A-8ECD-E27BAD007FD5}"/>
    <dgm:cxn modelId="{207D130F-644E-4C78-AC07-DCF387E281DB}" srcId="{5516125C-0F0B-48DE-91FE-E99D67FDE66B}" destId="{4C4984F5-E7EE-4DB2-AF0D-58E542A558D9}" srcOrd="5" destOrd="0" parTransId="{9AD472BB-A690-496A-BA16-9529EEE6EBBE}" sibTransId="{E465D87F-5267-41F2-A688-71B22EBAF8B6}"/>
    <dgm:cxn modelId="{7F97390A-6E20-41DD-940F-52D6A66D8AFC}" type="presOf" srcId="{9C6D7504-529E-418A-8ECD-E27BAD007FD5}" destId="{75A6615E-4FEF-4E53-9F77-D2EFB6FBA0BF}" srcOrd="0" destOrd="0" presId="urn:microsoft.com/office/officeart/2005/8/layout/bProcess3"/>
    <dgm:cxn modelId="{CAD2F9D1-3006-4CBB-9DC5-8E7D5DCA2236}" type="presOf" srcId="{E465D87F-5267-41F2-A688-71B22EBAF8B6}" destId="{DCD8F969-8C2A-431D-8F20-4370BD66CD47}" srcOrd="1" destOrd="0" presId="urn:microsoft.com/office/officeart/2005/8/layout/bProcess3"/>
    <dgm:cxn modelId="{418CE69A-F3D7-491C-9FCA-216B728D2F41}" type="presOf" srcId="{5516125C-0F0B-48DE-91FE-E99D67FDE66B}" destId="{47DD8DE4-846E-4813-A309-A24DBCDFF8F4}" srcOrd="0" destOrd="0" presId="urn:microsoft.com/office/officeart/2005/8/layout/bProcess3"/>
    <dgm:cxn modelId="{CC1D4B0C-5890-45B8-BD65-C47DA7AF6F3D}" srcId="{5516125C-0F0B-48DE-91FE-E99D67FDE66B}" destId="{26BDA5B0-4BAF-4ACA-8E34-51F05A2C083E}" srcOrd="3" destOrd="0" parTransId="{E3F0F749-40D6-4F4F-8BD2-AA622AA73E65}" sibTransId="{59A6D128-A8A2-435B-82D9-A06F9E86F232}"/>
    <dgm:cxn modelId="{C17367C6-EF63-4C73-BC6E-5D39758ED518}" type="presOf" srcId="{C6439BDC-4CE1-4186-8D06-471A607A4256}" destId="{EDC1071D-37EB-4896-A2C3-331B9866CF6F}" srcOrd="0" destOrd="0" presId="urn:microsoft.com/office/officeart/2005/8/layout/bProcess3"/>
    <dgm:cxn modelId="{B506E9FD-5379-4AC5-B5ED-9E2B68E9A084}" srcId="{5516125C-0F0B-48DE-91FE-E99D67FDE66B}" destId="{BFC96612-2CAC-4E62-9D32-25D073AAA28F}" srcOrd="7" destOrd="0" parTransId="{1B7BC064-7DC9-4944-A448-0BDA6796BED0}" sibTransId="{8CE5FAFC-3899-4087-B5D4-261C968E4D9F}"/>
    <dgm:cxn modelId="{88927A5E-F81B-44E3-AE29-96711A8D9C5E}" type="presOf" srcId="{BFC96612-2CAC-4E62-9D32-25D073AAA28F}" destId="{5C2CE154-9A0F-4731-8D10-146C79C3BF13}" srcOrd="0" destOrd="0" presId="urn:microsoft.com/office/officeart/2005/8/layout/bProcess3"/>
    <dgm:cxn modelId="{838DEDCB-72D6-4E3F-8783-DDB070A8A4CE}" type="presOf" srcId="{E2F45AD8-5BC6-4DCA-A2ED-65A1FA3F485D}" destId="{CAC1C6FC-D7E2-4E25-8D99-65610DC1B980}" srcOrd="0" destOrd="0" presId="urn:microsoft.com/office/officeart/2005/8/layout/bProcess3"/>
    <dgm:cxn modelId="{DF473D55-38A6-406C-8ED5-D6A586653D6B}" type="presOf" srcId="{26BDA5B0-4BAF-4ACA-8E34-51F05A2C083E}" destId="{D018369B-FCCD-48D2-9CE8-292D72BDA0DB}" srcOrd="0" destOrd="0" presId="urn:microsoft.com/office/officeart/2005/8/layout/bProcess3"/>
    <dgm:cxn modelId="{788FCD0E-6673-4084-AEFB-01E574BABE5B}" type="presOf" srcId="{A64F1836-54D1-417E-A230-A7FB98C3193E}" destId="{4D780862-0C00-459B-9B5E-C66E09EAE709}" srcOrd="0" destOrd="0" presId="urn:microsoft.com/office/officeart/2005/8/layout/bProcess3"/>
    <dgm:cxn modelId="{CE57A0AD-8F79-41F3-8513-66C8C1C8A29B}" type="presOf" srcId="{B74C6B0A-BDB5-4ED7-AEE4-D1FD5BA665F6}" destId="{5472C1B5-8073-4E29-B56B-725D5DF58CEC}" srcOrd="1" destOrd="0" presId="urn:microsoft.com/office/officeart/2005/8/layout/bProcess3"/>
    <dgm:cxn modelId="{7EB799A1-D6B2-482F-906F-7AA06F29BEA6}" type="presOf" srcId="{F7AA9DF7-3435-49B6-8E42-1D584E2FB257}" destId="{D13BE6A7-7111-4268-A936-56BC27A3ACB5}" srcOrd="0" destOrd="0" presId="urn:microsoft.com/office/officeart/2005/8/layout/bProcess3"/>
    <dgm:cxn modelId="{CADE21AB-E4F7-4574-8B1A-1A8DC337EE5A}" type="presOf" srcId="{59A6D128-A8A2-435B-82D9-A06F9E86F232}" destId="{8EB88AD9-DC1B-4E36-82F9-93DEB758E3E9}" srcOrd="0" destOrd="0" presId="urn:microsoft.com/office/officeart/2005/8/layout/bProcess3"/>
    <dgm:cxn modelId="{643159AD-E000-488F-914A-F778196A7693}" type="presOf" srcId="{C6439BDC-4CE1-4186-8D06-471A607A4256}" destId="{743322CF-0B3A-4387-943B-1B1F84522980}" srcOrd="1" destOrd="0" presId="urn:microsoft.com/office/officeart/2005/8/layout/bProcess3"/>
    <dgm:cxn modelId="{F7D25126-D25D-4F5C-9370-1EC66C954874}" type="presOf" srcId="{4C4984F5-E7EE-4DB2-AF0D-58E542A558D9}" destId="{CA43788F-9911-421D-8F0C-770AA2F11552}" srcOrd="0" destOrd="0" presId="urn:microsoft.com/office/officeart/2005/8/layout/bProcess3"/>
    <dgm:cxn modelId="{8D4B7D53-B07F-48E3-BC7A-D9607210AA76}" srcId="{5516125C-0F0B-48DE-91FE-E99D67FDE66B}" destId="{26397746-F2CE-4FEE-98D3-239A8A52C3FD}" srcOrd="0" destOrd="0" parTransId="{E32EA2C8-C2BA-4E06-B379-58715DF210BB}" sibTransId="{C6439BDC-4CE1-4186-8D06-471A607A4256}"/>
    <dgm:cxn modelId="{2DE54C0A-4E3E-4890-9C70-3BEB95CEB99E}" type="presOf" srcId="{59A6D128-A8A2-435B-82D9-A06F9E86F232}" destId="{3175AE30-22AC-4340-BEB8-1741D388A2AC}" srcOrd="1" destOrd="0" presId="urn:microsoft.com/office/officeart/2005/8/layout/bProcess3"/>
    <dgm:cxn modelId="{CEAC2A69-D0EE-47C6-86CE-FE13B688B557}" type="presOf" srcId="{A3173B1D-A282-4B30-AB40-70798D4508D5}" destId="{FEDAA5A5-F6DC-40B3-B58A-5D0E5537746C}" srcOrd="0" destOrd="0" presId="urn:microsoft.com/office/officeart/2005/8/layout/bProcess3"/>
    <dgm:cxn modelId="{DA57C3F9-E3DB-4372-A45F-EF946EA0106C}" type="presOf" srcId="{9C6D7504-529E-418A-8ECD-E27BAD007FD5}" destId="{ED25328D-DB8D-4724-B23D-A556983CFC70}" srcOrd="1" destOrd="0" presId="urn:microsoft.com/office/officeart/2005/8/layout/bProcess3"/>
    <dgm:cxn modelId="{419409AD-3F39-4D57-96F7-813F4C52281F}" type="presParOf" srcId="{47DD8DE4-846E-4813-A309-A24DBCDFF8F4}" destId="{72887721-A425-4DE7-9E06-C81CD3A54C8A}" srcOrd="0" destOrd="0" presId="urn:microsoft.com/office/officeart/2005/8/layout/bProcess3"/>
    <dgm:cxn modelId="{9E5BCAF5-ABEA-4853-80B4-8443C8C683C5}" type="presParOf" srcId="{47DD8DE4-846E-4813-A309-A24DBCDFF8F4}" destId="{EDC1071D-37EB-4896-A2C3-331B9866CF6F}" srcOrd="1" destOrd="0" presId="urn:microsoft.com/office/officeart/2005/8/layout/bProcess3"/>
    <dgm:cxn modelId="{66B27176-9427-478C-BD8A-0B07B0F2F5FF}" type="presParOf" srcId="{EDC1071D-37EB-4896-A2C3-331B9866CF6F}" destId="{743322CF-0B3A-4387-943B-1B1F84522980}" srcOrd="0" destOrd="0" presId="urn:microsoft.com/office/officeart/2005/8/layout/bProcess3"/>
    <dgm:cxn modelId="{C0ECD8C9-D510-44A1-A186-2C7DF79146A2}" type="presParOf" srcId="{47DD8DE4-846E-4813-A309-A24DBCDFF8F4}" destId="{CAC1C6FC-D7E2-4E25-8D99-65610DC1B980}" srcOrd="2" destOrd="0" presId="urn:microsoft.com/office/officeart/2005/8/layout/bProcess3"/>
    <dgm:cxn modelId="{1418B7EC-49BE-468C-998E-A9F82521531A}" type="presParOf" srcId="{47DD8DE4-846E-4813-A309-A24DBCDFF8F4}" destId="{4D780862-0C00-459B-9B5E-C66E09EAE709}" srcOrd="3" destOrd="0" presId="urn:microsoft.com/office/officeart/2005/8/layout/bProcess3"/>
    <dgm:cxn modelId="{325BB722-9F23-419B-92F7-894C44BE9B16}" type="presParOf" srcId="{4D780862-0C00-459B-9B5E-C66E09EAE709}" destId="{30F4CF05-10A5-4BAA-B4F2-0EAAA85E4BF0}" srcOrd="0" destOrd="0" presId="urn:microsoft.com/office/officeart/2005/8/layout/bProcess3"/>
    <dgm:cxn modelId="{AC9AD1E9-AB8A-4E72-A699-F2C8400A2A34}" type="presParOf" srcId="{47DD8DE4-846E-4813-A309-A24DBCDFF8F4}" destId="{28570540-98F3-4911-94EC-BE6CAC512F9C}" srcOrd="4" destOrd="0" presId="urn:microsoft.com/office/officeart/2005/8/layout/bProcess3"/>
    <dgm:cxn modelId="{FDE2A093-B795-4680-B081-A397B23774DD}" type="presParOf" srcId="{47DD8DE4-846E-4813-A309-A24DBCDFF8F4}" destId="{8DE07642-D350-4EA6-95C0-89809403D033}" srcOrd="5" destOrd="0" presId="urn:microsoft.com/office/officeart/2005/8/layout/bProcess3"/>
    <dgm:cxn modelId="{B23CD7F6-FD32-4DE6-B52D-9F66B3FED591}" type="presParOf" srcId="{8DE07642-D350-4EA6-95C0-89809403D033}" destId="{5472C1B5-8073-4E29-B56B-725D5DF58CEC}" srcOrd="0" destOrd="0" presId="urn:microsoft.com/office/officeart/2005/8/layout/bProcess3"/>
    <dgm:cxn modelId="{B3BE308D-3FBD-46DF-B582-248629E41AEB}" type="presParOf" srcId="{47DD8DE4-846E-4813-A309-A24DBCDFF8F4}" destId="{D018369B-FCCD-48D2-9CE8-292D72BDA0DB}" srcOrd="6" destOrd="0" presId="urn:microsoft.com/office/officeart/2005/8/layout/bProcess3"/>
    <dgm:cxn modelId="{06870516-82CC-46D3-ABE0-D5D74956BC81}" type="presParOf" srcId="{47DD8DE4-846E-4813-A309-A24DBCDFF8F4}" destId="{8EB88AD9-DC1B-4E36-82F9-93DEB758E3E9}" srcOrd="7" destOrd="0" presId="urn:microsoft.com/office/officeart/2005/8/layout/bProcess3"/>
    <dgm:cxn modelId="{0E500AA8-EA67-45B3-9CC4-5FBED9813E33}" type="presParOf" srcId="{8EB88AD9-DC1B-4E36-82F9-93DEB758E3E9}" destId="{3175AE30-22AC-4340-BEB8-1741D388A2AC}" srcOrd="0" destOrd="0" presId="urn:microsoft.com/office/officeart/2005/8/layout/bProcess3"/>
    <dgm:cxn modelId="{A0C75DE7-5ADE-4E1F-8207-522E1973F4A4}" type="presParOf" srcId="{47DD8DE4-846E-4813-A309-A24DBCDFF8F4}" destId="{3A525FBD-F534-444B-AD29-A3004E31DEA8}" srcOrd="8" destOrd="0" presId="urn:microsoft.com/office/officeart/2005/8/layout/bProcess3"/>
    <dgm:cxn modelId="{38B1F297-0D3F-4B5A-89E7-291DD0244EF1}" type="presParOf" srcId="{47DD8DE4-846E-4813-A309-A24DBCDFF8F4}" destId="{D13BE6A7-7111-4268-A936-56BC27A3ACB5}" srcOrd="9" destOrd="0" presId="urn:microsoft.com/office/officeart/2005/8/layout/bProcess3"/>
    <dgm:cxn modelId="{587D021C-3300-42C8-A729-15D8B8EC870E}" type="presParOf" srcId="{D13BE6A7-7111-4268-A936-56BC27A3ACB5}" destId="{1F783842-BFF4-41FA-A65D-94F585322664}" srcOrd="0" destOrd="0" presId="urn:microsoft.com/office/officeart/2005/8/layout/bProcess3"/>
    <dgm:cxn modelId="{90905829-001C-422A-A0D6-276C67EC98BB}" type="presParOf" srcId="{47DD8DE4-846E-4813-A309-A24DBCDFF8F4}" destId="{CA43788F-9911-421D-8F0C-770AA2F11552}" srcOrd="10" destOrd="0" presId="urn:microsoft.com/office/officeart/2005/8/layout/bProcess3"/>
    <dgm:cxn modelId="{5BD6B631-7005-4A0B-A1E2-08C56752BE1B}" type="presParOf" srcId="{47DD8DE4-846E-4813-A309-A24DBCDFF8F4}" destId="{3DF4AAB4-9EA2-4538-9BEC-46803ABA4329}" srcOrd="11" destOrd="0" presId="urn:microsoft.com/office/officeart/2005/8/layout/bProcess3"/>
    <dgm:cxn modelId="{E9869EBE-A696-4360-89FE-DB9DBC40EEC1}" type="presParOf" srcId="{3DF4AAB4-9EA2-4538-9BEC-46803ABA4329}" destId="{DCD8F969-8C2A-431D-8F20-4370BD66CD47}" srcOrd="0" destOrd="0" presId="urn:microsoft.com/office/officeart/2005/8/layout/bProcess3"/>
    <dgm:cxn modelId="{006E96D2-D107-410A-B55B-13A19EDE69BB}" type="presParOf" srcId="{47DD8DE4-846E-4813-A309-A24DBCDFF8F4}" destId="{FEDAA5A5-F6DC-40B3-B58A-5D0E5537746C}" srcOrd="12" destOrd="0" presId="urn:microsoft.com/office/officeart/2005/8/layout/bProcess3"/>
    <dgm:cxn modelId="{B7D38632-FBA7-49F1-A95D-6A3EEC542A01}" type="presParOf" srcId="{47DD8DE4-846E-4813-A309-A24DBCDFF8F4}" destId="{75A6615E-4FEF-4E53-9F77-D2EFB6FBA0BF}" srcOrd="13" destOrd="0" presId="urn:microsoft.com/office/officeart/2005/8/layout/bProcess3"/>
    <dgm:cxn modelId="{E29CFCA9-A7C0-4595-800B-FFA6BDF1892D}" type="presParOf" srcId="{75A6615E-4FEF-4E53-9F77-D2EFB6FBA0BF}" destId="{ED25328D-DB8D-4724-B23D-A556983CFC70}" srcOrd="0" destOrd="0" presId="urn:microsoft.com/office/officeart/2005/8/layout/bProcess3"/>
    <dgm:cxn modelId="{63AA8130-BB98-4CAE-AA4A-AD61F25082F0}" type="presParOf" srcId="{47DD8DE4-846E-4813-A309-A24DBCDFF8F4}" destId="{5C2CE154-9A0F-4731-8D10-146C79C3BF1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1071D-37EB-4896-A2C3-331B9866CF6F}">
      <dsp:nvSpPr>
        <dsp:cNvPr id="0" name=""/>
        <dsp:cNvSpPr/>
      </dsp:nvSpPr>
      <dsp:spPr>
        <a:xfrm>
          <a:off x="2512700" y="685827"/>
          <a:ext cx="4068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35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5181" y="729360"/>
        <a:ext cx="21871" cy="4374"/>
      </dsp:txXfrm>
    </dsp:sp>
    <dsp:sp modelId="{72887721-A425-4DE7-9E06-C81CD3A54C8A}">
      <dsp:nvSpPr>
        <dsp:cNvPr id="0" name=""/>
        <dsp:cNvSpPr/>
      </dsp:nvSpPr>
      <dsp:spPr>
        <a:xfrm>
          <a:off x="612607" y="160979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Определение потребностей студентов в волонтерской деятельности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на 2024-2025 год</a:t>
          </a:r>
        </a:p>
      </dsp:txBody>
      <dsp:txXfrm>
        <a:off x="612607" y="160979"/>
        <a:ext cx="1901892" cy="1141135"/>
      </dsp:txXfrm>
    </dsp:sp>
    <dsp:sp modelId="{4D780862-0C00-459B-9B5E-C66E09EAE709}">
      <dsp:nvSpPr>
        <dsp:cNvPr id="0" name=""/>
        <dsp:cNvSpPr/>
      </dsp:nvSpPr>
      <dsp:spPr>
        <a:xfrm>
          <a:off x="4852027" y="685827"/>
          <a:ext cx="4068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35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44509" y="729360"/>
        <a:ext cx="21871" cy="4374"/>
      </dsp:txXfrm>
    </dsp:sp>
    <dsp:sp modelId="{CAC1C6FC-D7E2-4E25-8D99-65610DC1B980}">
      <dsp:nvSpPr>
        <dsp:cNvPr id="0" name=""/>
        <dsp:cNvSpPr/>
      </dsp:nvSpPr>
      <dsp:spPr>
        <a:xfrm>
          <a:off x="2951935" y="821"/>
          <a:ext cx="1901892" cy="14614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Составление плана работы волонтерского движения филиала техникума по направлениям</a:t>
          </a:r>
        </a:p>
      </dsp:txBody>
      <dsp:txXfrm>
        <a:off x="2951935" y="821"/>
        <a:ext cx="1901892" cy="1461452"/>
      </dsp:txXfrm>
    </dsp:sp>
    <dsp:sp modelId="{8DE07642-D350-4EA6-95C0-89809403D033}">
      <dsp:nvSpPr>
        <dsp:cNvPr id="0" name=""/>
        <dsp:cNvSpPr/>
      </dsp:nvSpPr>
      <dsp:spPr>
        <a:xfrm>
          <a:off x="1563553" y="1300315"/>
          <a:ext cx="4678655" cy="566993"/>
        </a:xfrm>
        <a:custGeom>
          <a:avLst/>
          <a:gdLst/>
          <a:ahLst/>
          <a:cxnLst/>
          <a:rect l="0" t="0" r="0" b="0"/>
          <a:pathLst>
            <a:path>
              <a:moveTo>
                <a:pt x="4678655" y="0"/>
              </a:moveTo>
              <a:lnTo>
                <a:pt x="4678655" y="300596"/>
              </a:lnTo>
              <a:lnTo>
                <a:pt x="0" y="300596"/>
              </a:lnTo>
              <a:lnTo>
                <a:pt x="0" y="566993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84964" y="1581624"/>
        <a:ext cx="235833" cy="4374"/>
      </dsp:txXfrm>
    </dsp:sp>
    <dsp:sp modelId="{28570540-98F3-4911-94EC-BE6CAC512F9C}">
      <dsp:nvSpPr>
        <dsp:cNvPr id="0" name=""/>
        <dsp:cNvSpPr/>
      </dsp:nvSpPr>
      <dsp:spPr>
        <a:xfrm>
          <a:off x="5291262" y="160979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Определение сроков реализации работы и ответственных студентов по направлениям</a:t>
          </a:r>
        </a:p>
      </dsp:txBody>
      <dsp:txXfrm>
        <a:off x="5291262" y="160979"/>
        <a:ext cx="1901892" cy="1141135"/>
      </dsp:txXfrm>
    </dsp:sp>
    <dsp:sp modelId="{8EB88AD9-DC1B-4E36-82F9-93DEB758E3E9}">
      <dsp:nvSpPr>
        <dsp:cNvPr id="0" name=""/>
        <dsp:cNvSpPr/>
      </dsp:nvSpPr>
      <dsp:spPr>
        <a:xfrm>
          <a:off x="2512700" y="2424556"/>
          <a:ext cx="4068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35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5181" y="2468089"/>
        <a:ext cx="21871" cy="4374"/>
      </dsp:txXfrm>
    </dsp:sp>
    <dsp:sp modelId="{D018369B-FCCD-48D2-9CE8-292D72BDA0DB}">
      <dsp:nvSpPr>
        <dsp:cNvPr id="0" name=""/>
        <dsp:cNvSpPr/>
      </dsp:nvSpPr>
      <dsp:spPr>
        <a:xfrm>
          <a:off x="612607" y="1899708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Поиск социальных партнеров для реализации направлений волонтёрской деятельности движения</a:t>
          </a:r>
        </a:p>
      </dsp:txBody>
      <dsp:txXfrm>
        <a:off x="612607" y="1899708"/>
        <a:ext cx="1901892" cy="1141135"/>
      </dsp:txXfrm>
    </dsp:sp>
    <dsp:sp modelId="{D13BE6A7-7111-4268-A936-56BC27A3ACB5}">
      <dsp:nvSpPr>
        <dsp:cNvPr id="0" name=""/>
        <dsp:cNvSpPr/>
      </dsp:nvSpPr>
      <dsp:spPr>
        <a:xfrm>
          <a:off x="4852027" y="2424556"/>
          <a:ext cx="4068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35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44509" y="2468089"/>
        <a:ext cx="21871" cy="4374"/>
      </dsp:txXfrm>
    </dsp:sp>
    <dsp:sp modelId="{3A525FBD-F534-444B-AD29-A3004E31DEA8}">
      <dsp:nvSpPr>
        <dsp:cNvPr id="0" name=""/>
        <dsp:cNvSpPr/>
      </dsp:nvSpPr>
      <dsp:spPr>
        <a:xfrm>
          <a:off x="2951935" y="1899708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Реализация плана работы волонтерского движения филиала техникума</a:t>
          </a:r>
        </a:p>
      </dsp:txBody>
      <dsp:txXfrm>
        <a:off x="2951935" y="1899708"/>
        <a:ext cx="1901892" cy="1141135"/>
      </dsp:txXfrm>
    </dsp:sp>
    <dsp:sp modelId="{3DF4AAB4-9EA2-4538-9BEC-46803ABA4329}">
      <dsp:nvSpPr>
        <dsp:cNvPr id="0" name=""/>
        <dsp:cNvSpPr/>
      </dsp:nvSpPr>
      <dsp:spPr>
        <a:xfrm>
          <a:off x="1563553" y="3039044"/>
          <a:ext cx="4678655" cy="406835"/>
        </a:xfrm>
        <a:custGeom>
          <a:avLst/>
          <a:gdLst/>
          <a:ahLst/>
          <a:cxnLst/>
          <a:rect l="0" t="0" r="0" b="0"/>
          <a:pathLst>
            <a:path>
              <a:moveTo>
                <a:pt x="4678655" y="0"/>
              </a:moveTo>
              <a:lnTo>
                <a:pt x="4678655" y="220517"/>
              </a:lnTo>
              <a:lnTo>
                <a:pt x="0" y="220517"/>
              </a:lnTo>
              <a:lnTo>
                <a:pt x="0" y="406835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85404" y="3240274"/>
        <a:ext cx="234953" cy="4374"/>
      </dsp:txXfrm>
    </dsp:sp>
    <dsp:sp modelId="{CA43788F-9911-421D-8F0C-770AA2F11552}">
      <dsp:nvSpPr>
        <dsp:cNvPr id="0" name=""/>
        <dsp:cNvSpPr/>
      </dsp:nvSpPr>
      <dsp:spPr>
        <a:xfrm>
          <a:off x="5291262" y="1899708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Оценка деятельности волонтерского движения филиала техникума</a:t>
          </a:r>
        </a:p>
      </dsp:txBody>
      <dsp:txXfrm>
        <a:off x="5291262" y="1899708"/>
        <a:ext cx="1901892" cy="1141135"/>
      </dsp:txXfrm>
    </dsp:sp>
    <dsp:sp modelId="{75A6615E-4FEF-4E53-9F77-D2EFB6FBA0BF}">
      <dsp:nvSpPr>
        <dsp:cNvPr id="0" name=""/>
        <dsp:cNvSpPr/>
      </dsp:nvSpPr>
      <dsp:spPr>
        <a:xfrm>
          <a:off x="2512700" y="4003127"/>
          <a:ext cx="4068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35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5181" y="4046659"/>
        <a:ext cx="21871" cy="4374"/>
      </dsp:txXfrm>
    </dsp:sp>
    <dsp:sp modelId="{FEDAA5A5-F6DC-40B3-B58A-5D0E5537746C}">
      <dsp:nvSpPr>
        <dsp:cNvPr id="0" name=""/>
        <dsp:cNvSpPr/>
      </dsp:nvSpPr>
      <dsp:spPr>
        <a:xfrm>
          <a:off x="612607" y="3478279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Внесение корректировок для эффективной волонтёрской деятельности в следующем году</a:t>
          </a:r>
        </a:p>
      </dsp:txBody>
      <dsp:txXfrm>
        <a:off x="612607" y="3478279"/>
        <a:ext cx="1901892" cy="1141135"/>
      </dsp:txXfrm>
    </dsp:sp>
    <dsp:sp modelId="{5C2CE154-9A0F-4731-8D10-146C79C3BF13}">
      <dsp:nvSpPr>
        <dsp:cNvPr id="0" name=""/>
        <dsp:cNvSpPr/>
      </dsp:nvSpPr>
      <dsp:spPr>
        <a:xfrm>
          <a:off x="2951935" y="3478279"/>
          <a:ext cx="1901892" cy="114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Определение потребностей студентов в волонтерской деятельности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на 2025-2026 год</a:t>
          </a:r>
        </a:p>
      </dsp:txBody>
      <dsp:txXfrm>
        <a:off x="2951935" y="3478279"/>
        <a:ext cx="1901892" cy="1141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41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64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42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31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85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4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49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2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12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01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6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8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4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0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881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4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9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2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188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</a:t>
            </a:fld>
            <a:endParaRPr lang="ru-RU" sz="1400"/>
          </a:p>
        </p:txBody>
      </p:sp>
      <p:pic>
        <p:nvPicPr>
          <p:cNvPr id="10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9CAB8852-A417-4D29-8B91-8360D32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690F5C-004C-42B9-B72F-B786C782DD2F}"/>
              </a:ext>
            </a:extLst>
          </p:cNvPr>
          <p:cNvSpPr txBox="1"/>
          <p:nvPr/>
        </p:nvSpPr>
        <p:spPr>
          <a:xfrm>
            <a:off x="1899706" y="1884381"/>
            <a:ext cx="64087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образовательной организации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4A1D50-C345-4A34-88BD-4C0B81EE5703}"/>
              </a:ext>
            </a:extLst>
          </p:cNvPr>
          <p:cNvSpPr txBox="1"/>
          <p:nvPr/>
        </p:nvSpPr>
        <p:spPr>
          <a:xfrm>
            <a:off x="1123008" y="1947444"/>
            <a:ext cx="7375763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1600" b="1" dirty="0"/>
          </a:p>
          <a:p>
            <a:pPr algn="ctr"/>
            <a:r>
              <a:rPr lang="ru-RU" altLang="ru-RU" sz="1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altLang="ru-RU" sz="1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«Троицкий технологический техникум»</a:t>
            </a:r>
          </a:p>
          <a:p>
            <a:pPr algn="ctr"/>
            <a:endParaRPr lang="ru-RU" sz="1600" dirty="0"/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 (программы, классные часы, совместной деятельности, конкурсов) по формированию бережливого мышления участников образовательного процесса в ДОО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C5848D-E353-4493-B4C3-0DA0BB73400D}"/>
              </a:ext>
            </a:extLst>
          </p:cNvPr>
          <p:cNvSpPr txBox="1"/>
          <p:nvPr/>
        </p:nvSpPr>
        <p:spPr>
          <a:xfrm>
            <a:off x="3563888" y="5119241"/>
            <a:ext cx="521161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руководителя ОО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ГБПОУ ТТТ: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Корюхов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ED1909E-D425-4815-B6E0-8863093AA9F6}"/>
              </a:ext>
            </a:extLst>
          </p:cNvPr>
          <p:cNvSpPr txBox="1"/>
          <p:nvPr/>
        </p:nvSpPr>
        <p:spPr>
          <a:xfrm>
            <a:off x="1187134" y="3864383"/>
            <a:ext cx="762401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бережливого мышления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студентов и преподавателей филиала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Троицкого технологического техникума в с. Октябрьское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участие в волонтёрской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9" y="36296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– 2025 г.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8A33D5-1D67-44CE-9546-7EECBA04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14" y="623946"/>
            <a:ext cx="6014254" cy="13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5"/>
    </mc:Choice>
    <mc:Fallback xmlns="">
      <p:transition spd="slow" advTm="1007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564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пожилым людям, проживающим в общежитии «Ветеран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(уборка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помещений,  в зимнее время уборка снега на придомовой территории);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детям из социально-реабилитационного центра «Надежда»;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акции «День подарков просто так» для пожилых людей;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пожилым людям  в подключении и настройке телевизионных приставок;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*консультационная помощь жителям района при прохождении переписи населения, при прохождении голосования в рамках проекта «Благоустройство села», в общероссийской акции «Доступная среда»,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*обновление детских площадок в с. Октябрьское (ремонт и покраска объектов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1"/>
            <a:ext cx="7342242" cy="3206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августа 2024 года в Октябрьском муниципальном  районе прошёл фестиваль «Челябинская область - большая семья».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волонтёры оказывали помощь в организации пространства палаточного городка, сцены, зон отдыха; проводили  мастер-классы с применением бережливых технологий. Приготовили обед для всех участников и гостей фестиваля.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5438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постоянной основе студенты-волонтёры поддерживают порядок стел героям Советского Союза и прилегающих к ним территорий, убирают мусор, проводят косметический ремонт, проводят покраску ограждений;</a:t>
            </a: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*ухаживают студенты за </a:t>
            </a: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памятником, посвящённым землякам, погибшим на полях сражений Великой Отечественной войны, расположенным рядом с техникумом;</a:t>
            </a: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*приняли активное участие в акции «Сад Победы», посажено 250 деревьев возле стадиона  «Метеор» в с. Октябрьское.</a:t>
            </a: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помощь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организации спортивных мероприятий;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волонтёрами на соревнованиях (работа на этапах, сопровождение команд (маршрутизация и рациональное использование времени),  помощь организаторам);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в судействе на районных соревнованиях.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5802"/>
            <a:ext cx="4244280" cy="3773816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Макс\Desktop\7 апреля Малясова ФР\IMG_83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7680" y="1658218"/>
            <a:ext cx="4386808" cy="373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3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" y="1221203"/>
            <a:ext cx="4038600" cy="3935989"/>
          </a:xfrm>
        </p:spPr>
      </p:pic>
      <p:pic>
        <p:nvPicPr>
          <p:cNvPr id="15" name="Объект 1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73" y="2329836"/>
            <a:ext cx="4036024" cy="3888432"/>
          </a:xfrm>
        </p:spPr>
      </p:pic>
    </p:spTree>
    <p:extLst>
      <p:ext uri="{BB962C8B-B14F-4D97-AF65-F5344CB8AC3E}">
        <p14:creationId xmlns:p14="http://schemas.microsoft.com/office/powerpoint/2010/main" val="2190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8142"/>
            <a:ext cx="3922216" cy="5191827"/>
          </a:xfrm>
        </p:spPr>
      </p:pic>
      <p:pic>
        <p:nvPicPr>
          <p:cNvPr id="12" name="Picture 6" descr="F:\фото Фаина Романовна\6\IMG_8076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0263" y="1158142"/>
            <a:ext cx="3668919" cy="5155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0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F:\фото Фаина Романовна\6\IMG_8069.PNG">
            <a:extLst>
              <a:ext uri="{FF2B5EF4-FFF2-40B4-BE49-F238E27FC236}">
                <a16:creationId xmlns:a16="http://schemas.microsoft.com/office/drawing/2014/main" xmlns="" id="{2DEAB32D-0984-4A37-A955-9C316A34EA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67941"/>
            <a:ext cx="4038600" cy="4109716"/>
          </a:xfrm>
          <a:prstGeom prst="rect">
            <a:avLst/>
          </a:prstGeom>
          <a:noFill/>
        </p:spPr>
      </p:pic>
      <p:pic>
        <p:nvPicPr>
          <p:cNvPr id="16" name="Picture 3" descr="C:\Users\Макс\Desktop\7 апреля Малясова ФР\IMG_8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454342"/>
            <a:ext cx="4038600" cy="4236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11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F:\фото Фаина Романовна\4\IMG_802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123844" y="1417638"/>
            <a:ext cx="4371956" cy="3960018"/>
          </a:xfrm>
          <a:prstGeom prst="rect">
            <a:avLst/>
          </a:prstGeom>
          <a:noFill/>
        </p:spPr>
      </p:pic>
      <p:pic>
        <p:nvPicPr>
          <p:cNvPr id="15" name="Picture 2" descr="F:\фото Фаина Романовна\4\IMG_801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314650"/>
            <a:ext cx="4038600" cy="3922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6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4" y="1454341"/>
            <a:ext cx="4371956" cy="392331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244280" cy="3964560"/>
          </a:xfrm>
        </p:spPr>
      </p:pic>
    </p:spTree>
    <p:extLst>
      <p:ext uri="{BB962C8B-B14F-4D97-AF65-F5344CB8AC3E}">
        <p14:creationId xmlns:p14="http://schemas.microsoft.com/office/powerpoint/2010/main" val="17649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E45BBE-484E-4041-9664-5920F61ED286}"/>
              </a:ext>
            </a:extLst>
          </p:cNvPr>
          <p:cNvSpPr/>
          <p:nvPr/>
        </p:nvSpPr>
        <p:spPr>
          <a:xfrm>
            <a:off x="501604" y="669774"/>
            <a:ext cx="84766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личностного и профессионального развития посредством формирования бережливого мышления, профилактика правонарушений в профессиональной образовательной организации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содействие развитию волонтёрского движения с применением бережливых технологий;</a:t>
            </a:r>
            <a:b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*удовлетворение потребности студентов в общении;</a:t>
            </a:r>
            <a:b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*реализация потребности быть нужным и полезным обществу;</a:t>
            </a:r>
            <a:b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*повышение ответственности студентов за результаты своего труда.</a:t>
            </a: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БП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5 С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2.Точно-в-срок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Картирование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4.Канбан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Шесть сигм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4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СТАЛО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48" y="2204864"/>
            <a:ext cx="4517415" cy="3965054"/>
          </a:xfrm>
        </p:spPr>
      </p:pic>
      <p:pic>
        <p:nvPicPr>
          <p:cNvPr id="14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6" y="1634399"/>
            <a:ext cx="4036024" cy="3882833"/>
          </a:xfrm>
        </p:spPr>
      </p:pic>
    </p:spTree>
    <p:extLst>
      <p:ext uri="{BB962C8B-B14F-4D97-AF65-F5344CB8AC3E}">
        <p14:creationId xmlns:p14="http://schemas.microsoft.com/office/powerpoint/2010/main" val="40931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69774"/>
            <a:ext cx="8229600" cy="36999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пожилым людям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244280" cy="3964560"/>
          </a:xfrm>
        </p:spPr>
      </p:pic>
      <p:pic>
        <p:nvPicPr>
          <p:cNvPr id="13" name="Picture 2" descr="D:\с айфона март 2020\119APPLE\IMG_90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56303" y="1615802"/>
            <a:ext cx="4038600" cy="359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32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стел землякам – Героям Советского Союза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F:\фото Фаина Романовна\4\IMG_801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454342"/>
            <a:ext cx="4419364" cy="3922866"/>
          </a:xfrm>
          <a:prstGeom prst="rect">
            <a:avLst/>
          </a:prstGeom>
          <a:noFill/>
        </p:spPr>
      </p:pic>
      <p:pic>
        <p:nvPicPr>
          <p:cNvPr id="16" name="Picture 6" descr="F:\фото Фаина Романовна\7\IMG_811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748" y="2335322"/>
            <a:ext cx="4371243" cy="3960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6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берега озера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Жестинское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342242" cy="3494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зимина\HCtS1cTYVv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1" y="1258954"/>
            <a:ext cx="4038600" cy="3028950"/>
          </a:xfrm>
          <a:prstGeom prst="rect">
            <a:avLst/>
          </a:prstGeom>
          <a:noFill/>
        </p:spPr>
      </p:pic>
      <p:pic>
        <p:nvPicPr>
          <p:cNvPr id="16" name="Содержимое 3" descr="4XZZDyRPHHk~4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044961" y="2985754"/>
            <a:ext cx="5022603" cy="33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1"/>
            <a:ext cx="707236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сайт ОО  «Бережливое образование»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E45BBE-484E-4041-9664-5920F61ED286}"/>
              </a:ext>
            </a:extLst>
          </p:cNvPr>
          <p:cNvSpPr/>
          <p:nvPr/>
        </p:nvSpPr>
        <p:spPr>
          <a:xfrm>
            <a:off x="494894" y="346608"/>
            <a:ext cx="84766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Вовлечённые лица и рамки проекта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процесса: </a:t>
            </a:r>
            <a:endParaRPr lang="ru-RU" alt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Козлякова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Владимировна, руководитель ОСП ГБПОУ «Троицкий технологический техникум» в с. Октябрьское»; студенческий совет филиала.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процесса: </a:t>
            </a:r>
            <a:endParaRPr lang="ru-RU" alt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Козлякова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Владимировна, руководитель ОСП ГБПОУ «Троицкий технологический техникум» в с. Октябрьское»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 проекта: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Октябрьского сельского поселения.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процесса: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год.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Малясова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Фаина Романовна, руководитель волонтёрского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движения, </a:t>
            </a:r>
            <a:r>
              <a:rPr lang="ru-RU" alt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Козлякова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Владимировна, руководитель ОСП 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«Троицкий технологический техникум» в с. Октябрьское».</a:t>
            </a:r>
          </a:p>
          <a:p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ru-RU" alt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  </a:t>
            </a:r>
            <a:endParaRPr lang="ru-RU" alt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Светлана Анатольевна, зав. отделением.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Кламм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Викторович, преподаватель ОБЗР и физической культуры.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Левинская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Николаевна, библиотекарь.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Пфайфер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Тамара Васильевна, медицинская сестра.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Наталья Вячеславовна, мастер п/о.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2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E45BBE-484E-4041-9664-5920F61ED286}"/>
              </a:ext>
            </a:extLst>
          </p:cNvPr>
          <p:cNvSpPr/>
          <p:nvPr/>
        </p:nvSpPr>
        <p:spPr>
          <a:xfrm>
            <a:off x="494894" y="346608"/>
            <a:ext cx="8476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выбора</a:t>
            </a:r>
          </a:p>
          <a:p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риск: 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асоциальное поведение (курение, межличностные конфликты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</a:t>
            </a: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на учёт (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внутритехникумовский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КДН);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эффективности учебной деятельности;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пропуски занятий по неуважительной причине.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возникновения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умения 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организовать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свободное время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пользой для себя 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окружающих;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навыков общения со сверстниками и окружающими людьми.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</a:t>
            </a: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заказчика: 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асоциального поведения;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межличностных отношений между студентами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способностей обучающихся и самоутверждение их среди сверстников;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(физического,  нравственного, психического).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3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E45BBE-484E-4041-9664-5920F61ED286}"/>
              </a:ext>
            </a:extLst>
          </p:cNvPr>
          <p:cNvSpPr/>
          <p:nvPr/>
        </p:nvSpPr>
        <p:spPr>
          <a:xfrm>
            <a:off x="494894" y="346608"/>
            <a:ext cx="8476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эффект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33994"/>
              </p:ext>
            </p:extLst>
          </p:nvPr>
        </p:nvGraphicFramePr>
        <p:xfrm>
          <a:off x="611559" y="1052736"/>
          <a:ext cx="7776864" cy="566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592288"/>
                <a:gridCol w="2592288"/>
              </a:tblGrid>
              <a:tr h="6331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показателя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Текущий показатель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Целевой показатель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2159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Программа 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ормированию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бережливого мышления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студентов и преподавателей филиала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Троицкого технологического техникума в с. Октябрьское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Программы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формирования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бережливого мышления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студентов и преподавателей филиала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Троицкого технологического техникума в с. Октябрьское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/>
                </a:tc>
              </a:tr>
              <a:tr h="12367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студентов, принимающих активное участие в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волонтёрской деятельности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74" marR="68574" marT="0" marB="0"/>
                </a:tc>
              </a:tr>
              <a:tr h="158283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студентов,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удовлетворённых своим  участием в волонтёрской деятельности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71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4709" y="874600"/>
            <a:ext cx="7557575" cy="608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бережливого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студентов 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Троицкого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технологического техникума в с. Октябрьское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участие в волонтёрской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деятельности»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49083008"/>
              </p:ext>
            </p:extLst>
          </p:nvPr>
        </p:nvGraphicFramePr>
        <p:xfrm>
          <a:off x="323528" y="1772816"/>
          <a:ext cx="7805763" cy="462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3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995" y="744476"/>
            <a:ext cx="7842955" cy="4388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обучающимися знаниями и умениями применять инструменты бережливого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для  организации своего свободного времени, его рационального использования через совместную деятельность.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возможностях бережливого мышления в различных сферах жизни.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со сверстниками и окружающими людьми.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своих способностей и самоутверждение среди сверстников.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обустройство рекреационных зон на территории филиала техникума для проведения организованных перемен.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студентов, удовлетворённых своим участием в волонтёрской деятельности. Удовлетворение потребности быть нужным и полезным обществу.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оценка социальных партнёров, жителей Октябрьского сельского поселения  результатов волонтёрской деятельности с применением бережливых технологий студентов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преподавателей филиала техникума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8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995" y="744476"/>
            <a:ext cx="7842955" cy="4388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F:\фото Фаина Романовна\9\IMG_819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97523"/>
            <a:ext cx="3677210" cy="5212867"/>
          </a:xfrm>
          <a:prstGeom prst="rect">
            <a:avLst/>
          </a:prstGeom>
          <a:noFill/>
        </p:spPr>
      </p:pic>
      <p:pic>
        <p:nvPicPr>
          <p:cNvPr id="10" name="Picture 3" descr="F:\фото Фаина Романовна\9\IMG_819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897523"/>
            <a:ext cx="3575886" cy="526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5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6393053"/>
            <a:ext cx="7262059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>
            <a:extLst>
              <a:ext uri="{FF2B5EF4-FFF2-40B4-BE49-F238E27FC236}">
                <a16:creationId xmlns:a16="http://schemas.microsoft.com/office/drawing/2014/main" xmlns="" id="{D8E1C705-14D6-41FD-9035-1DBB5D4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61" y="582600"/>
            <a:ext cx="7072363" cy="564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акции «Делай для села» по благоустройству села Октябрьское в  рамках Федерального проекта «Чистая страна»;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трудовые десанты на территории памятника природы «Озеро Сладкое»;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оказания помощи по благоустройству музея «Крестьянское подворье» в д. Петроград;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*облагораживание территории «Студенческая аллея» (зонирование, создание мест для отдыха из паллет, уборка газонов,  оформление цветочных клумб, посадка  молодых сосёнок и абрикосовых кустарников);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*изготовление арт-объектов из вторсырья;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*уборка берега озера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Жестинское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мусора и сухой травы;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*участие в акции «Сад памяти» (посажено 250 деревьев возле стадиона с. Октябрьское);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экологических акций.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8"/>
    </mc:Choice>
    <mc:Fallback xmlns="">
      <p:transition spd="slow" advTm="138178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1004</Words>
  <Application>Microsoft Office PowerPoint</Application>
  <PresentationFormat>Экран (4:3)</PresentationFormat>
  <Paragraphs>246</Paragraphs>
  <Slides>24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Тема Office</vt:lpstr>
      <vt:lpstr>Челябинская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БЫЛО                             СТАЛО</vt:lpstr>
      <vt:lpstr>БЫЛО                             СТАЛО</vt:lpstr>
      <vt:lpstr>БЫЛО                             СТАЛО</vt:lpstr>
      <vt:lpstr>БЫЛО                             СТАЛО</vt:lpstr>
      <vt:lpstr>БЫЛО                             СТАЛО</vt:lpstr>
      <vt:lpstr>БЫЛО                             СТАЛО</vt:lpstr>
      <vt:lpstr>БЫЛО                             СТАЛО</vt:lpstr>
      <vt:lpstr>Помощь пожилым людям </vt:lpstr>
      <vt:lpstr>Уборка стел землякам – Героям Советского Союза</vt:lpstr>
      <vt:lpstr>Уборка берега озера Жестинское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levinskaya68</cp:lastModifiedBy>
  <cp:revision>304</cp:revision>
  <cp:lastPrinted>2024-02-08T08:54:37Z</cp:lastPrinted>
  <dcterms:created xsi:type="dcterms:W3CDTF">2018-08-20T14:01:12Z</dcterms:created>
  <dcterms:modified xsi:type="dcterms:W3CDTF">2025-05-07T07:13:12Z</dcterms:modified>
</cp:coreProperties>
</file>