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369" r:id="rId4"/>
    <p:sldId id="371" r:id="rId5"/>
    <p:sldId id="373" r:id="rId6"/>
    <p:sldId id="375" r:id="rId7"/>
    <p:sldId id="376" r:id="rId8"/>
    <p:sldId id="381" r:id="rId9"/>
    <p:sldId id="378" r:id="rId10"/>
    <p:sldId id="382" r:id="rId11"/>
    <p:sldId id="384" r:id="rId12"/>
    <p:sldId id="393" r:id="rId13"/>
    <p:sldId id="386" r:id="rId14"/>
    <p:sldId id="329" r:id="rId15"/>
    <p:sldId id="387" r:id="rId16"/>
    <p:sldId id="388" r:id="rId17"/>
    <p:sldId id="338" r:id="rId18"/>
    <p:sldId id="389" r:id="rId19"/>
    <p:sldId id="390" r:id="rId20"/>
    <p:sldId id="353" r:id="rId21"/>
    <p:sldId id="355" r:id="rId22"/>
    <p:sldId id="356" r:id="rId23"/>
    <p:sldId id="359" r:id="rId24"/>
    <p:sldId id="360" r:id="rId25"/>
    <p:sldId id="262" r:id="rId26"/>
    <p:sldId id="319" r:id="rId27"/>
    <p:sldId id="395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1764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30.04.2025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30.04.2025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30.04.2025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30.04.2025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30.04.2025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30.04.2025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30.04.2025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30.04.2025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jpeg"/><Relationship Id="rId10" Type="http://schemas.openxmlformats.org/officeDocument/2006/relationships/image" Target="../media/image44.png"/><Relationship Id="rId4" Type="http://schemas.openxmlformats.org/officeDocument/2006/relationships/image" Target="../media/image38.jpeg"/><Relationship Id="rId9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Relationship Id="rId9" Type="http://schemas.openxmlformats.org/officeDocument/2006/relationships/image" Target="../media/image6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30000"/>
                <a:satMod val="455000"/>
              </a:schemeClr>
              <a:schemeClr val="bg2">
                <a:tint val="95000"/>
                <a:satMod val="120000"/>
              </a:schemeClr>
            </a:duotone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285728"/>
            <a:ext cx="8928992" cy="2999256"/>
          </a:xfrm>
          <a:ln>
            <a:solidFill>
              <a:schemeClr val="bg1"/>
            </a:solidFill>
          </a:ln>
          <a:effectLst>
            <a:outerShdw blurRad="50800" dist="38100" dir="5400000" algn="t" rotWithShape="0">
              <a:schemeClr val="bg1">
                <a:alpha val="40000"/>
              </a:schemeClr>
            </a:outerShdw>
          </a:effectLst>
          <a:scene3d>
            <a:camera prst="orthographicFront"/>
            <a:lightRig rig="flat" dir="t"/>
          </a:scene3d>
          <a:sp3d extrusionH="76200">
            <a:extrusionClr>
              <a:schemeClr val="bg1"/>
            </a:extrusionClr>
          </a:sp3d>
        </p:spPr>
        <p:txBody>
          <a:bodyPr>
            <a:noAutofit/>
          </a:bodyPr>
          <a:lstStyle/>
          <a:p>
            <a:pPr algn="ctr"/>
            <a:r>
              <a:rPr lang="ru-RU" altLang="ru-RU" sz="1600" cap="none" dirty="0" smtClean="0">
                <a:ln w="0"/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образования и науки Челябинской области </a:t>
            </a:r>
            <a:br>
              <a:rPr lang="ru-RU" altLang="ru-RU" sz="1600" cap="none" dirty="0" smtClean="0">
                <a:ln w="0"/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600" cap="none" dirty="0" smtClean="0">
                <a:ln w="0"/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Государственное бюджетное профессиональное образовательное учреждение</a:t>
            </a:r>
            <a:br>
              <a:rPr lang="ru-RU" altLang="ru-RU" sz="1600" cap="none" dirty="0" smtClean="0">
                <a:ln w="0"/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600" cap="none" dirty="0" smtClean="0">
                <a:ln w="0"/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«Троицкий технологический техникум»  </a:t>
            </a:r>
            <a:br>
              <a:rPr lang="ru-RU" altLang="ru-RU" sz="1600" cap="none" dirty="0" smtClean="0">
                <a:ln w="0"/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600" cap="none" dirty="0" smtClean="0">
                <a:ln w="0"/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Областной конкурс лучших практик внедрения бережливых технологий</a:t>
            </a:r>
            <a:r>
              <a:rPr lang="ru-RU" altLang="ru-RU" sz="1600" cap="none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1600" cap="none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600" cap="none" dirty="0" smtClean="0">
                <a:ln w="0"/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образовательных организациях Челябинской области</a:t>
            </a:r>
            <a:r>
              <a:rPr lang="ru-RU" sz="1600" cap="none" dirty="0">
                <a:ln w="0"/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cap="none" dirty="0">
                <a:ln w="0"/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000" cap="none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cap="none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cap="none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                                      </a:t>
            </a:r>
            <a:r>
              <a:rPr lang="ru-RU" sz="1400" u="sng" cap="none" dirty="0">
                <a:ln w="0"/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Номинация: «Лучшая </a:t>
            </a:r>
            <a:r>
              <a:rPr lang="ru-RU" sz="1400" u="sng" cap="none" dirty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презентация «Наставничество</a:t>
            </a:r>
            <a:r>
              <a:rPr lang="ru-RU" sz="1400" cap="none" dirty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1400" cap="none" dirty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400" cap="none" dirty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</a:t>
            </a:r>
            <a:r>
              <a:rPr lang="ru-RU" sz="1400" u="sng" cap="none" dirty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как способ популяризации бережливых технологий</a:t>
            </a:r>
            <a:r>
              <a:rPr lang="ru-RU" sz="1400" cap="none" dirty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cap="none" dirty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400" cap="none" dirty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   </a:t>
            </a:r>
            <a:r>
              <a:rPr lang="ru-RU" sz="1400" u="sng" cap="none" dirty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в образовательной организации»</a:t>
            </a:r>
            <a:r>
              <a:rPr lang="ru-RU" sz="1400" cap="none" dirty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cap="none" dirty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400" cap="none" dirty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    </a:t>
            </a:r>
            <a:br>
              <a:rPr lang="ru-RU" sz="1400" cap="none" dirty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600" cap="none" dirty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</a:t>
            </a:r>
            <a:br>
              <a:rPr lang="ru-RU" sz="1600" cap="none" dirty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600" cap="none" dirty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                                     </a:t>
            </a:r>
            <a:br>
              <a:rPr lang="ru-RU" sz="1600" cap="none" dirty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600" cap="none" dirty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                                          </a:t>
            </a:r>
            <a:br>
              <a:rPr lang="ru-RU" sz="1600" cap="none" dirty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600" cap="none" dirty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             </a:t>
            </a:r>
            <a:br>
              <a:rPr lang="ru-RU" sz="1600" cap="none" dirty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600" cap="none" dirty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                </a:t>
            </a:r>
            <a:endParaRPr lang="ru-RU" sz="3600" dirty="0">
              <a:effectLst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3068960"/>
            <a:ext cx="8463884" cy="936104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spcBef>
                <a:spcPts val="0"/>
              </a:spcBef>
            </a:pPr>
            <a:endParaRPr lang="ru-RU" sz="60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0"/>
              </a:spcBef>
            </a:pPr>
            <a:r>
              <a:rPr lang="ru-RU" sz="2000" b="1" dirty="0">
                <a:ln w="0"/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Реализация наставничества через волонтёрскую деятельность</a:t>
            </a:r>
          </a:p>
          <a:p>
            <a:pPr algn="ctr">
              <a:spcBef>
                <a:spcPts val="0"/>
              </a:spcBef>
            </a:pPr>
            <a:r>
              <a:rPr lang="ru-RU" sz="2000" b="1" dirty="0">
                <a:ln w="0"/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с применением бережливых технологий </a:t>
            </a:r>
          </a:p>
          <a:p>
            <a:pPr algn="ctr">
              <a:spcBef>
                <a:spcPts val="0"/>
              </a:spcBef>
            </a:pPr>
            <a:r>
              <a:rPr lang="ru-RU" sz="2000" b="1" dirty="0">
                <a:ln w="0"/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филиале Троицкого технологического техникума в с. Октябрьское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932040" y="4869160"/>
            <a:ext cx="37833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Выполнили: </a:t>
            </a:r>
          </a:p>
          <a:p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Козлякова Е.В., руководитель ОСП;</a:t>
            </a:r>
          </a:p>
          <a:p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Малясова Ф.Р., социальный педагог,</a:t>
            </a:r>
          </a:p>
          <a:p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руководитель волонтёрского движения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Макс\Desktop\7 апреля Малясова ФР\IMG_832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860032" cy="4005064"/>
          </a:xfrm>
          <a:prstGeom prst="rect">
            <a:avLst/>
          </a:prstGeom>
          <a:noFill/>
        </p:spPr>
      </p:pic>
      <p:pic>
        <p:nvPicPr>
          <p:cNvPr id="4099" name="Picture 3" descr="C:\Users\Макс\Desktop\7 апреля Малясова ФР\IMG_832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0"/>
            <a:ext cx="4343400" cy="3933056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3941058" y="3244334"/>
            <a:ext cx="12618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IMG_8325</a:t>
            </a:r>
            <a:endParaRPr lang="ru-RU" dirty="0"/>
          </a:p>
        </p:txBody>
      </p:sp>
      <p:pic>
        <p:nvPicPr>
          <p:cNvPr id="8" name="Picture 3" descr="C:\Users\Макс\Desktop\7 апреля Малясова ФР\IMG_832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005808"/>
            <a:ext cx="2123728" cy="2852192"/>
          </a:xfrm>
          <a:prstGeom prst="rect">
            <a:avLst/>
          </a:prstGeom>
          <a:noFill/>
        </p:spPr>
      </p:pic>
      <p:pic>
        <p:nvPicPr>
          <p:cNvPr id="9" name="Picture 2" descr="C:\Users\Макс\Desktop\7 апреля Малясова ФР\IMG_832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51720" y="4005064"/>
            <a:ext cx="2139702" cy="2852936"/>
          </a:xfrm>
          <a:prstGeom prst="rect">
            <a:avLst/>
          </a:prstGeom>
          <a:noFill/>
        </p:spPr>
      </p:pic>
      <p:pic>
        <p:nvPicPr>
          <p:cNvPr id="10" name="Picture 2" descr="C:\Users\Макс\Desktop\7 апреля Малясова ФР\IMG_832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4005064"/>
            <a:ext cx="4320480" cy="28529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xmlns="" id="{2356F357-371B-44A6-BD8E-20AD65D71D4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5" y="0"/>
            <a:ext cx="4636603" cy="3492252"/>
          </a:xfrm>
        </p:spPr>
      </p:pic>
      <p:pic>
        <p:nvPicPr>
          <p:cNvPr id="19459" name="Picture 3" descr="F:\фото Фаина Романовна\6\IMG_8068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3482330"/>
            <a:ext cx="4399892" cy="3492252"/>
          </a:xfrm>
          <a:prstGeom prst="rect">
            <a:avLst/>
          </a:prstGeom>
          <a:noFill/>
        </p:spPr>
      </p:pic>
      <p:pic>
        <p:nvPicPr>
          <p:cNvPr id="5" name="Picture 2" descr="F:\фото Фаина Романовна\6\IMG_8069.PNG">
            <a:extLst>
              <a:ext uri="{FF2B5EF4-FFF2-40B4-BE49-F238E27FC236}">
                <a16:creationId xmlns:a16="http://schemas.microsoft.com/office/drawing/2014/main" xmlns="" id="{2DEAB32D-0984-4A37-A955-9C316A34EA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1392" y="8756"/>
            <a:ext cx="4450904" cy="3420244"/>
          </a:xfrm>
          <a:prstGeom prst="rect">
            <a:avLst/>
          </a:prstGeom>
          <a:noFill/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03F53580-7851-4418-A59B-90DA8C143B9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7396" y="3380547"/>
            <a:ext cx="4636603" cy="3477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8071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60648"/>
            <a:ext cx="8686800" cy="43204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cap="none" dirty="0" smtClean="0">
                <a:ln w="0"/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Экологическая акция по сбору батареек</a:t>
            </a:r>
            <a:endParaRPr lang="ru-RU" sz="2400" b="1" cap="none" dirty="0">
              <a:ln w="0"/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C:\Users\Макс\Desktop\30 апреля Малясова ФР Презентация БТ на конкурс с добавлением\IMG_004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52736"/>
            <a:ext cx="4932040" cy="5184576"/>
          </a:xfrm>
          <a:prstGeom prst="rect">
            <a:avLst/>
          </a:prstGeom>
          <a:noFill/>
        </p:spPr>
      </p:pic>
      <p:pic>
        <p:nvPicPr>
          <p:cNvPr id="1028" name="Picture 4" descr="C:\Users\Макс\Desktop\30 апреля Малясова ФР Презентация БТ на конкурс с добавлением\IMG_005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1052736"/>
            <a:ext cx="4067944" cy="51998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88640"/>
            <a:ext cx="3008313" cy="6264696"/>
          </a:xfrm>
        </p:spPr>
        <p:txBody>
          <a:bodyPr>
            <a:normAutofit fontScale="25000" lnSpcReduction="20000"/>
          </a:bodyPr>
          <a:lstStyle/>
          <a:p>
            <a:r>
              <a:rPr lang="ru-RU" sz="6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Социальное </a:t>
            </a:r>
            <a:r>
              <a:rPr lang="ru-RU" sz="6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волонтёрство</a:t>
            </a:r>
            <a:endParaRPr lang="ru-RU" sz="64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6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*помощь пожилым людям, проживающим в общежитии «Ветеран» ( уборка помещений,  в зимнее время уборка снега на придомовой территории);</a:t>
            </a:r>
          </a:p>
          <a:p>
            <a:r>
              <a:rPr lang="ru-RU" sz="6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*помощь детям из социально-реабилитационного центра «Надежда»;</a:t>
            </a:r>
          </a:p>
          <a:p>
            <a:r>
              <a:rPr lang="ru-RU" sz="6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*проведение акции «День подарков просто так» для пожилых людей;</a:t>
            </a:r>
          </a:p>
          <a:p>
            <a:r>
              <a:rPr lang="ru-RU" sz="6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*помощь пожилым людям  в подключении и настройке телевизионных приставок;</a:t>
            </a:r>
          </a:p>
          <a:p>
            <a:r>
              <a:rPr lang="ru-RU" sz="6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*консультационная помощь жителям района при прохождении переписи населения, при прохождении голосования в рамках проекта «Благоустройство села», в общероссийской акции «Доступная среда», </a:t>
            </a:r>
          </a:p>
          <a:p>
            <a:r>
              <a:rPr lang="ru-RU" sz="6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*обновление детских площадок в с. Октябрьское (ремонт и покраска объектов).</a:t>
            </a:r>
          </a:p>
          <a:p>
            <a:endParaRPr lang="ru-RU" sz="16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8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C:\Users\Макс\Desktop\2020-2021 уч год\Конкурсы\Мак Даша\4 02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68560" y="0"/>
            <a:ext cx="2875439" cy="2204864"/>
          </a:xfrm>
          <a:prstGeom prst="rect">
            <a:avLst/>
          </a:prstGeom>
          <a:noFill/>
        </p:spPr>
      </p:pic>
      <p:pic>
        <p:nvPicPr>
          <p:cNvPr id="6" name="Picture 2" descr="F:\фото Фаина Романовна\8\IMG_817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4" y="0"/>
            <a:ext cx="2627784" cy="2150005"/>
          </a:xfrm>
          <a:prstGeom prst="rect">
            <a:avLst/>
          </a:prstGeom>
          <a:noFill/>
        </p:spPr>
      </p:pic>
      <p:pic>
        <p:nvPicPr>
          <p:cNvPr id="7" name="Picture 2" descr="D:\с айфона март 2020\119APPLE\IMG_909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6156176" y="2204864"/>
            <a:ext cx="2987824" cy="1990040"/>
          </a:xfrm>
          <a:prstGeom prst="rect">
            <a:avLst/>
          </a:prstGeom>
          <a:noFill/>
        </p:spPr>
      </p:pic>
      <p:pic>
        <p:nvPicPr>
          <p:cNvPr id="8" name="Picture 2" descr="F:\фото Фаина Романовна\8\IMG_8178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7984" y="2204864"/>
            <a:ext cx="1728191" cy="1971637"/>
          </a:xfrm>
          <a:prstGeom prst="rect">
            <a:avLst/>
          </a:prstGeom>
          <a:noFill/>
        </p:spPr>
      </p:pic>
      <p:pic>
        <p:nvPicPr>
          <p:cNvPr id="9" name="Picture 2" descr="C:\Users\Макс\Desktop\РАЗЗНОЕ\Науменко СА\День подарков просто таккк\IMG_030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6066267" y="4221088"/>
            <a:ext cx="3077733" cy="2636912"/>
          </a:xfrm>
          <a:prstGeom prst="rect">
            <a:avLst/>
          </a:prstGeom>
          <a:noFill/>
        </p:spPr>
      </p:pic>
      <p:pic>
        <p:nvPicPr>
          <p:cNvPr id="10" name="Picture 2" descr="F:\БИВ 8 июня ОТЧЁТ\волонт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>
          <a:xfrm>
            <a:off x="4067944" y="4074617"/>
            <a:ext cx="1944216" cy="278338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F:\фото Фаина Романовна\3\IMG_7974.PN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627784" cy="3051837"/>
          </a:xfrm>
          <a:prstGeom prst="rect">
            <a:avLst/>
          </a:prstGeom>
          <a:noFill/>
        </p:spPr>
      </p:pic>
      <p:pic>
        <p:nvPicPr>
          <p:cNvPr id="3075" name="Picture 3" descr="F:\фото Фаина Романовна\3\IMG_7975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068960"/>
            <a:ext cx="2699792" cy="2024844"/>
          </a:xfrm>
          <a:prstGeom prst="rect">
            <a:avLst/>
          </a:prstGeom>
          <a:noFill/>
        </p:spPr>
      </p:pic>
      <p:pic>
        <p:nvPicPr>
          <p:cNvPr id="3077" name="Picture 5" descr="F:\фото Фаина Романовна\3\IMG_7977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5013176"/>
            <a:ext cx="2771800" cy="1844824"/>
          </a:xfrm>
          <a:prstGeom prst="rect">
            <a:avLst/>
          </a:prstGeom>
          <a:noFill/>
        </p:spPr>
      </p:pic>
      <p:pic>
        <p:nvPicPr>
          <p:cNvPr id="7" name="Picture 2" descr="D:\с айфона 28 марта 2022\136APPLE\IMG_638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6588224" y="0"/>
            <a:ext cx="2555776" cy="1577397"/>
          </a:xfrm>
          <a:prstGeom prst="rect">
            <a:avLst/>
          </a:prstGeom>
          <a:noFill/>
        </p:spPr>
      </p:pic>
      <p:pic>
        <p:nvPicPr>
          <p:cNvPr id="8" name="Picture 2" descr="F:\фото Фаина Романовна\4\IMG_8018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27784" y="0"/>
            <a:ext cx="4032448" cy="2925812"/>
          </a:xfrm>
          <a:prstGeom prst="rect">
            <a:avLst/>
          </a:prstGeom>
          <a:noFill/>
        </p:spPr>
      </p:pic>
      <p:pic>
        <p:nvPicPr>
          <p:cNvPr id="9" name="Picture 6" descr="F:\фото Фаина Романовна\6\IMG_8076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44208" y="1556792"/>
            <a:ext cx="2699792" cy="3384376"/>
          </a:xfrm>
          <a:prstGeom prst="rect">
            <a:avLst/>
          </a:prstGeom>
          <a:noFill/>
        </p:spPr>
      </p:pic>
      <p:pic>
        <p:nvPicPr>
          <p:cNvPr id="10" name="Picture 4" descr="F:\фото Фаина Романовна\4\IMG_8020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10800000" flipV="1">
            <a:off x="2699792" y="2852936"/>
            <a:ext cx="3744416" cy="2304256"/>
          </a:xfrm>
          <a:prstGeom prst="rect">
            <a:avLst/>
          </a:prstGeom>
          <a:noFill/>
        </p:spPr>
      </p:pic>
      <p:pic>
        <p:nvPicPr>
          <p:cNvPr id="11" name="Picture 2" descr="F:\фото Фаина Романовна\8\IMG_8144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948265" y="4941168"/>
            <a:ext cx="2195736" cy="1916832"/>
          </a:xfrm>
          <a:prstGeom prst="rect">
            <a:avLst/>
          </a:prstGeom>
          <a:noFill/>
        </p:spPr>
      </p:pic>
      <p:pic>
        <p:nvPicPr>
          <p:cNvPr id="12" name="Picture 3" descr="F:\фото Фаина Романовна\8\IMG_8146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644008" y="4941168"/>
            <a:ext cx="2290738" cy="1916832"/>
          </a:xfrm>
          <a:prstGeom prst="rect">
            <a:avLst/>
          </a:prstGeom>
          <a:noFill/>
        </p:spPr>
      </p:pic>
      <p:pic>
        <p:nvPicPr>
          <p:cNvPr id="13" name="Picture 5" descr="F:\фото Фаина Романовна\8\IMG_8148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555776" y="5157192"/>
            <a:ext cx="2088232" cy="17008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r>
              <a:rPr 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Культурное </a:t>
            </a:r>
            <a:r>
              <a:rPr lang="ru-RU" sz="1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волонтёрство</a:t>
            </a:r>
            <a:endParaRPr lang="ru-RU" sz="18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7 августа 2024 года в Октябрьском муниципальном  районе прошёл фестиваль «Челябинская область - большая семья». Студенты – волонтёры оказывали помощь в организации пространства палаточного городка, сцены, зон отдыха; проводили  мастер-классы с применением бережливых технологий. Приготовили обед для всех участников и гостей фестиваля.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F:\фото Фаина Романовна\3\IMG_7984.PN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65029" y="0"/>
            <a:ext cx="2878971" cy="2492896"/>
          </a:xfrm>
          <a:prstGeom prst="rect">
            <a:avLst/>
          </a:prstGeom>
          <a:noFill/>
        </p:spPr>
      </p:pic>
      <p:pic>
        <p:nvPicPr>
          <p:cNvPr id="6" name="Picture 5" descr="F:\фото Фаина Романовна\3\IMG_798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896" y="0"/>
            <a:ext cx="2627784" cy="2492896"/>
          </a:xfrm>
          <a:prstGeom prst="rect">
            <a:avLst/>
          </a:prstGeom>
          <a:noFill/>
        </p:spPr>
      </p:pic>
      <p:pic>
        <p:nvPicPr>
          <p:cNvPr id="7" name="Picture 6" descr="F:\фото Фаина Романовна\3\IMG_799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45812" y="2492896"/>
            <a:ext cx="2549351" cy="2448272"/>
          </a:xfrm>
          <a:prstGeom prst="rect">
            <a:avLst/>
          </a:prstGeom>
          <a:noFill/>
        </p:spPr>
      </p:pic>
      <p:pic>
        <p:nvPicPr>
          <p:cNvPr id="8" name="Picture 4" descr="F:\фото Фаина Романовна\3\IMG_7988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52120" y="2420888"/>
            <a:ext cx="3491880" cy="23703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/>
        <p:txBody>
          <a:bodyPr>
            <a:normAutofit fontScale="92500"/>
          </a:bodyPr>
          <a:lstStyle/>
          <a:p>
            <a:r>
              <a:rPr 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Военно-патриотическое </a:t>
            </a:r>
            <a:r>
              <a:rPr lang="ru-RU" sz="1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волонтёрство</a:t>
            </a:r>
            <a:endParaRPr lang="ru-RU" sz="18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charset="0"/>
              <a:buChar char="•"/>
            </a:pP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постоянной основе студенты-волонтёры поддерживают порядок стел героям Советского Союза и прилегающих к ним территорий, убирают мусор, проводят косметический ремонт, проводят покраску ограждений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ru-RU" sz="16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charset="0"/>
              <a:buChar char="•"/>
            </a:pP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*ухаживают студенты за </a:t>
            </a:r>
            <a:r>
              <a:rPr lang="ru-RU" sz="1600" dirty="0" smtClean="0"/>
              <a:t> 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памятником, посвящённым землякам, погибшим на полях сражений Великой Отечественной войны, расположенным рядом с техникумом;</a:t>
            </a:r>
          </a:p>
          <a:p>
            <a:pPr>
              <a:buFont typeface="Arial" charset="0"/>
              <a:buChar char="•"/>
            </a:pP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*приняли активное участие в акции «Сад Победы», посажено 250 деревьев возле стадиона  «Метеор» в с. Октябрьское.</a:t>
            </a:r>
            <a:endParaRPr lang="ru-RU" sz="1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4" descr="F:\фото Фаина Романовна\4\IMG_8014.PN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34197" y="0"/>
            <a:ext cx="2809803" cy="2564904"/>
          </a:xfrm>
          <a:prstGeom prst="rect">
            <a:avLst/>
          </a:prstGeom>
          <a:noFill/>
        </p:spPr>
      </p:pic>
      <p:pic>
        <p:nvPicPr>
          <p:cNvPr id="5" name="Picture 2" descr="F:\фото Фаина Романовна\4\IMG_801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888" y="0"/>
            <a:ext cx="2736304" cy="2612952"/>
          </a:xfrm>
          <a:prstGeom prst="rect">
            <a:avLst/>
          </a:prstGeom>
          <a:noFill/>
        </p:spPr>
      </p:pic>
      <p:pic>
        <p:nvPicPr>
          <p:cNvPr id="7" name="Picture 6" descr="F:\фото Фаина Романовна\7\IMG_8116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61313" y="2492896"/>
            <a:ext cx="2982687" cy="2520280"/>
          </a:xfrm>
          <a:prstGeom prst="rect">
            <a:avLst/>
          </a:prstGeom>
          <a:noFill/>
        </p:spPr>
      </p:pic>
      <p:pic>
        <p:nvPicPr>
          <p:cNvPr id="8" name="Picture 3" descr="F:\фото Фаина Романовна\4\IMG_801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63888" y="2636912"/>
            <a:ext cx="2723927" cy="23762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9" name="Picture 5" descr="F:\фото Фаина Романовна\7\IMG_8111.PN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140968"/>
            <a:ext cx="3419872" cy="3717032"/>
          </a:xfrm>
          <a:prstGeom prst="rect">
            <a:avLst/>
          </a:prstGeom>
          <a:noFill/>
        </p:spPr>
      </p:pic>
      <p:pic>
        <p:nvPicPr>
          <p:cNvPr id="11268" name="Picture 4" descr="F:\фото Фаина Романовна\7\IMG_8113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0"/>
            <a:ext cx="5292080" cy="6858000"/>
          </a:xfrm>
          <a:prstGeom prst="rect">
            <a:avLst/>
          </a:prstGeom>
          <a:noFill/>
        </p:spPr>
      </p:pic>
      <p:pic>
        <p:nvPicPr>
          <p:cNvPr id="11267" name="Picture 3" descr="F:\фото Фаина Романовна\7\IMG_8109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3491880" cy="42227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r>
              <a:rPr 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Спортивное </a:t>
            </a:r>
            <a:r>
              <a:rPr lang="ru-RU" sz="1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волонтёрство</a:t>
            </a:r>
            <a:endParaRPr lang="ru-RU" sz="18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помощь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организации спортивных мероприятий;</a:t>
            </a:r>
          </a:p>
          <a:p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работа волонтёрами на соревнованиях (работа на этапах, сопровождение команд (маршрутизация и рациональное использование времени),  помощь организаторам);</a:t>
            </a:r>
          </a:p>
          <a:p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*помощь в судействе на районных соревнованиях.</a:t>
            </a:r>
            <a:endParaRPr lang="ru-RU" sz="1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>
            <a:extLst>
              <a:ext uri="{FF2B5EF4-FFF2-40B4-BE49-F238E27FC236}">
                <a16:creationId xmlns:a16="http://schemas.microsoft.com/office/drawing/2014/main" xmlns="" id="{A7D30F49-CCBC-4384-87B6-4143D45A611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5886" y="0"/>
            <a:ext cx="2818114" cy="2348880"/>
          </a:xfrm>
          <a:prstGeom prst="rect">
            <a:avLst/>
          </a:prstGeom>
        </p:spPr>
      </p:pic>
      <p:pic>
        <p:nvPicPr>
          <p:cNvPr id="6" name="Объект 5">
            <a:extLst>
              <a:ext uri="{FF2B5EF4-FFF2-40B4-BE49-F238E27FC236}">
                <a16:creationId xmlns:a16="http://schemas.microsoft.com/office/drawing/2014/main" xmlns="" id="{46D5CD97-EB2C-47C8-A7CA-1F31F94A96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0"/>
            <a:ext cx="2736304" cy="242088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3C534650-BE8B-41B0-9AB5-B602AD7C92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4724" y="2348880"/>
            <a:ext cx="3299276" cy="2592288"/>
          </a:xfrm>
          <a:prstGeom prst="rect">
            <a:avLst/>
          </a:prstGeo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xmlns="" id="{460819F5-CAE4-4231-B8DE-BC1095966E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458" y="2420888"/>
            <a:ext cx="2743496" cy="252028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451520"/>
          </a:xfrm>
        </p:spPr>
        <p:txBody>
          <a:bodyPr>
            <a:normAutofit/>
          </a:bodyPr>
          <a:lstStyle/>
          <a:p>
            <a:r>
              <a:rPr lang="ru-RU" sz="2000" b="1" cap="none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Районная газета «Октябрьская искра» пишет о нас…</a:t>
            </a:r>
            <a:endParaRPr lang="ru-RU" sz="2000" b="1" cap="none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3" descr="C:\Users\Макс\Desktop\7 апреля Малясова ФР\IMG_830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80728"/>
            <a:ext cx="3096344" cy="2271111"/>
          </a:xfrm>
          <a:prstGeom prst="rect">
            <a:avLst/>
          </a:prstGeom>
          <a:noFill/>
        </p:spPr>
      </p:pic>
      <p:pic>
        <p:nvPicPr>
          <p:cNvPr id="6" name="Picture 6" descr="C:\Users\Макс\Desktop\7 апреля Малясова ФР\IMG_831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980728"/>
            <a:ext cx="3340839" cy="3043877"/>
          </a:xfrm>
          <a:prstGeom prst="rect">
            <a:avLst/>
          </a:prstGeom>
          <a:noFill/>
        </p:spPr>
      </p:pic>
      <p:pic>
        <p:nvPicPr>
          <p:cNvPr id="7" name="Picture 3" descr="C:\Users\Макс\Desktop\7 апреля Малясова ФР\IMG_829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212976"/>
            <a:ext cx="3426922" cy="2124878"/>
          </a:xfrm>
          <a:prstGeom prst="rect">
            <a:avLst/>
          </a:prstGeom>
          <a:noFill/>
        </p:spPr>
      </p:pic>
      <p:pic>
        <p:nvPicPr>
          <p:cNvPr id="8" name="Picture 4" descr="C:\Users\Макс\Desktop\7 апреля Малясова ФР\IMG_831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8184" y="3212976"/>
            <a:ext cx="2915816" cy="1806491"/>
          </a:xfrm>
          <a:prstGeom prst="rect">
            <a:avLst/>
          </a:prstGeom>
          <a:noFill/>
        </p:spPr>
      </p:pic>
      <p:pic>
        <p:nvPicPr>
          <p:cNvPr id="9" name="Picture 5" descr="C:\Users\Макс\Desktop\7 апреля Малясова ФР\IMG_830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07696" y="980728"/>
            <a:ext cx="2736304" cy="2270795"/>
          </a:xfrm>
          <a:prstGeom prst="rect">
            <a:avLst/>
          </a:prstGeom>
          <a:noFill/>
        </p:spPr>
      </p:pic>
      <p:pic>
        <p:nvPicPr>
          <p:cNvPr id="10" name="Picture 5" descr="C:\Users\Макс\Desktop\7 апреля Малясова ФР\IMG_831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19872" y="3861048"/>
            <a:ext cx="2933131" cy="2996952"/>
          </a:xfrm>
          <a:prstGeom prst="rect">
            <a:avLst/>
          </a:prstGeom>
          <a:noFill/>
        </p:spPr>
      </p:pic>
      <p:pic>
        <p:nvPicPr>
          <p:cNvPr id="11" name="Picture 4" descr="C:\Users\Макс\Desktop\7 апреля Малясова ФР\IMG_830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00192" y="4941168"/>
            <a:ext cx="2843808" cy="1916832"/>
          </a:xfrm>
          <a:prstGeom prst="rect">
            <a:avLst/>
          </a:prstGeom>
          <a:noFill/>
        </p:spPr>
      </p:pic>
      <p:pic>
        <p:nvPicPr>
          <p:cNvPr id="12" name="Picture 2" descr="C:\Users\Макс\Desktop\7 апреля Малясова ФР\IMG_8317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5229200"/>
            <a:ext cx="3419872" cy="1628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285860"/>
            <a:ext cx="8229600" cy="5072098"/>
          </a:xfrm>
        </p:spPr>
        <p:txBody>
          <a:bodyPr>
            <a:noAutofit/>
          </a:bodyPr>
          <a:lstStyle/>
          <a:p>
            <a:r>
              <a:rPr lang="ru-RU" sz="2400" b="1" cap="none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cap="none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cap="none" dirty="0">
                <a:ln w="0"/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Наставничество </a:t>
            </a:r>
            <a:r>
              <a:rPr lang="ru-RU" sz="2000" cap="none" dirty="0" smtClean="0">
                <a:ln w="0"/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– это отношения</a:t>
            </a:r>
            <a:r>
              <a:rPr lang="ru-RU" sz="2000" cap="none" dirty="0">
                <a:ln w="0"/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в которых опытный или более сведущий человек помогает менее опытному или менее сведущему усвоить определенные </a:t>
            </a:r>
            <a:r>
              <a:rPr lang="ru-RU" sz="2000" cap="none" dirty="0" smtClean="0">
                <a:ln w="0"/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компетенции.</a:t>
            </a:r>
            <a:r>
              <a:rPr lang="ru-RU" sz="2000" cap="none" dirty="0">
                <a:ln w="0"/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cap="none" dirty="0">
                <a:ln w="0"/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cap="none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cap="none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cap="none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Волонтёрство</a:t>
            </a:r>
            <a:r>
              <a:rPr lang="ru-RU" sz="2000" b="1" cap="none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(добровольчество</a:t>
            </a:r>
            <a:r>
              <a:rPr lang="ru-RU" sz="2000" b="1" cap="none" dirty="0">
                <a:ln w="0"/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itchFamily="18" charset="0"/>
              </a:rPr>
              <a:t>)</a:t>
            </a:r>
            <a:r>
              <a:rPr lang="ru-RU" sz="2000" b="1" cap="none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ru-RU" sz="2000" cap="none" dirty="0">
                <a:ln w="0"/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itchFamily="18" charset="0"/>
              </a:rPr>
              <a:t>– это участие людей, независимо от возраста, расы, пола и вероисповеданий в мероприятиях, направленных на решение социальных, культурных, экономических, экологических проблем в обществе, не связанных с извлечением прибыли</a:t>
            </a:r>
            <a:r>
              <a:rPr lang="ru-RU" sz="2000" cap="none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.</a:t>
            </a:r>
            <a:br>
              <a:rPr lang="ru-RU" sz="2000" cap="none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</a:br>
            <a:r>
              <a:rPr lang="ru-RU" sz="2000" cap="none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/>
            </a:r>
            <a:br>
              <a:rPr lang="ru-RU" sz="2000" cap="none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</a:br>
            <a:r>
              <a:rPr lang="ru-RU" sz="2000" b="1" cap="none" dirty="0">
                <a:ln w="0"/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itchFamily="18" charset="0"/>
              </a:rPr>
              <a:t>Бережливые </a:t>
            </a:r>
            <a:r>
              <a:rPr lang="ru-RU" sz="2000" b="1" cap="none" dirty="0" smtClean="0">
                <a:ln w="0"/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технологии </a:t>
            </a:r>
            <a:r>
              <a:rPr lang="ru-RU" sz="2000" cap="none" dirty="0" smtClean="0">
                <a:ln w="0"/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в образовательных организациях </a:t>
            </a:r>
            <a:r>
              <a:rPr lang="ru-RU" sz="2000" cap="none" dirty="0">
                <a:ln w="0"/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это </a:t>
            </a:r>
            <a:r>
              <a:rPr lang="ru-RU" sz="2000" cap="none" dirty="0" smtClean="0">
                <a:ln w="0"/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технологии, которые повышают качество образования с минимальными затратами.</a:t>
            </a:r>
            <a:r>
              <a:rPr lang="ru-RU" sz="2000" cap="none" dirty="0">
                <a:ln w="0"/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cap="none" dirty="0">
                <a:ln w="0"/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cap="none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cap="none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cap="none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b="1" cap="none" dirty="0">
                <a:ln w="0"/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Бережливое мышление   </a:t>
            </a:r>
            <a:r>
              <a:rPr lang="ru-RU" sz="2000" cap="none" dirty="0">
                <a:ln w="0"/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это мышление, направленное на постоянное совершенствование окружающей среды и своей деятельности (учебной, бытовой, профессиональной и др.) и основанное на комплексе необходимых для этого умений.</a:t>
            </a:r>
            <a:r>
              <a:rPr lang="ru-RU" sz="2000" cap="none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cap="none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cap="none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cap="none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cap="none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400" cap="none" dirty="0"/>
              <a:t/>
            </a:r>
            <a:br>
              <a:rPr lang="ru-RU" sz="5400" cap="none" dirty="0"/>
            </a:br>
            <a:endParaRPr lang="ru-RU" sz="5400" cap="none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7109" name="Picture 2" descr="D:\фото с айфона 2 февраля 22 г\137APPLE\IMG_779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sp>
        <p:nvSpPr>
          <p:cNvPr id="47107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7108" name="Нижний колонтитул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/>
              <a:t>http://freeppt.ru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98664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F:\фото Фаина Романовна\9\IMG_8194.PN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499992" cy="6858000"/>
          </a:xfrm>
          <a:prstGeom prst="rect">
            <a:avLst/>
          </a:prstGeom>
          <a:noFill/>
        </p:spPr>
      </p:pic>
      <p:pic>
        <p:nvPicPr>
          <p:cNvPr id="12291" name="Picture 3" descr="F:\фото Фаина Романовна\9\IMG_8195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7" y="0"/>
            <a:ext cx="4427984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641673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4438C37-0E89-4928-94FD-3A36D9AA83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xmlns="" id="{B362497C-9ABF-407D-9323-475E763C336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067944" cy="6858000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xmlns="" id="{9A174E17-D98F-4E70-9E14-7261CE4428E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0"/>
            <a:ext cx="5004048" cy="6858000"/>
          </a:xfrm>
        </p:spPr>
      </p:pic>
    </p:spTree>
    <p:extLst>
      <p:ext uri="{BB962C8B-B14F-4D97-AF65-F5344CB8AC3E}">
        <p14:creationId xmlns:p14="http://schemas.microsoft.com/office/powerpoint/2010/main" val="37761147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4C0C7A1-F09F-445F-B4D2-AAA27871E3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xmlns="" id="{1279BF73-AE47-4435-A7F1-1E6B283B95A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261" y="0"/>
            <a:ext cx="4523061" cy="3140968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xmlns="" id="{EDA3ED5A-269F-42C3-814E-D6B69872E21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-16768"/>
            <a:ext cx="4648200" cy="3257550"/>
          </a:xfr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C4DF89A3-9BA3-4666-B7A6-5D9F34FB00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3491632"/>
            <a:ext cx="5183193" cy="290916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2970A074-0106-4A73-88D4-C9CD6C92539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73" y="3337942"/>
            <a:ext cx="4693411" cy="3520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4006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279E85C-52D7-44C5-815F-BF9627536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xmlns="" id="{32C90994-F504-468B-9E2A-E06BAA25C0D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74"/>
            <a:ext cx="4648200" cy="3544441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xmlns="" id="{6DE4EEF3-4467-4A03-84CD-6FB724A0BE9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8574"/>
            <a:ext cx="4572000" cy="3544440"/>
          </a:xfr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46F6BF07-95E5-4FB9-885E-85E3980006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573014"/>
            <a:ext cx="4572000" cy="351901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F41F5D4F-3BE5-4480-95A9-10DB66DB9F7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3013"/>
            <a:ext cx="4572000" cy="3519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9549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yOu2h9RvUek~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" y="214290"/>
            <a:ext cx="8420128" cy="6429420"/>
          </a:xfr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28596" y="1428736"/>
            <a:ext cx="821537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Два мира есть у человека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ru-RU" sz="4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Один - который нас творил.</a:t>
            </a:r>
          </a:p>
          <a:p>
            <a:pPr>
              <a:defRPr/>
            </a:pPr>
            <a:r>
              <a:rPr lang="ru-RU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Другой - который мы от века</a:t>
            </a:r>
          </a:p>
          <a:p>
            <a:pPr>
              <a:defRPr/>
            </a:pPr>
            <a:r>
              <a:rPr lang="ru-RU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Творим по мере наших сил.</a:t>
            </a:r>
          </a:p>
          <a:p>
            <a:pPr>
              <a:defRPr/>
            </a:pPr>
            <a:endParaRPr lang="ru-RU" sz="4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                  Н. Заболоцкий</a:t>
            </a:r>
            <a:endParaRPr lang="ru-RU" sz="40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285728"/>
            <a:ext cx="8928992" cy="2999256"/>
          </a:xfrm>
          <a:effectLst/>
        </p:spPr>
        <p:txBody>
          <a:bodyPr>
            <a:noAutofit/>
          </a:bodyPr>
          <a:lstStyle/>
          <a:p>
            <a:pPr algn="ctr"/>
            <a:r>
              <a:rPr lang="ru-RU" altLang="ru-RU" sz="1600" cap="none" dirty="0" smtClean="0">
                <a:ln w="0"/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образования и науки Челябинской области </a:t>
            </a:r>
            <a:br>
              <a:rPr lang="ru-RU" altLang="ru-RU" sz="1600" cap="none" dirty="0" smtClean="0">
                <a:ln w="0"/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600" cap="none" dirty="0" smtClean="0">
                <a:ln w="0"/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Государственное бюджетное профессиональное образовательное учреждение</a:t>
            </a:r>
            <a:br>
              <a:rPr lang="ru-RU" altLang="ru-RU" sz="1600" cap="none" dirty="0" smtClean="0">
                <a:ln w="0"/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600" cap="none" dirty="0" smtClean="0">
                <a:ln w="0"/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«Троицкий технологический техникум»  </a:t>
            </a:r>
            <a:br>
              <a:rPr lang="ru-RU" altLang="ru-RU" sz="1600" cap="none" dirty="0" smtClean="0">
                <a:ln w="0"/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600" cap="none" dirty="0" smtClean="0">
                <a:ln w="0"/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Областной конкурс лучших практик внедрения бережливых технологий</a:t>
            </a:r>
            <a:br>
              <a:rPr lang="ru-RU" altLang="ru-RU" sz="1600" cap="none" dirty="0" smtClean="0">
                <a:ln w="0"/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600" cap="none" dirty="0" smtClean="0">
                <a:ln w="0"/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образовательных организациях Челябинской области</a:t>
            </a:r>
            <a:r>
              <a:rPr lang="ru-RU" sz="1600" cap="none" dirty="0">
                <a:ln w="0"/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cap="none" dirty="0">
                <a:ln w="0"/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000" cap="none" dirty="0">
                <a:ln w="0"/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cap="none" dirty="0">
                <a:ln w="0"/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000" cap="none" dirty="0">
                <a:ln w="0"/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                                                            </a:t>
            </a:r>
            <a:r>
              <a:rPr lang="ru-RU" sz="1400" u="sng" cap="none" dirty="0">
                <a:ln w="0"/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Номинация: «Лучшая презентация «Наставничество</a:t>
            </a:r>
            <a:r>
              <a:rPr lang="ru-RU" sz="1400" cap="none" dirty="0">
                <a:ln w="0"/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1400" cap="none" dirty="0">
                <a:ln w="0"/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400" cap="none" dirty="0">
                <a:ln w="0"/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</a:t>
            </a:r>
            <a:r>
              <a:rPr lang="ru-RU" sz="1400" u="sng" cap="none" dirty="0">
                <a:ln w="0"/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как способ популяризации бережливых технологий</a:t>
            </a:r>
            <a:r>
              <a:rPr lang="ru-RU" sz="1400" cap="none" dirty="0">
                <a:ln w="0"/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cap="none" dirty="0">
                <a:ln w="0"/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400" cap="none" dirty="0">
                <a:ln w="0"/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   </a:t>
            </a:r>
            <a:r>
              <a:rPr lang="ru-RU" sz="1400" u="sng" cap="none" dirty="0">
                <a:ln w="0"/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в образовательной организации»</a:t>
            </a:r>
            <a:r>
              <a:rPr lang="ru-RU" sz="1400" cap="none" dirty="0">
                <a:ln w="0"/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cap="none" dirty="0">
                <a:ln w="0"/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400" cap="none" dirty="0">
                <a:ln w="0"/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    </a:t>
            </a:r>
            <a:br>
              <a:rPr lang="ru-RU" sz="1400" cap="none" dirty="0">
                <a:ln w="0"/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600" cap="none" dirty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</a:t>
            </a:r>
            <a:br>
              <a:rPr lang="ru-RU" sz="1600" cap="none" dirty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600" cap="none" dirty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                                     </a:t>
            </a:r>
            <a:br>
              <a:rPr lang="ru-RU" sz="1600" cap="none" dirty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600" cap="none" dirty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                                          </a:t>
            </a:r>
            <a:br>
              <a:rPr lang="ru-RU" sz="1600" cap="none" dirty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600" cap="none" dirty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             </a:t>
            </a:r>
            <a:br>
              <a:rPr lang="ru-RU" sz="1600" cap="none" dirty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600" cap="none" dirty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                </a:t>
            </a:r>
            <a:endParaRPr lang="ru-RU" sz="3600" dirty="0">
              <a:effectLst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3068960"/>
            <a:ext cx="8463884" cy="936104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spcBef>
                <a:spcPts val="0"/>
              </a:spcBef>
            </a:pPr>
            <a:endParaRPr lang="ru-RU" sz="60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0"/>
              </a:spcBef>
            </a:pPr>
            <a:r>
              <a:rPr lang="ru-RU" sz="2000" b="1" dirty="0">
                <a:ln w="0"/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Реализация наставничества через волонтёрскую деятельность</a:t>
            </a:r>
          </a:p>
          <a:p>
            <a:pPr algn="ctr">
              <a:spcBef>
                <a:spcPts val="0"/>
              </a:spcBef>
            </a:pPr>
            <a:r>
              <a:rPr lang="ru-RU" sz="2000" b="1" dirty="0">
                <a:ln w="0"/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с применением бережливых технологий </a:t>
            </a:r>
          </a:p>
          <a:p>
            <a:pPr algn="ctr">
              <a:spcBef>
                <a:spcPts val="0"/>
              </a:spcBef>
            </a:pPr>
            <a:r>
              <a:rPr lang="ru-RU" sz="2000" b="1" dirty="0">
                <a:ln w="0"/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филиале Троицкого технологического техникума в с. Октябрьское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932040" y="4869160"/>
            <a:ext cx="37833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Выполнили: </a:t>
            </a:r>
          </a:p>
          <a:p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Козлякова Е.В., руководитель ОСП;</a:t>
            </a:r>
          </a:p>
          <a:p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Малясова Ф.Р., социальный педагог,</a:t>
            </a:r>
          </a:p>
          <a:p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руководитель волонтёрского движения</a:t>
            </a:r>
          </a:p>
        </p:txBody>
      </p:sp>
    </p:spTree>
    <p:extLst>
      <p:ext uri="{BB962C8B-B14F-4D97-AF65-F5344CB8AC3E}">
        <p14:creationId xmlns:p14="http://schemas.microsoft.com/office/powerpoint/2010/main" val="624744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81000" y="1196752"/>
            <a:ext cx="8458200" cy="3603848"/>
          </a:xfrm>
        </p:spPr>
        <p:txBody>
          <a:bodyPr>
            <a:normAutofit fontScale="92500"/>
          </a:bodyPr>
          <a:lstStyle/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аставничество признано одним из эффективных инструментов решения образовательных и  воспитательных задач. 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В филиале ГБПОУ «Троицкий технологический техникум» в с. Октябрьское с 2022 года внедрена и успешно реализуется программа наставничества. Форма наставничества:  «педагог-студент». 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81000" y="1340768"/>
            <a:ext cx="8458200" cy="4735019"/>
          </a:xfrm>
        </p:spPr>
        <p:txBody>
          <a:bodyPr>
            <a:noAutofit/>
          </a:bodyPr>
          <a:lstStyle/>
          <a:p>
            <a:pPr algn="just">
              <a:lnSpc>
                <a:spcPct val="150000"/>
              </a:lnSpc>
            </a:pPr>
            <a:r>
              <a:rPr lang="ru-RU" sz="2400" cap="none" dirty="0">
                <a:ln w="0"/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создание благоприятных условий для личностного и профессионального развития, </a:t>
            </a:r>
            <a:r>
              <a:rPr lang="ru-RU" sz="2400" cap="none" dirty="0" smtClean="0">
                <a:ln w="0"/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формирования бережливого мышления, выявления </a:t>
            </a:r>
            <a:r>
              <a:rPr lang="ru-RU" sz="2400" cap="none" dirty="0">
                <a:ln w="0"/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и совершенствования способностей и талантов, стимулирования инициативы и творчества обучающихся, а также профилактики правонарушений в профессиональной образовательной </a:t>
            </a:r>
            <a:r>
              <a:rPr lang="ru-RU" sz="2400" cap="none" dirty="0" smtClean="0">
                <a:ln w="0"/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организации</a:t>
            </a:r>
            <a:r>
              <a:rPr lang="ru-RU" sz="2400" cap="none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81000" y="404664"/>
            <a:ext cx="8458200" cy="720080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Цель программы: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81000" y="980728"/>
            <a:ext cx="8458200" cy="5095059"/>
          </a:xfrm>
        </p:spPr>
        <p:txBody>
          <a:bodyPr>
            <a:normAutofit fontScale="90000"/>
          </a:bodyPr>
          <a:lstStyle/>
          <a:p>
            <a:pPr lvl="0"/>
            <a:r>
              <a:rPr lang="ru-RU" sz="2700" cap="none" dirty="0">
                <a:ln w="0"/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1. создание актива студентов, оказание ему помощи в организационной работе, содействие развитию различных форм  студенческой </a:t>
            </a:r>
            <a:r>
              <a:rPr lang="ru-RU" sz="2700" cap="none" dirty="0" smtClean="0">
                <a:ln w="0"/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активности с применением бережливых технологий;</a:t>
            </a:r>
            <a:r>
              <a:rPr lang="ru-RU" sz="2700" cap="none" dirty="0">
                <a:ln w="0"/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cap="none" dirty="0">
                <a:ln w="0"/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700" cap="none" dirty="0">
                <a:ln w="0"/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2. помощь в быстрой адаптации в новом коллективе, приобщение к студенческой жизни на основе изучения индивидуальных особенностей студентов</a:t>
            </a:r>
            <a:r>
              <a:rPr lang="ru-RU" sz="2700" cap="none" dirty="0" smtClean="0">
                <a:ln w="0"/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;</a:t>
            </a:r>
            <a:r>
              <a:rPr lang="ru-RU" sz="2700" cap="none" dirty="0">
                <a:ln w="0"/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cap="none" dirty="0">
                <a:ln w="0"/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700" cap="none" dirty="0">
                <a:ln w="0"/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 3. совершенствование организации самостоятельной работы студентов, обеспечение методической помощи и контроля со стороны наставников</a:t>
            </a:r>
            <a:r>
              <a:rPr lang="ru-RU" sz="2700" cap="none" dirty="0" smtClean="0">
                <a:ln w="0"/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;</a:t>
            </a:r>
            <a:r>
              <a:rPr lang="ru-RU" sz="2700" cap="none" dirty="0">
                <a:ln w="0"/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cap="none" dirty="0">
                <a:ln w="0"/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700" cap="none" dirty="0">
                <a:ln w="0"/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4. повышение ответственности студентов за результаты учебной деятельности</a:t>
            </a:r>
            <a:r>
              <a:rPr lang="ru-RU" sz="2700" cap="none" dirty="0" smtClean="0">
                <a:ln w="0"/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700" cap="none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cap="none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solidFill>
                  <a:srgbClr val="002060"/>
                </a:solidFill>
              </a:rPr>
              <a:t/>
            </a:r>
            <a:br>
              <a:rPr lang="ru-RU" dirty="0">
                <a:solidFill>
                  <a:srgbClr val="002060"/>
                </a:solidFill>
              </a:rPr>
            </a:b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81000" y="260648"/>
            <a:ext cx="8458200" cy="648072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Задачи программы: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5924128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400" cap="none" dirty="0" smtClean="0">
                <a:ln w="0"/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В рамках формы наставничества «педагог-студент» реализуются различные  направления и формы работы с применением бережливых технологий. </a:t>
            </a:r>
            <a:r>
              <a:rPr lang="ru-RU" sz="2700" cap="none" dirty="0" smtClean="0">
                <a:ln w="0"/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cap="none" dirty="0" smtClean="0">
                <a:ln w="0"/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700" cap="none" dirty="0" smtClean="0">
                <a:ln w="0"/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	</a:t>
            </a:r>
            <a:br>
              <a:rPr lang="ru-RU" sz="2700" cap="none" dirty="0" smtClean="0">
                <a:ln w="0"/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700" cap="none" dirty="0" smtClean="0">
                <a:ln w="0"/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400" cap="none" dirty="0" smtClean="0">
                <a:ln w="0"/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Добрые дела студентов охватывают основные направления волонтёрской деятельности:</a:t>
            </a:r>
            <a:br>
              <a:rPr lang="ru-RU" sz="2400" cap="none" dirty="0" smtClean="0">
                <a:ln w="0"/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400" cap="none" dirty="0" smtClean="0">
                <a:ln w="0"/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*экологическое </a:t>
            </a:r>
            <a:r>
              <a:rPr lang="ru-RU" sz="2400" cap="none" dirty="0" err="1" smtClean="0">
                <a:ln w="0"/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волонтёрство</a:t>
            </a:r>
            <a:r>
              <a:rPr lang="ru-RU" sz="2400" cap="none" dirty="0" smtClean="0">
                <a:ln w="0"/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;</a:t>
            </a:r>
            <a:br>
              <a:rPr lang="ru-RU" sz="2400" cap="none" dirty="0" smtClean="0">
                <a:ln w="0"/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400" cap="none" dirty="0" smtClean="0">
                <a:ln w="0"/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*социальное </a:t>
            </a:r>
            <a:r>
              <a:rPr lang="ru-RU" sz="2400" cap="none" dirty="0" err="1" smtClean="0">
                <a:ln w="0"/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волонтёрство</a:t>
            </a:r>
            <a:r>
              <a:rPr lang="ru-RU" sz="2400" cap="none" dirty="0" smtClean="0">
                <a:ln w="0"/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;</a:t>
            </a:r>
            <a:br>
              <a:rPr lang="ru-RU" sz="2400" cap="none" dirty="0" smtClean="0">
                <a:ln w="0"/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400" cap="none" dirty="0" smtClean="0">
                <a:ln w="0"/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*культурное </a:t>
            </a:r>
            <a:r>
              <a:rPr lang="ru-RU" sz="2400" cap="none" dirty="0" err="1" smtClean="0">
                <a:ln w="0"/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волонтёрство</a:t>
            </a:r>
            <a:r>
              <a:rPr lang="ru-RU" sz="2400" cap="none" dirty="0" smtClean="0">
                <a:ln w="0"/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;</a:t>
            </a:r>
            <a:br>
              <a:rPr lang="ru-RU" sz="2400" cap="none" dirty="0" smtClean="0">
                <a:ln w="0"/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400" cap="none" dirty="0" smtClean="0">
                <a:ln w="0"/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*военно-патриотическое </a:t>
            </a:r>
            <a:r>
              <a:rPr lang="ru-RU" sz="2400" cap="none" dirty="0" err="1" smtClean="0">
                <a:ln w="0"/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волонтёрство</a:t>
            </a:r>
            <a:r>
              <a:rPr lang="ru-RU" sz="2400" cap="none" dirty="0" smtClean="0">
                <a:ln w="0"/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;</a:t>
            </a:r>
            <a:br>
              <a:rPr lang="ru-RU" sz="2400" cap="none" dirty="0" smtClean="0">
                <a:ln w="0"/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400" cap="none" dirty="0" smtClean="0">
                <a:ln w="0"/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*спортивное </a:t>
            </a:r>
            <a:r>
              <a:rPr lang="ru-RU" sz="2400" cap="none" dirty="0" err="1" smtClean="0">
                <a:ln w="0"/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волонтёрство</a:t>
            </a:r>
            <a:r>
              <a:rPr lang="ru-RU" sz="2400" cap="none" dirty="0" smtClean="0">
                <a:ln w="0"/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cap="none" dirty="0" smtClean="0">
                <a:ln w="0"/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cap="none" dirty="0" smtClean="0">
                <a:ln w="0"/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srgbClr val="002060"/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457200" y="6007099"/>
            <a:ext cx="8458200" cy="4571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88640"/>
            <a:ext cx="3008313" cy="5221560"/>
          </a:xfrm>
        </p:spPr>
        <p:txBody>
          <a:bodyPr>
            <a:normAutofit fontScale="25000" lnSpcReduction="20000"/>
          </a:bodyPr>
          <a:lstStyle/>
          <a:p>
            <a:pPr algn="ctr"/>
            <a:r>
              <a:rPr lang="ru-RU" sz="6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Экологическое </a:t>
            </a:r>
            <a:r>
              <a:rPr lang="ru-RU" sz="6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волонтёрство</a:t>
            </a:r>
            <a:r>
              <a:rPr lang="ru-RU" sz="6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endParaRPr lang="ru-RU" sz="20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33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ru-RU" sz="6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участие в акции «Делай для села» по благоустройству села Октябрьское в  рамках Федерального проекта «Чистая страна»;</a:t>
            </a:r>
          </a:p>
          <a:p>
            <a:r>
              <a:rPr lang="ru-RU" sz="6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* трудовые десанты на территории памятника природы «Озеро Сладкое»;</a:t>
            </a:r>
          </a:p>
          <a:p>
            <a:r>
              <a:rPr lang="ru-RU" sz="6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* оказания помощи по благоустройству музея «Крестьянское подворье» в д. Петроград;</a:t>
            </a:r>
          </a:p>
          <a:p>
            <a:r>
              <a:rPr lang="ru-RU" sz="6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*облагораживание территории «Студенческая аллея» (зонирование, создание мест для отдыха из паллет, уборка газонов,  оформление цветочных клумб, посадка  молодых сосёнок и абрикосовых кустарников);</a:t>
            </a:r>
          </a:p>
          <a:p>
            <a:r>
              <a:rPr lang="ru-RU" sz="6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*изготовление </a:t>
            </a:r>
            <a:r>
              <a:rPr lang="ru-RU" sz="6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арт-объектов</a:t>
            </a:r>
            <a:r>
              <a:rPr lang="ru-RU" sz="6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из вторсырья;</a:t>
            </a:r>
          </a:p>
          <a:p>
            <a:r>
              <a:rPr lang="ru-RU" sz="6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*уборка берега озера </a:t>
            </a:r>
            <a:r>
              <a:rPr lang="ru-RU" sz="6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Жестинское</a:t>
            </a:r>
            <a:r>
              <a:rPr lang="ru-RU" sz="6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от мусора и сухой травы;</a:t>
            </a:r>
          </a:p>
          <a:p>
            <a:r>
              <a:rPr lang="ru-RU" sz="6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*участие в акции «Сад памяти» (посажено 250 деревьев возле стадиона с. Октябрьское);</a:t>
            </a:r>
          </a:p>
          <a:p>
            <a:r>
              <a:rPr lang="ru-RU" sz="6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*проведение экологических акций.</a:t>
            </a:r>
          </a:p>
          <a:p>
            <a:endParaRPr lang="ru-RU" sz="33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33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D:\зимина\HCtS1cTYVvI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63680" y="0"/>
            <a:ext cx="2880320" cy="2160240"/>
          </a:xfrm>
          <a:prstGeom prst="rect">
            <a:avLst/>
          </a:prstGeom>
          <a:noFill/>
        </p:spPr>
      </p:pic>
      <p:pic>
        <p:nvPicPr>
          <p:cNvPr id="6" name="Содержимое 3" descr="ho0Xrz3SAC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04836" y="2132856"/>
            <a:ext cx="3039164" cy="2952328"/>
          </a:xfrm>
          <a:prstGeom prst="rect">
            <a:avLst/>
          </a:prstGeom>
        </p:spPr>
      </p:pic>
      <p:pic>
        <p:nvPicPr>
          <p:cNvPr id="7" name="Содержимое 3" descr="4XZZDyRPHHk~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19872" y="0"/>
            <a:ext cx="2896615" cy="1772816"/>
          </a:xfrm>
          <a:prstGeom prst="rect">
            <a:avLst/>
          </a:prstGeom>
        </p:spPr>
      </p:pic>
      <p:pic>
        <p:nvPicPr>
          <p:cNvPr id="8" name="Содержимое 6" descr="4XZZDyRPHHk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55976" y="1772816"/>
            <a:ext cx="1872208" cy="1315606"/>
          </a:xfrm>
          <a:prstGeom prst="rect">
            <a:avLst/>
          </a:prstGeom>
        </p:spPr>
      </p:pic>
      <p:pic>
        <p:nvPicPr>
          <p:cNvPr id="9" name="Picture 2" descr="F:\фото Фаина Романовна\5\IMG_804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63888" y="3068960"/>
            <a:ext cx="2588096" cy="2088232"/>
          </a:xfrm>
          <a:prstGeom prst="rect">
            <a:avLst/>
          </a:prstGeom>
          <a:noFill/>
        </p:spPr>
      </p:pic>
      <p:pic>
        <p:nvPicPr>
          <p:cNvPr id="10" name="Picture 3" descr="F:\фото Фаина Романовна\5\IMG_8044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56176" y="4941168"/>
            <a:ext cx="2987824" cy="1916832"/>
          </a:xfrm>
          <a:prstGeom prst="rect">
            <a:avLst/>
          </a:prstGeom>
          <a:noFill/>
        </p:spPr>
      </p:pic>
      <p:pic>
        <p:nvPicPr>
          <p:cNvPr id="11" name="Picture 4" descr="F:\фото Фаина Романовна\5\IMG_8045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63888" y="5082543"/>
            <a:ext cx="2592288" cy="17754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F:\фото Фаина Романовна\7\IMG_8104.PN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191000" cy="3143250"/>
          </a:xfrm>
          <a:prstGeom prst="rect">
            <a:avLst/>
          </a:prstGeom>
          <a:noFill/>
        </p:spPr>
      </p:pic>
      <p:pic>
        <p:nvPicPr>
          <p:cNvPr id="15363" name="Picture 3" descr="F:\фото Фаина Романовна\7\IMG_8100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140968"/>
            <a:ext cx="4067944" cy="3717032"/>
          </a:xfrm>
          <a:prstGeom prst="rect">
            <a:avLst/>
          </a:prstGeom>
          <a:noFill/>
        </p:spPr>
      </p:pic>
      <p:pic>
        <p:nvPicPr>
          <p:cNvPr id="15364" name="Picture 4" descr="F:\фото Фаина Романовна\7\IMG_8099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9953" y="0"/>
            <a:ext cx="5004048" cy="3176464"/>
          </a:xfrm>
          <a:prstGeom prst="rect">
            <a:avLst/>
          </a:prstGeom>
          <a:noFill/>
        </p:spPr>
      </p:pic>
      <p:pic>
        <p:nvPicPr>
          <p:cNvPr id="15365" name="Picture 5" descr="F:\фото Фаина Романовна\7\IMG_810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95936" y="3140968"/>
            <a:ext cx="5148064" cy="37170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half" idx="1"/>
          </p:nvPr>
        </p:nvSpPr>
        <p:spPr>
          <a:xfrm>
            <a:off x="0" y="-1971600"/>
            <a:ext cx="4191000" cy="47244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70671972-A944-4F03-8439-EFB8706A116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33105"/>
            <a:ext cx="4343400" cy="3258589"/>
          </a:xfrm>
        </p:spPr>
      </p:pic>
      <p:pic>
        <p:nvPicPr>
          <p:cNvPr id="16388" name="Picture 4" descr="F:\фото Фаина Романовна\8\IMG_815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0"/>
            <a:ext cx="4716016" cy="3789040"/>
          </a:xfrm>
          <a:prstGeom prst="rect">
            <a:avLst/>
          </a:prstGeom>
          <a:noFill/>
        </p:spPr>
      </p:pic>
      <p:pic>
        <p:nvPicPr>
          <p:cNvPr id="16389" name="Picture 5" descr="F:\фото Фаина Романовна\6\IMG_8057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4608512" cy="3456385"/>
          </a:xfrm>
          <a:prstGeom prst="rect">
            <a:avLst/>
          </a:prstGeom>
          <a:noFill/>
        </p:spPr>
      </p:pic>
      <p:pic>
        <p:nvPicPr>
          <p:cNvPr id="16390" name="Picture 6" descr="F:\фото Фаина Романовна\6\IMG_8058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356992"/>
            <a:ext cx="5082240" cy="381168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629</TotalTime>
  <Words>581</Words>
  <Application>Microsoft Office PowerPoint</Application>
  <PresentationFormat>Экран (4:3)</PresentationFormat>
  <Paragraphs>65</Paragraphs>
  <Slides>27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3" baseType="lpstr">
      <vt:lpstr>Arial</vt:lpstr>
      <vt:lpstr>Franklin Gothic Book</vt:lpstr>
      <vt:lpstr>Franklin Gothic Medium</vt:lpstr>
      <vt:lpstr>Times New Roman</vt:lpstr>
      <vt:lpstr>Wingdings 2</vt:lpstr>
      <vt:lpstr>Трек</vt:lpstr>
      <vt:lpstr>Министерство образования и науки Челябинской области  Государственное бюджетное профессиональное образовательное учреждение  «Троицкий технологический техникум»   Областной конкурс лучших практик внедрения бережливых технологий в образовательных организациях Челябинской области                                                              Номинация: «Лучшая презентация «Наставничество                                                                                как способ популяризации бережливых технологий                                                                                                              в образовательной организации»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vt:lpstr>
      <vt:lpstr> Наставничество – это отношения, в которых опытный или более сведущий человек помогает менее опытному или менее сведущему усвоить определенные компетенции.  Волонтёрство (добровольчество) – это участие людей, независимо от возраста, расы, пола и вероисповеданий в мероприятиях, направленных на решение социальных, культурных, экономических, экологических проблем в обществе, не связанных с извлечением прибыли.  Бережливые технологии в образовательных организациях - это технологии, которые повышают качество образования с минимальными затратами.   Бережливое мышление   - это мышление, направленное на постоянное совершенствование окружающей среды и своей деятельности (учебной, бытовой, профессиональной и др.) и основанное на комплексе необходимых для этого умений.    </vt:lpstr>
      <vt:lpstr>Презентация PowerPoint</vt:lpstr>
      <vt:lpstr>создание благоприятных условий для личностного и профессионального развития, формирования бережливого мышления, выявления и совершенствования способностей и талантов, стимулирования инициативы и творчества обучающихся, а также профилактики правонарушений в профессиональной образовательной организации. </vt:lpstr>
      <vt:lpstr>1. создание актива студентов, оказание ему помощи в организационной работе, содействие развитию различных форм  студенческой активности с применением бережливых технологий; 2. помощь в быстрой адаптации в новом коллективе, приобщение к студенческой жизни на основе изучения индивидуальных особенностей студентов;  3. совершенствование организации самостоятельной работы студентов, обеспечение методической помощи и контроля со стороны наставников; 4. повышение ответственности студентов за результаты учебной деятельности.  </vt:lpstr>
      <vt:lpstr> В рамках формы наставничества «педагог-студент» реализуются различные  направления и формы работы с применением бережливых технологий.     Добрые дела студентов охватывают основные направления волонтёрской деятельности: *экологическое волонтёрство; *социальное волонтёрство; *культурное волонтёрство; *военно-патриотическое волонтёрство; *спортивное волонтёрство.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Экологическая акция по сбору батареек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Районная газета «Октябрьская искра» пишет о нас…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Министерство образования и науки Челябинской области  Государственное бюджетное профессиональное образовательное учреждение  «Троицкий технологический техникум»   Областной конкурс лучших практик внедрения бережливых технологий в образовательных организациях Челябинской области                                                              Номинация: «Лучшая презентация «Наставничество                                                                                как способ популяризации бережливых технологий                                                                                                              в образовательной организации»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филиал ГБПОУ «Троицкий технологический техникум» с. Октябрьское </dc:title>
  <cp:lastModifiedBy>levinskaya68</cp:lastModifiedBy>
  <cp:revision>165</cp:revision>
  <dcterms:modified xsi:type="dcterms:W3CDTF">2025-04-30T08:13:57Z</dcterms:modified>
</cp:coreProperties>
</file>