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5"/>
  </p:notesMasterIdLst>
  <p:sldIdLst>
    <p:sldId id="294" r:id="rId5"/>
    <p:sldId id="306" r:id="rId6"/>
    <p:sldId id="839" r:id="rId7"/>
    <p:sldId id="822" r:id="rId8"/>
    <p:sldId id="836" r:id="rId9"/>
    <p:sldId id="831" r:id="rId10"/>
    <p:sldId id="829" r:id="rId11"/>
    <p:sldId id="837" r:id="rId12"/>
    <p:sldId id="275" r:id="rId13"/>
    <p:sldId id="838" r:id="rId14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5" autoAdjust="0"/>
  </p:normalViewPr>
  <p:slideViewPr>
    <p:cSldViewPr showGuides="1">
      <p:cViewPr>
        <p:scale>
          <a:sx n="82" d="100"/>
          <a:sy n="82" d="100"/>
        </p:scale>
        <p:origin x="-12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cxnId="{DF277F6E-5463-4336-ABDE-6CE9BBB5760E}" type="parTrans">
      <dgm:prSet/>
      <dgm:spPr/>
      <dgm:t>
        <a:bodyPr/>
        <a:lstStyle/>
        <a:p>
          <a:endParaRPr lang="ru-RU" b="1"/>
        </a:p>
      </dgm:t>
    </dgm:pt>
    <dgm:pt modelId="{310293B5-AF1E-4EB5-9AC5-576D9AB28450}" cxnId="{DF277F6E-5463-4336-ABDE-6CE9BBB5760E}" type="sibTrans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cxnId="{AE28E987-068C-4050-9EA0-6987A9368CE5}" type="parTrans">
      <dgm:prSet/>
      <dgm:spPr/>
      <dgm:t>
        <a:bodyPr/>
        <a:lstStyle/>
        <a:p>
          <a:endParaRPr lang="ru-RU" b="1"/>
        </a:p>
      </dgm:t>
    </dgm:pt>
    <dgm:pt modelId="{8A73D853-84E8-4FCE-B4F9-A28E61B55BFC}" cxnId="{AE28E987-068C-4050-9EA0-6987A9368CE5}" type="sibTrans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cxnId="{E7AC5795-AE57-4629-9DCD-7B603559995E}" type="sibTrans">
      <dgm:prSet/>
      <dgm:spPr/>
      <dgm:t>
        <a:bodyPr/>
        <a:lstStyle/>
        <a:p>
          <a:endParaRPr lang="ru-RU" b="1"/>
        </a:p>
      </dgm:t>
    </dgm:pt>
    <dgm:pt modelId="{48549D1C-43AC-47BA-B869-251333E1E3E6}" cxnId="{E7AC5795-AE57-4629-9DCD-7B603559995E}" type="parTrans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253" custLinFactNeighborY="-2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0826-AC6C-401C-8674-A5DF7E401C39}" type="presOf" srcId="{CBB2EDB4-08BF-49DB-9282-C363CE23E3D0}" destId="{8064A9E2-4365-4891-A563-4210D9FE6047}" srcOrd="1" destOrd="0" presId="urn:microsoft.com/office/officeart/2005/8/layout/pyramid1"/>
    <dgm:cxn modelId="{A7B1C608-FE22-4B4E-B0CA-16827C9934EA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85B00B66-E70E-46C8-9E0A-85EA0F7747DB}" type="presOf" srcId="{F014B99B-BC0F-4D51-AA35-03139CBC5BDF}" destId="{47753778-DDCD-4F66-8671-0963E55AC1AB}" srcOrd="0" destOrd="0" presId="urn:microsoft.com/office/officeart/2005/8/layout/pyramid1"/>
    <dgm:cxn modelId="{FB52C724-1ED3-4B90-98F2-FF6D2E8EF254}" type="presOf" srcId="{8380A261-4409-4C6B-8A07-0D64C5422F6D}" destId="{3405B94A-B110-4EB0-B99D-680A85764021}" srcOrd="0" destOrd="0" presId="urn:microsoft.com/office/officeart/2005/8/layout/pyramid1"/>
    <dgm:cxn modelId="{DDCFE0D0-C77B-4C02-BD59-8B73EA8EA223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9A70FBCE-6DA6-4D3E-B131-95FBD9E11F90}" type="presOf" srcId="{C055D918-0D48-44D3-9287-CAE1B93EB64A}" destId="{8C222443-D6D5-437E-8A06-7845FF64044F}" srcOrd="0" destOrd="0" presId="urn:microsoft.com/office/officeart/2005/8/layout/pyramid1"/>
    <dgm:cxn modelId="{8E8B1F27-8E25-42BE-9FDB-24DB10A7BA1A}" type="presOf" srcId="{8380A261-4409-4C6B-8A07-0D64C5422F6D}" destId="{EB789FCB-B92C-4A52-BB06-4A95FA62001B}" srcOrd="1" destOrd="0" presId="urn:microsoft.com/office/officeart/2005/8/layout/pyramid1"/>
    <dgm:cxn modelId="{F9C43761-7891-42B6-9A5A-9E21D946FED9}" type="presParOf" srcId="{8C222443-D6D5-437E-8A06-7845FF64044F}" destId="{8E592AC7-B094-488F-86DE-8B46AA43A5F7}" srcOrd="0" destOrd="0" presId="urn:microsoft.com/office/officeart/2005/8/layout/pyramid1"/>
    <dgm:cxn modelId="{84200684-A89B-4906-97C7-96C117FAB601}" type="presParOf" srcId="{8E592AC7-B094-488F-86DE-8B46AA43A5F7}" destId="{47753778-DDCD-4F66-8671-0963E55AC1AB}" srcOrd="0" destOrd="0" presId="urn:microsoft.com/office/officeart/2005/8/layout/pyramid1"/>
    <dgm:cxn modelId="{FC34F9DD-F1AF-45E6-9A7D-CA84AF03AB13}" type="presParOf" srcId="{8E592AC7-B094-488F-86DE-8B46AA43A5F7}" destId="{158BBE6D-1C8E-4142-827F-B1B32D20364B}" srcOrd="1" destOrd="0" presId="urn:microsoft.com/office/officeart/2005/8/layout/pyramid1"/>
    <dgm:cxn modelId="{E0F08396-3520-4915-93E8-17F81E055CE1}" type="presParOf" srcId="{8C222443-D6D5-437E-8A06-7845FF64044F}" destId="{08609C55-E487-4600-AFD0-8994D3888F22}" srcOrd="1" destOrd="0" presId="urn:microsoft.com/office/officeart/2005/8/layout/pyramid1"/>
    <dgm:cxn modelId="{16E46928-399F-4334-B708-4C9BCC04975E}" type="presParOf" srcId="{08609C55-E487-4600-AFD0-8994D3888F22}" destId="{7099C5AD-A666-455F-9144-31509FAE35FB}" srcOrd="0" destOrd="0" presId="urn:microsoft.com/office/officeart/2005/8/layout/pyramid1"/>
    <dgm:cxn modelId="{771AB4CB-74B9-48FC-9779-98E94CF9886A}" type="presParOf" srcId="{08609C55-E487-4600-AFD0-8994D3888F22}" destId="{8064A9E2-4365-4891-A563-4210D9FE6047}" srcOrd="1" destOrd="0" presId="urn:microsoft.com/office/officeart/2005/8/layout/pyramid1"/>
    <dgm:cxn modelId="{6AA5CA64-D0C1-4DC0-97F8-3A64BFFD9957}" type="presParOf" srcId="{8C222443-D6D5-437E-8A06-7845FF64044F}" destId="{4E66420A-6794-4210-A8DC-A681DFE94B26}" srcOrd="2" destOrd="0" presId="urn:microsoft.com/office/officeart/2005/8/layout/pyramid1"/>
    <dgm:cxn modelId="{8CE43D19-62A7-40FA-93D4-FC0DADE7B412}" type="presParOf" srcId="{4E66420A-6794-4210-A8DC-A681DFE94B26}" destId="{3405B94A-B110-4EB0-B99D-680A85764021}" srcOrd="0" destOrd="0" presId="urn:microsoft.com/office/officeart/2005/8/layout/pyramid1"/>
    <dgm:cxn modelId="{332BE852-B729-4BC0-A48E-ABF1B26E21AA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125148" y="0"/>
          <a:ext cx="1125148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125148" y="0"/>
        <a:ext cx="1125148" cy="1729979"/>
      </dsp:txXfrm>
    </dsp:sp>
    <dsp:sp modelId="{7099C5AD-A666-455F-9144-31509FAE35FB}">
      <dsp:nvSpPr>
        <dsp:cNvPr id="0" name=""/>
        <dsp:cNvSpPr/>
      </dsp:nvSpPr>
      <dsp:spPr>
        <a:xfrm>
          <a:off x="558546" y="1746742"/>
          <a:ext cx="2250296" cy="1729979"/>
        </a:xfrm>
        <a:prstGeom prst="trapezoid">
          <a:avLst>
            <a:gd name="adj" fmla="val 32519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952348" y="1746742"/>
        <a:ext cx="1462692" cy="1729979"/>
      </dsp:txXfrm>
    </dsp:sp>
    <dsp:sp modelId="{3405B94A-B110-4EB0-B99D-680A85764021}">
      <dsp:nvSpPr>
        <dsp:cNvPr id="0" name=""/>
        <dsp:cNvSpPr/>
      </dsp:nvSpPr>
      <dsp:spPr>
        <a:xfrm>
          <a:off x="0" y="3420047"/>
          <a:ext cx="3375445" cy="1729979"/>
        </a:xfrm>
        <a:prstGeom prst="trapezoid">
          <a:avLst>
            <a:gd name="adj" fmla="val 32519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590702" y="3420047"/>
        <a:ext cx="2194039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6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6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6386" y="796474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«Троицкий технологический техникум»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708619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33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Гартвик</a:t>
            </a:r>
            <a:r>
              <a:rPr lang="ru-RU" dirty="0" smtClean="0"/>
              <a:t> Лариса Васильевна,</a:t>
            </a:r>
            <a:endParaRPr lang="ru-RU" dirty="0" smtClean="0"/>
          </a:p>
          <a:p>
            <a:r>
              <a:rPr lang="ru-RU" dirty="0" smtClean="0"/>
              <a:t>заместитель директора по теоретическому </a:t>
            </a:r>
            <a:r>
              <a:rPr lang="ru-RU" dirty="0" err="1" smtClean="0"/>
              <a:t>обучеию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36481" y="3216724"/>
            <a:ext cx="6719895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ежемесячной корректировки единого плана работы   ГБПОУ «Троицкий технологический техникум»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соответствие с внешними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запросами»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82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9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93472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реализации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7" y="980727"/>
          <a:ext cx="8291263" cy="5104644"/>
        </p:xfrm>
        <a:graphic>
          <a:graphicData uri="http://schemas.openxmlformats.org/drawingml/2006/table">
            <a:tbl>
              <a:tblPr firstRow="1" firstCol="1" bandRow="1"/>
              <a:tblGrid>
                <a:gridCol w="251537"/>
                <a:gridCol w="1319872"/>
                <a:gridCol w="327608"/>
                <a:gridCol w="2269936"/>
                <a:gridCol w="1563635"/>
                <a:gridCol w="952284"/>
                <a:gridCol w="1606391"/>
              </a:tblGrid>
              <a:tr h="91154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Временные затраты по подготовке единого плана на  месяц и корректировке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4.1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Обучение персонала, участвующего в подготовке электронной таблицы «План работы на __________месяц   2024 года» в Яндекс таблице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Гартвик Лариса Васильевна- заместитель директора по теоретическому обучению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10.05.2024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Сокращение времени</a:t>
                      </a:r>
                      <a:r>
                        <a:rPr lang="ru-RU" sz="10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 подготовке единого плана на месяц и корректировке в 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максимальном значении с 35,6 часа 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(4,5           рабочих дня)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до 25,58 часа 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(3,2 рабочих дня), 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что составляет 71,8% экономии рабочего времени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3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5.1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Наполнение новой электронной таблицы «План работы на __________месяц   2024 года» в соответствии со стандартом в Яндекс таблице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Заведующий отделения Крахмалева,14 - Гардт Светлана Михайловна; заведующий очного отделения Строителей,24 - Бочкарева Татьяна Анатольевна; заведующий заочного отделения – Абзалилова Галина Александровна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10.05.2024-13.05.2024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91154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6.1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Корректировка плана работы в соответствии с внешними запросами в Яндекс таблице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Гартвик Лариса Васильевна- заместитель директора по теоретическому обучению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течение месяца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1276161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Анализ и оценка достижения целевых показателей проекта</a:t>
                      </a:r>
                      <a:endParaRPr lang="ru-RU" sz="1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Достигнутые результаты: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 Сокращение времени корректировки единого плана работы техникума в 2 раза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 Увеличение доли сотрудников, получивших своевременную информацию о планируемых мероприятиях до 100%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3. Разработан стандарт процесса корректировки единого плана работы техникума</a:t>
                      </a:r>
                      <a:endParaRPr lang="ru-RU" sz="1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9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/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0" y="1193799"/>
            <a:ext cx="8436052" cy="52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и команда проекта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138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 Лариса Васильевна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38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Бочкарева Татьяна Анатольевна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очным отделением (Строителей,24)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9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Абзалилова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Александровна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заочным отделением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386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Гардт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Михайловна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очным отделением (Крахмалева,14)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pic>
        <p:nvPicPr>
          <p:cNvPr id="6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7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92687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" y="792716"/>
            <a:ext cx="9043389" cy="5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47353" y="1484787"/>
          <a:ext cx="8470076" cy="468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36"/>
                <a:gridCol w="2941721"/>
                <a:gridCol w="3060319"/>
              </a:tblGrid>
              <a:tr h="893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Проблема 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Коренная причина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Способ решения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23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Отсутствуют единые формы плана на месяц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требований к оформлению плана на месяц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единой формы    плана на месяц           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</a:tr>
              <a:tr h="1021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при подготовке сводного плана на месяц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объединения информации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плана работы в Яндекс таблице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1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предоставление информации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загруженность сотрудников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обязанностей сотрудников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/>
                    </a:solidFill>
                  </a:tcPr>
                </a:tc>
              </a:tr>
              <a:tr h="1021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на корректировку плана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согласования и ознакомления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Оперативная работа в Яндекс таблице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573778" y="788579"/>
            <a:ext cx="35991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4" y="384436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8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56313" y="179609"/>
            <a:ext cx="2484277" cy="36004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4" y="6429375"/>
            <a:ext cx="260747" cy="2857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1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6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rgbClr val="5B9BD5">
                    <a:lumMod val="50000"/>
                  </a:srgbClr>
                </a:solidFill>
              </a:rPr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35887" y="959979"/>
          <a:ext cx="3375445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02772" y="1556793"/>
            <a:ext cx="4205750" cy="79208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уровне – не выявлены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9884" y="2492897"/>
            <a:ext cx="418863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уровне – не выявлены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182" y="3429000"/>
            <a:ext cx="4162049" cy="30229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Отсутствуют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формы плана на месяц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Временные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при подготовке сводного плана на месяц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Несвоевременное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Временные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корректировку плана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Отсутствие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планирования и корректировки плана работы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439618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endParaRPr lang="ru-RU" sz="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Пятно 1 60"/>
          <p:cNvSpPr/>
          <p:nvPr/>
        </p:nvSpPr>
        <p:spPr>
          <a:xfrm>
            <a:off x="2021587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endParaRPr lang="ru-RU" sz="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Пятно 1 60"/>
          <p:cNvSpPr/>
          <p:nvPr/>
        </p:nvSpPr>
        <p:spPr>
          <a:xfrm>
            <a:off x="2524369" y="5482901"/>
            <a:ext cx="484584" cy="49431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  <a:endParaRPr lang="ru-RU" sz="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/>
          <p:nvPr/>
        </p:nvSpPr>
        <p:spPr>
          <a:xfrm>
            <a:off x="1956315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7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4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6"/>
            <a:ext cx="35991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 проблем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но 1 60"/>
          <p:cNvSpPr/>
          <p:nvPr/>
        </p:nvSpPr>
        <p:spPr>
          <a:xfrm>
            <a:off x="3205018" y="5521580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ru-RU" sz="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59" y="5521580"/>
            <a:ext cx="523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Карта целевого состояния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" y="908720"/>
            <a:ext cx="8904985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think-cell Slide" r:id="rId2" imgW="5715" imgH="5715" progId="">
                  <p:embed/>
                </p:oleObj>
              </mc:Choice>
              <mc:Fallback>
                <p:oleObj name="think-cell Slide" r:id="rId2" imgW="5715" imgH="5715" progId="">
                  <p:embed/>
                  <p:pic>
                    <p:nvPicPr>
                      <p:cNvPr id="0" name="Изображение 2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/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9" y="572641"/>
            <a:ext cx="6311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(1стр)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13" name="Picture 16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2" y="1034306"/>
            <a:ext cx="7878718" cy="55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4618</Words>
  <Application>WPS Presentation</Application>
  <PresentationFormat>Экран (4:3)</PresentationFormat>
  <Paragraphs>218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Тема Office</vt:lpstr>
      <vt:lpstr>2_Тема Office</vt:lpstr>
      <vt:lpstr>1_Тема Office</vt:lpstr>
      <vt:lpstr>Челябинская область</vt:lpstr>
      <vt:lpstr>PowerPoint 演示文稿</vt:lpstr>
      <vt:lpstr>Руководитель и команда проекта </vt:lpstr>
      <vt:lpstr>Челябинская область</vt:lpstr>
      <vt:lpstr>Карта текущего состояния  </vt:lpstr>
      <vt:lpstr>Челябинская область</vt:lpstr>
      <vt:lpstr>PowerPoint 演示文稿</vt:lpstr>
      <vt:lpstr>Карта целевого состояния  </vt:lpstr>
      <vt:lpstr>PowerPoint 演示文稿</vt:lpstr>
      <vt:lpstr>План реализации проекта (2 стр)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Лариса</cp:lastModifiedBy>
  <cp:revision>181</cp:revision>
  <cp:lastPrinted>2024-06-10T07:54:00Z</cp:lastPrinted>
  <dcterms:created xsi:type="dcterms:W3CDTF">2018-08-20T14:01:00Z</dcterms:created>
  <dcterms:modified xsi:type="dcterms:W3CDTF">2024-10-04T06:03:28Z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EF6479626DC943838AD723F468AB3997_13</vt:lpwstr>
  </property>
  <property fmtid="{D5CDD505-2E9C-101B-9397-08002B2CF9AE}" pid="3" name="KSOProductBuildVer">
    <vt:lpwstr>1049-12.2.0.18283</vt:lpwstr>
  </property>
</Properties>
</file>