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4"/>
  </p:notesMasterIdLst>
  <p:sldIdLst>
    <p:sldId id="294" r:id="rId4"/>
    <p:sldId id="306" r:id="rId5"/>
    <p:sldId id="822" r:id="rId6"/>
    <p:sldId id="821" r:id="rId7"/>
    <p:sldId id="833" r:id="rId8"/>
    <p:sldId id="836" r:id="rId9"/>
    <p:sldId id="831" r:id="rId10"/>
    <p:sldId id="829" r:id="rId11"/>
    <p:sldId id="837" r:id="rId12"/>
    <p:sldId id="275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9EE0FE"/>
    <a:srgbClr val="ADD1FD"/>
    <a:srgbClr val="A3B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25" autoAdjust="0"/>
  </p:normalViewPr>
  <p:slideViewPr>
    <p:cSldViewPr>
      <p:cViewPr varScale="1">
        <p:scale>
          <a:sx n="73" d="100"/>
          <a:sy n="73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r>
            <a:rPr lang="ru-RU" sz="1200" b="1" dirty="0">
              <a:solidFill>
                <a:schemeClr val="bg1"/>
              </a:solidFill>
            </a:rPr>
            <a:t>Федеральный </a:t>
          </a:r>
        </a:p>
        <a:p>
          <a:r>
            <a:rPr lang="ru-RU" sz="1200" b="1" dirty="0">
              <a:solidFill>
                <a:schemeClr val="bg1"/>
              </a:solidFill>
            </a:rPr>
            <a:t>уровень</a:t>
          </a: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200" b="1" dirty="0"/>
            <a:t>Уровень ОО</a:t>
          </a:r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-253" custLinFactNeighborY="-23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B00826-AC6C-401C-8674-A5DF7E401C39}" type="presOf" srcId="{CBB2EDB4-08BF-49DB-9282-C363CE23E3D0}" destId="{8064A9E2-4365-4891-A563-4210D9FE6047}" srcOrd="1" destOrd="0" presId="urn:microsoft.com/office/officeart/2005/8/layout/pyramid1"/>
    <dgm:cxn modelId="{A7B1C608-FE22-4B4E-B0CA-16827C9934EA}" type="presOf" srcId="{F014B99B-BC0F-4D51-AA35-03139CBC5BDF}" destId="{158BBE6D-1C8E-4142-827F-B1B32D20364B}" srcOrd="1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85B00B66-E70E-46C8-9E0A-85EA0F7747DB}" type="presOf" srcId="{F014B99B-BC0F-4D51-AA35-03139CBC5BDF}" destId="{47753778-DDCD-4F66-8671-0963E55AC1AB}" srcOrd="0" destOrd="0" presId="urn:microsoft.com/office/officeart/2005/8/layout/pyramid1"/>
    <dgm:cxn modelId="{FB52C724-1ED3-4B90-98F2-FF6D2E8EF254}" type="presOf" srcId="{8380A261-4409-4C6B-8A07-0D64C5422F6D}" destId="{3405B94A-B110-4EB0-B99D-680A85764021}" srcOrd="0" destOrd="0" presId="urn:microsoft.com/office/officeart/2005/8/layout/pyramid1"/>
    <dgm:cxn modelId="{DDCFE0D0-C77B-4C02-BD59-8B73EA8EA223}" type="presOf" srcId="{CBB2EDB4-08BF-49DB-9282-C363CE23E3D0}" destId="{7099C5AD-A666-455F-9144-31509FAE35FB}" srcOrd="0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9A70FBCE-6DA6-4D3E-B131-95FBD9E11F90}" type="presOf" srcId="{C055D918-0D48-44D3-9287-CAE1B93EB64A}" destId="{8C222443-D6D5-437E-8A06-7845FF64044F}" srcOrd="0" destOrd="0" presId="urn:microsoft.com/office/officeart/2005/8/layout/pyramid1"/>
    <dgm:cxn modelId="{8E8B1F27-8E25-42BE-9FDB-24DB10A7BA1A}" type="presOf" srcId="{8380A261-4409-4C6B-8A07-0D64C5422F6D}" destId="{EB789FCB-B92C-4A52-BB06-4A95FA62001B}" srcOrd="1" destOrd="0" presId="urn:microsoft.com/office/officeart/2005/8/layout/pyramid1"/>
    <dgm:cxn modelId="{F9C43761-7891-42B6-9A5A-9E21D946FED9}" type="presParOf" srcId="{8C222443-D6D5-437E-8A06-7845FF64044F}" destId="{8E592AC7-B094-488F-86DE-8B46AA43A5F7}" srcOrd="0" destOrd="0" presId="urn:microsoft.com/office/officeart/2005/8/layout/pyramid1"/>
    <dgm:cxn modelId="{84200684-A89B-4906-97C7-96C117FAB601}" type="presParOf" srcId="{8E592AC7-B094-488F-86DE-8B46AA43A5F7}" destId="{47753778-DDCD-4F66-8671-0963E55AC1AB}" srcOrd="0" destOrd="0" presId="urn:microsoft.com/office/officeart/2005/8/layout/pyramid1"/>
    <dgm:cxn modelId="{FC34F9DD-F1AF-45E6-9A7D-CA84AF03AB13}" type="presParOf" srcId="{8E592AC7-B094-488F-86DE-8B46AA43A5F7}" destId="{158BBE6D-1C8E-4142-827F-B1B32D20364B}" srcOrd="1" destOrd="0" presId="urn:microsoft.com/office/officeart/2005/8/layout/pyramid1"/>
    <dgm:cxn modelId="{E0F08396-3520-4915-93E8-17F81E055CE1}" type="presParOf" srcId="{8C222443-D6D5-437E-8A06-7845FF64044F}" destId="{08609C55-E487-4600-AFD0-8994D3888F22}" srcOrd="1" destOrd="0" presId="urn:microsoft.com/office/officeart/2005/8/layout/pyramid1"/>
    <dgm:cxn modelId="{16E46928-399F-4334-B708-4C9BCC04975E}" type="presParOf" srcId="{08609C55-E487-4600-AFD0-8994D3888F22}" destId="{7099C5AD-A666-455F-9144-31509FAE35FB}" srcOrd="0" destOrd="0" presId="urn:microsoft.com/office/officeart/2005/8/layout/pyramid1"/>
    <dgm:cxn modelId="{771AB4CB-74B9-48FC-9779-98E94CF9886A}" type="presParOf" srcId="{08609C55-E487-4600-AFD0-8994D3888F22}" destId="{8064A9E2-4365-4891-A563-4210D9FE6047}" srcOrd="1" destOrd="0" presId="urn:microsoft.com/office/officeart/2005/8/layout/pyramid1"/>
    <dgm:cxn modelId="{6AA5CA64-D0C1-4DC0-97F8-3A64BFFD9957}" type="presParOf" srcId="{8C222443-D6D5-437E-8A06-7845FF64044F}" destId="{4E66420A-6794-4210-A8DC-A681DFE94B26}" srcOrd="2" destOrd="0" presId="urn:microsoft.com/office/officeart/2005/8/layout/pyramid1"/>
    <dgm:cxn modelId="{8CE43D19-62A7-40FA-93D4-FC0DADE7B412}" type="presParOf" srcId="{4E66420A-6794-4210-A8DC-A681DFE94B26}" destId="{3405B94A-B110-4EB0-B99D-680A85764021}" srcOrd="0" destOrd="0" presId="urn:microsoft.com/office/officeart/2005/8/layout/pyramid1"/>
    <dgm:cxn modelId="{332BE852-B729-4BC0-A48E-ABF1B26E21AA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125148" y="0"/>
          <a:ext cx="1125148" cy="1729979"/>
        </a:xfrm>
        <a:prstGeom prst="trapezoid">
          <a:avLst>
            <a:gd name="adj" fmla="val 5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Федеральный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уровень</a:t>
          </a:r>
        </a:p>
      </dsp:txBody>
      <dsp:txXfrm>
        <a:off x="1125148" y="0"/>
        <a:ext cx="1125148" cy="1729979"/>
      </dsp:txXfrm>
    </dsp:sp>
    <dsp:sp modelId="{7099C5AD-A666-455F-9144-31509FAE35FB}">
      <dsp:nvSpPr>
        <dsp:cNvPr id="0" name=""/>
        <dsp:cNvSpPr/>
      </dsp:nvSpPr>
      <dsp:spPr>
        <a:xfrm>
          <a:off x="558546" y="1746742"/>
          <a:ext cx="2250296" cy="1729979"/>
        </a:xfrm>
        <a:prstGeom prst="trapezoid">
          <a:avLst>
            <a:gd name="adj" fmla="val 32519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Региональный уровень</a:t>
          </a:r>
        </a:p>
      </dsp:txBody>
      <dsp:txXfrm>
        <a:off x="952348" y="1746742"/>
        <a:ext cx="1462692" cy="1729979"/>
      </dsp:txXfrm>
    </dsp:sp>
    <dsp:sp modelId="{3405B94A-B110-4EB0-B99D-680A85764021}">
      <dsp:nvSpPr>
        <dsp:cNvPr id="0" name=""/>
        <dsp:cNvSpPr/>
      </dsp:nvSpPr>
      <dsp:spPr>
        <a:xfrm>
          <a:off x="0" y="3420047"/>
          <a:ext cx="3375445" cy="1729979"/>
        </a:xfrm>
        <a:prstGeom prst="trapezoid">
          <a:avLst>
            <a:gd name="adj" fmla="val 32519"/>
          </a:avLst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Уровень ОО</a:t>
          </a:r>
        </a:p>
      </dsp:txBody>
      <dsp:txXfrm>
        <a:off x="590702" y="3420047"/>
        <a:ext cx="2194039" cy="1729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80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6D5F0-F15D-45D8-B753-04256A09E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4B13E3-A7C9-4F06-8BF0-71CB1F01B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287681-A4B1-4DAC-A920-9387974B8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31B457-C1D0-41FE-8722-7952E14C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B35363-2DD3-4661-9ABF-385D2B8D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12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5C038-3522-431D-87BE-7CFA9834F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C4E588-0F00-4384-9F1F-F5C9E3DA1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89D4BC-E56F-434F-913A-C71EE4E08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9AB716-A8D1-4D69-BD98-B3B2E800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A62A0C-B6F2-42D3-8C52-2FF842F6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562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B04A08-E050-4053-8984-12BBC8E96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542FE7-6161-49CC-BC77-6DCA71AB9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C7ED17-C6C0-4B04-8221-829B5E38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6ACE2A-66AE-434A-B79F-6789D4C3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08750E-3676-4599-B399-1616DA3D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35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39ABB5-252F-4287-B9DB-9F4554898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8B0176-9100-4412-8D04-3956CCDA49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CFD9A-1562-4710-8B23-02E3F449B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A1EC48-318E-49FB-86F6-43C974CED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3DD520-2EDD-440C-BB5E-5226A04F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3C1C0C-1785-4ABF-9EAA-A07953F1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33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231B2-1DC3-47D3-BB38-019BF65C8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00D8E1-DCE9-4EE4-89A5-5A59DCA85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361F16-CADF-4C8C-A7C4-95113ECD7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8C4106D-E03F-49F9-B57D-F511E44B3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21BD0C-B38E-470E-8450-61B520B0BD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CFC90D-B2BF-415A-8F29-DDD9DB526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58F0A58-A757-4749-9A27-EC955388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F6A723-A1F8-42E8-B069-820FDFE3A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37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72743-E750-46F7-8B23-17A0CB1B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04CFA0-DF05-4D8C-8E5E-48A480DF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45FC85E-5960-4203-B855-7EAEC710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4812AA-A82C-460E-8580-C311591C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48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BAC833-9583-4819-A73C-9834D42D0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1B4BAD-8B25-416D-A92A-A661435AA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26697C-C936-4018-92B8-5CA6FABF4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841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BB934-6DE9-4C5D-964E-65571BE78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4D6F1F-0591-4F30-B0B7-B4A89AC08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A51593-8ADF-4AD1-8B9E-71971FA7B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DCB633-62A2-4001-8013-B39E5760F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76BE7B-2A82-4FB0-8DCE-2A44B9DBF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F2F264-AC45-4A20-A3DA-F7103D790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3CF078-E04C-428A-96D2-8C3A015BD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27DE1C0-285E-47B6-AF60-79C712F932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34E319-A0D4-4847-B031-A29323CA8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060F3D-E1E5-4D7E-8C34-1D28DC7AD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BEF55D-40BF-4BE1-B60F-F66AA84CF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0D5D7D-51A4-4A9B-A228-6681819AA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9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546C41-6417-4C7D-B049-579510482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122519-FBFC-4159-9736-37DE6CA07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5F782A-FEF0-41B8-BAA5-10063E322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4C7A27-2ABD-41A7-9156-FF3A3F3A8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A08DD4-7635-41C4-BB05-0081EC362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90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8FBEFD6-19D8-4157-94B4-E769263FE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E7B3C1-9979-4B9C-AC81-CB931EC73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E57E9F-C955-45B6-89E0-B9E07908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D6ED75-BBC5-4A7F-8407-C971FCCE9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22B203-93D4-49E9-864F-689DAF523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39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6D5F0-F15D-45D8-B753-04256A09E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4B13E3-A7C9-4F06-8BF0-71CB1F01B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287681-A4B1-4DAC-A920-9387974B8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31B457-C1D0-41FE-8722-7952E14C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B35363-2DD3-4661-9ABF-385D2B8D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939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5C038-3522-431D-87BE-7CFA9834F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C4E588-0F00-4384-9F1F-F5C9E3DA1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89D4BC-E56F-434F-913A-C71EE4E08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9AB716-A8D1-4D69-BD98-B3B2E800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A62A0C-B6F2-42D3-8C52-2FF842F6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48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B04A08-E050-4053-8984-12BBC8E96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542FE7-6161-49CC-BC77-6DCA71AB9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C7ED17-C6C0-4B04-8221-829B5E38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6ACE2A-66AE-434A-B79F-6789D4C3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08750E-3676-4599-B399-1616DA3D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03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39ABB5-252F-4287-B9DB-9F4554898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8B0176-9100-4412-8D04-3956CCDA49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CFD9A-1562-4710-8B23-02E3F449B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A1EC48-318E-49FB-86F6-43C974CED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3DD520-2EDD-440C-BB5E-5226A04F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3C1C0C-1785-4ABF-9EAA-A07953F1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63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231B2-1DC3-47D3-BB38-019BF65C8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00D8E1-DCE9-4EE4-89A5-5A59DCA85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361F16-CADF-4C8C-A7C4-95113ECD7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8C4106D-E03F-49F9-B57D-F511E44B3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21BD0C-B38E-470E-8450-61B520B0BD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CFC90D-B2BF-415A-8F29-DDD9DB526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58F0A58-A757-4749-9A27-EC955388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F6A723-A1F8-42E8-B069-820FDFE3A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959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72743-E750-46F7-8B23-17A0CB1B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04CFA0-DF05-4D8C-8E5E-48A480DF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45FC85E-5960-4203-B855-7EAEC710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4812AA-A82C-460E-8580-C311591C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25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BAC833-9583-4819-A73C-9834D42D0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1B4BAD-8B25-416D-A92A-A661435AA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26697C-C936-4018-92B8-5CA6FABF4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37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BB934-6DE9-4C5D-964E-65571BE78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4D6F1F-0591-4F30-B0B7-B4A89AC08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A51593-8ADF-4AD1-8B9E-71971FA7B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DCB633-62A2-4001-8013-B39E5760F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76BE7B-2A82-4FB0-8DCE-2A44B9DBF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F2F264-AC45-4A20-A3DA-F7103D790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97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3CF078-E04C-428A-96D2-8C3A015BD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27DE1C0-285E-47B6-AF60-79C712F932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34E319-A0D4-4847-B031-A29323CA8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060F3D-E1E5-4D7E-8C34-1D28DC7AD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BEF55D-40BF-4BE1-B60F-F66AA84CF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0D5D7D-51A4-4A9B-A228-6681819AA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02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546C41-6417-4C7D-B049-579510482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122519-FBFC-4159-9736-37DE6CA07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5F782A-FEF0-41B8-BAA5-10063E322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4C7A27-2ABD-41A7-9156-FF3A3F3A8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A08DD4-7635-41C4-BB05-0081EC362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06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8FBEFD6-19D8-4157-94B4-E769263FE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E7B3C1-9979-4B9C-AC81-CB931EC73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E57E9F-C955-45B6-89E0-B9E07908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D6ED75-BBC5-4A7F-8407-C971FCCE9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22B203-93D4-49E9-864F-689DAF523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4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t>04.10.2024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t>04.10.2024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t>04.10.2024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t>04.10.2024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t>04.10.2024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t>04.10.2024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5E1C93-7273-4DA1-8345-628C07AF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817E9D-BEF3-4AD5-8894-A097E19E5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227CCA-D85B-4C26-ACB8-E7F4CBFC0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93FC40-929E-4354-A3C4-239C019F8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597033-0DD1-4327-930F-3D19E311A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5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5E1C93-7273-4DA1-8345-628C07AF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817E9D-BEF3-4AD5-8894-A097E19E5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227CCA-D85B-4C26-ACB8-E7F4CBFC0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93FC40-929E-4354-A3C4-239C019F8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597033-0DD1-4327-930F-3D19E311A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30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5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6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690F5C-004C-42B9-B72F-B786C782DD2F}"/>
              </a:ext>
            </a:extLst>
          </p:cNvPr>
          <p:cNvSpPr txBox="1"/>
          <p:nvPr/>
        </p:nvSpPr>
        <p:spPr>
          <a:xfrm>
            <a:off x="916386" y="796474"/>
            <a:ext cx="762401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«Троицкий технологический техникум»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A1D50-C345-4A34-88BD-4C0B81EE5703}"/>
              </a:ext>
            </a:extLst>
          </p:cNvPr>
          <p:cNvSpPr txBox="1"/>
          <p:nvPr/>
        </p:nvSpPr>
        <p:spPr>
          <a:xfrm>
            <a:off x="683568" y="1708619"/>
            <a:ext cx="7624018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внедрению бережливых технологий в системе образования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(для 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kick off )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3923933" y="5119241"/>
            <a:ext cx="48515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Павлищук</a:t>
            </a:r>
            <a:r>
              <a:rPr lang="ru-RU" dirty="0" smtClean="0"/>
              <a:t> Галина Александровна,</a:t>
            </a:r>
          </a:p>
          <a:p>
            <a:r>
              <a:rPr lang="ru-RU" dirty="0" smtClean="0"/>
              <a:t>заместитель директора по УМР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D1909E-D425-4815-B6E0-8863093AA9F6}"/>
              </a:ext>
            </a:extLst>
          </p:cNvPr>
          <p:cNvSpPr txBox="1"/>
          <p:nvPr/>
        </p:nvSpPr>
        <p:spPr>
          <a:xfrm>
            <a:off x="831999" y="3314552"/>
            <a:ext cx="7624018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сбора оперативной информации в ГБПОУ «Троицкий технологический техникум».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82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9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2393472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74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9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6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10</a:t>
            </a:fld>
            <a:endParaRPr lang="ru-RU" sz="1400"/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84415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9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53" y="632051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403649" y="572641"/>
            <a:ext cx="631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реализации проекта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04" name="Picture 156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14" y="1572099"/>
            <a:ext cx="650612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5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9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9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84415" y="179609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D8E1C705-14D6-41FD-9035-1DBB5D4D5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59981"/>
            <a:ext cx="8712968" cy="563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94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7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12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5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959978"/>
            <a:ext cx="4379820" cy="516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112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07706" y="788579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Руководитель и команда проекта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7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12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5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1" y="1600206"/>
            <a:ext cx="699512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Руководитель проекта –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Павлищук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Галина Александровна, заместитель директора по УМР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Команда проекта: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Ращектаева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Ирина Ивановна, методист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Тимофеева Лариса Михайловна, методист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Аскерова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Альбина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Файзулловна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методист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97806" y="1440568"/>
            <a:ext cx="1294674" cy="12622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671267" y="5254542"/>
            <a:ext cx="1230028" cy="1066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633022" y="4093654"/>
            <a:ext cx="1192935" cy="10549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633020" y="2826241"/>
            <a:ext cx="1224136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галина\Desktop\Documents\Галина Александровна\clip_image0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806" y="1440569"/>
            <a:ext cx="1303489" cy="126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C:\Users\нина николаевна\Desktop\171350064544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7806" y="2775470"/>
            <a:ext cx="1287913" cy="125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нина николаевна\Desktop\IMG-20240419-WA0013.jpg"/>
          <p:cNvPicPr/>
          <p:nvPr/>
        </p:nvPicPr>
        <p:blipFill>
          <a:blip r:embed="rId7"/>
          <a:srcRect l="21615" t="30827" r="71068" b="58233"/>
          <a:stretch>
            <a:fillRect/>
          </a:stretch>
        </p:blipFill>
        <p:spPr bwMode="auto">
          <a:xfrm>
            <a:off x="7633020" y="4029139"/>
            <a:ext cx="1228819" cy="117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нина николаевна\Desktop\IMG-20240419-WA0010.jpg"/>
          <p:cNvPicPr/>
          <p:nvPr/>
        </p:nvPicPr>
        <p:blipFill>
          <a:blip r:embed="rId8" cstate="print"/>
          <a:srcRect l="23884" t="10208" r="5833" b="33333"/>
          <a:stretch>
            <a:fillRect/>
          </a:stretch>
        </p:blipFill>
        <p:spPr bwMode="auto">
          <a:xfrm>
            <a:off x="7628034" y="5254541"/>
            <a:ext cx="1273261" cy="134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089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галина\Downloads\photo_5420516961600788921_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9977"/>
            <a:ext cx="9144000" cy="549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48489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88640"/>
            <a:ext cx="925252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34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4556784"/>
              </p:ext>
            </p:extLst>
          </p:nvPr>
        </p:nvGraphicFramePr>
        <p:xfrm>
          <a:off x="347353" y="1484787"/>
          <a:ext cx="8470076" cy="4419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1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03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3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</a:t>
                      </a:r>
                    </a:p>
                  </a:txBody>
                  <a:tcPr marL="68579" marR="68579" marT="45739" marB="45739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 причина</a:t>
                      </a:r>
                    </a:p>
                  </a:txBody>
                  <a:tcPr marL="68579" marR="68579" marT="45739" marB="45739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решения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45739" marB="45739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Отсутствие</a:t>
                      </a:r>
                      <a:r>
                        <a:rPr lang="ru-RU" alt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электронной формы запрашиваемой информации</a:t>
                      </a:r>
                      <a:endParaRPr lang="ru-RU" alt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единой базы информации  о деятельности педагогических работников техникума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единой базы информации  о деятельности педагогических работников техникума</a:t>
                      </a:r>
                    </a:p>
                    <a:p>
                      <a:pPr algn="just"/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alt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Использование</a:t>
                      </a:r>
                      <a:r>
                        <a:rPr lang="ru-RU" altLang="ru-RU" sz="14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бумажных носителей для сбора  информации</a:t>
                      </a:r>
                      <a:endParaRPr lang="ru-RU" alt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0" marR="68570" marT="45735" marB="45735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Заполнение бумажного варианта отчетной документации. Отсутствие стандарта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сдачи отчетов. 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45739" marB="4573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электронной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формы сдачи отчетов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45739" marB="457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alt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Нет</a:t>
                      </a:r>
                      <a:r>
                        <a:rPr lang="ru-RU" altLang="ru-RU" sz="14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эффективной формы при проверке возникающих ошибок при сборе информации</a:t>
                      </a:r>
                      <a:endParaRPr lang="ru-RU" alt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0" marR="68570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применения в работе электронных форм для сбора и обработки информации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9" marR="68579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Яндекс </a:t>
                      </a:r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таблицедля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сдачи отчетной документации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4.Временные</a:t>
                      </a:r>
                      <a:r>
                        <a:rPr lang="ru-RU" altLang="ru-RU" sz="14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потери при составление окончательного запроса по предоставлению необходимой информации</a:t>
                      </a:r>
                      <a:endParaRPr lang="ru-RU" alt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0" marR="68570" marT="45735" marB="45735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хватка времени на обработку информации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45739" marB="45739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Яндекс таблицы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45739" marB="457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2573778" y="788579"/>
            <a:ext cx="3599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Анализ проблем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814" y="384436"/>
            <a:ext cx="5218385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558" y="6309320"/>
            <a:ext cx="5218385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883" y="34058"/>
            <a:ext cx="54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956313" y="179609"/>
            <a:ext cx="2484277" cy="360040"/>
          </a:xfrm>
        </p:spPr>
        <p:txBody>
          <a:bodyPr rtlCol="0">
            <a:noAutofit/>
          </a:bodyPr>
          <a:lstStyle/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25954" y="6429375"/>
            <a:ext cx="260747" cy="285750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5B9BD5">
                    <a:lumMod val="50000"/>
                  </a:srgbClr>
                </a:solidFill>
              </a:rPr>
              <a:t>1</a:t>
            </a:r>
            <a:endParaRPr lang="ru-RU" b="1" dirty="0">
              <a:solidFill>
                <a:srgbClr val="5B9BD5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05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25956" y="6429375"/>
            <a:ext cx="260747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rgbClr val="5B9BD5">
                    <a:lumMod val="50000"/>
                  </a:srgbClr>
                </a:solidFill>
              </a:rPr>
              <a:pPr algn="ctr">
                <a:defRPr/>
              </a:pPr>
              <a:t>8</a:t>
            </a:fld>
            <a:endParaRPr lang="ru-RU" b="1" dirty="0">
              <a:solidFill>
                <a:srgbClr val="5B9BD5">
                  <a:lumMod val="50000"/>
                </a:srgb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21487665"/>
              </p:ext>
            </p:extLst>
          </p:nvPr>
        </p:nvGraphicFramePr>
        <p:xfrm>
          <a:off x="1235887" y="959979"/>
          <a:ext cx="3375445" cy="518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602772" y="1556793"/>
            <a:ext cx="4205750" cy="792087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</a:t>
            </a: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федеральном уровне – не выявлены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19884" y="2492897"/>
            <a:ext cx="4188638" cy="792088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Проблемы,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решение которых требуется </a:t>
            </a: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региональном уровне – не выявлены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33182" y="3429000"/>
            <a:ext cx="4162049" cy="3022989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Отсутствие электронной формы сдачи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запрашиваемой информации</a:t>
            </a:r>
          </a:p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Использование бумажных носителей для сбора информации 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3.Отсутствие</a:t>
            </a:r>
            <a:r>
              <a:rPr lang="ru-RU" alt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эффективной </a:t>
            </a:r>
            <a:r>
              <a:rPr lang="ru-RU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сбора информации	 </a:t>
            </a:r>
            <a:r>
              <a:rPr lang="ru-RU" alt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 4. 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Временные потери при проверке возникающих ошибок при сборе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информации                                                5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Временные потери при составление окончательного запроса по предоставлению необходимой информации																</a:t>
            </a:r>
          </a:p>
        </p:txBody>
      </p:sp>
      <p:sp>
        <p:nvSpPr>
          <p:cNvPr id="9" name="Пятно 1 60"/>
          <p:cNvSpPr/>
          <p:nvPr/>
        </p:nvSpPr>
        <p:spPr>
          <a:xfrm>
            <a:off x="1665379" y="5416091"/>
            <a:ext cx="484584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prstClr val="white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2337166" y="5472388"/>
            <a:ext cx="484584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prstClr val="white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4" name="Пятно 1 60"/>
          <p:cNvSpPr/>
          <p:nvPr/>
        </p:nvSpPr>
        <p:spPr>
          <a:xfrm>
            <a:off x="3008953" y="5472381"/>
            <a:ext cx="484584" cy="494312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prstClr val="white"/>
                </a:solidFill>
                <a:cs typeface="Arial" pitchFamily="34" charset="0"/>
              </a:rPr>
              <a:t>3</a:t>
            </a:r>
          </a:p>
        </p:txBody>
      </p:sp>
      <p:pic>
        <p:nvPicPr>
          <p:cNvPr id="1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883" y="34058"/>
            <a:ext cx="54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956315" y="179609"/>
            <a:ext cx="2484277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587" y="522303"/>
            <a:ext cx="5218385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284" y="6309320"/>
            <a:ext cx="5218385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986739" y="797806"/>
            <a:ext cx="3599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Пирамида  проблем</a:t>
            </a:r>
          </a:p>
        </p:txBody>
      </p:sp>
      <p:sp>
        <p:nvSpPr>
          <p:cNvPr id="20" name="Пятно 1 60"/>
          <p:cNvSpPr/>
          <p:nvPr/>
        </p:nvSpPr>
        <p:spPr>
          <a:xfrm>
            <a:off x="3680740" y="5472388"/>
            <a:ext cx="484584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prstClr val="white"/>
                </a:solidFill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839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2"/>
          <a:srcRect l="1236" t="5664" r="25109" b="7918"/>
          <a:stretch/>
        </p:blipFill>
        <p:spPr bwMode="auto">
          <a:xfrm>
            <a:off x="323528" y="404664"/>
            <a:ext cx="8640960" cy="6120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72475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2290</TotalTime>
  <Words>275</Words>
  <Application>Microsoft Office PowerPoint</Application>
  <PresentationFormat>Экран (4:3)</PresentationFormat>
  <Paragraphs>73</Paragraphs>
  <Slides>10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2_Тема Office</vt:lpstr>
      <vt:lpstr>1_Тема Office</vt:lpstr>
      <vt:lpstr>think-cell Slide</vt:lpstr>
      <vt:lpstr>Челябинская область</vt:lpstr>
      <vt:lpstr>Презентация PowerPoint</vt:lpstr>
      <vt:lpstr>Челябинская область</vt:lpstr>
      <vt:lpstr>Челябинская область</vt:lpstr>
      <vt:lpstr>Челябинская область</vt:lpstr>
      <vt:lpstr>Презентация PowerPoint</vt:lpstr>
      <vt:lpstr>Челябинская область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Пользователь Windows</cp:lastModifiedBy>
  <cp:revision>181</cp:revision>
  <cp:lastPrinted>2024-06-10T07:54:26Z</cp:lastPrinted>
  <dcterms:created xsi:type="dcterms:W3CDTF">2018-08-20T14:01:12Z</dcterms:created>
  <dcterms:modified xsi:type="dcterms:W3CDTF">2024-10-04T08:14:59Z</dcterms:modified>
</cp:coreProperties>
</file>