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4" r:id="rId3"/>
    <p:sldId id="285" r:id="rId4"/>
    <p:sldId id="286" r:id="rId5"/>
    <p:sldId id="295" r:id="rId6"/>
    <p:sldId id="288" r:id="rId7"/>
    <p:sldId id="298" r:id="rId8"/>
    <p:sldId id="291" r:id="rId9"/>
    <p:sldId id="299" r:id="rId10"/>
    <p:sldId id="310" r:id="rId11"/>
    <p:sldId id="296" r:id="rId12"/>
    <p:sldId id="297" r:id="rId13"/>
    <p:sldId id="316" r:id="rId14"/>
    <p:sldId id="292" r:id="rId15"/>
    <p:sldId id="289" r:id="rId16"/>
    <p:sldId id="290" r:id="rId17"/>
    <p:sldId id="301" r:id="rId18"/>
    <p:sldId id="314" r:id="rId19"/>
    <p:sldId id="311" r:id="rId20"/>
    <p:sldId id="313" r:id="rId21"/>
    <p:sldId id="315" r:id="rId22"/>
    <p:sldId id="307" r:id="rId23"/>
    <p:sldId id="306" r:id="rId24"/>
    <p:sldId id="302" r:id="rId25"/>
    <p:sldId id="317" r:id="rId26"/>
    <p:sldId id="318" r:id="rId27"/>
    <p:sldId id="31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6" autoAdjust="0"/>
    <p:restoredTop sz="94660"/>
  </p:normalViewPr>
  <p:slideViewPr>
    <p:cSldViewPr>
      <p:cViewPr>
        <p:scale>
          <a:sx n="126" d="100"/>
          <a:sy n="126" d="100"/>
        </p:scale>
        <p:origin x="-58" y="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110493462531142E-2"/>
          <c:y val="7.4548702245552642E-2"/>
          <c:w val="0.73676045458404893"/>
          <c:h val="0.80779500966293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Лист1!$A$17</c:f>
              <c:strCache>
                <c:ptCount val="1"/>
                <c:pt idx="0">
                  <c:v>Текущаее состояние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Лист1!$B$16:$D$16</c:f>
              <c:strCache>
                <c:ptCount val="3"/>
                <c:pt idx="0">
                  <c:v>Предварительная тарификация</c:v>
                </c:pt>
                <c:pt idx="1">
                  <c:v>Окончательная тарификация</c:v>
                </c:pt>
                <c:pt idx="2">
                  <c:v>Индивидуальные нагрузочные листы</c:v>
                </c:pt>
              </c:strCache>
            </c:strRef>
          </c:cat>
          <c:val>
            <c:numRef>
              <c:f>Лист1!$B$17:$D$17</c:f>
              <c:numCache>
                <c:formatCode>General</c:formatCode>
                <c:ptCount val="3"/>
                <c:pt idx="0">
                  <c:v>324</c:v>
                </c:pt>
                <c:pt idx="1">
                  <c:v>30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Лист1!$A$18</c:f>
              <c:strCache>
                <c:ptCount val="1"/>
                <c:pt idx="0">
                  <c:v>Целевое состояние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Лист1!$B$16:$D$16</c:f>
              <c:strCache>
                <c:ptCount val="3"/>
                <c:pt idx="0">
                  <c:v>Предварительная тарификация</c:v>
                </c:pt>
                <c:pt idx="1">
                  <c:v>Окончательная тарификация</c:v>
                </c:pt>
                <c:pt idx="2">
                  <c:v>Индивидуальные нагрузочные листы</c:v>
                </c:pt>
              </c:strCache>
            </c:strRef>
          </c:cat>
          <c:val>
            <c:numRef>
              <c:f>Лист1!$B$18:$D$18</c:f>
              <c:numCache>
                <c:formatCode>General</c:formatCode>
                <c:ptCount val="3"/>
                <c:pt idx="0">
                  <c:v>88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Лист1!$A$19</c:f>
              <c:strCache>
                <c:ptCount val="1"/>
                <c:pt idx="0">
                  <c:v>Фактическое состояние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Лист1!$B$16:$D$16</c:f>
              <c:strCache>
                <c:ptCount val="3"/>
                <c:pt idx="0">
                  <c:v>Предварительная тарификация</c:v>
                </c:pt>
                <c:pt idx="1">
                  <c:v>Окончательная тарификация</c:v>
                </c:pt>
                <c:pt idx="2">
                  <c:v>Индивидуальные нагрузочные листы</c:v>
                </c:pt>
              </c:strCache>
            </c:strRef>
          </c:cat>
          <c:val>
            <c:numRef>
              <c:f>Лист1!$B$19:$D$19</c:f>
              <c:numCache>
                <c:formatCode>General</c:formatCode>
                <c:ptCount val="3"/>
                <c:pt idx="0">
                  <c:v>75</c:v>
                </c:pt>
                <c:pt idx="1">
                  <c:v>4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66816"/>
        <c:axId val="213268352"/>
      </c:barChart>
      <c:catAx>
        <c:axId val="21326681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268352"/>
        <c:crosses val="autoZero"/>
        <c:auto val="1"/>
        <c:lblAlgn val="ctr"/>
        <c:lblOffset val="100"/>
        <c:noMultiLvlLbl val="0"/>
      </c:catAx>
      <c:valAx>
        <c:axId val="21326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66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2994-B055-429E-B17D-B542A6783F9F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49556-A3DA-4926-8012-AC8433D48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49556-A3DA-4926-8012-AC8433D4899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F6A4-BFAC-4AA7-9C02-BC5F52DD9B5A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9211-D3CC-4583-AED4-BE7E98141C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9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73616" cy="51020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распределения педагогической нагрузки преподавателям в профессиональной образовательной организации</a:t>
            </a:r>
          </a:p>
          <a:p>
            <a:pPr marL="0" indent="0" algn="ctr"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(на примере ГБПОУ «Троицкий технологический техникум»)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«Троицкий технологический техникум» </a:t>
            </a:r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755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1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796136" y="1647964"/>
            <a:ext cx="2756992" cy="4445331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единых форм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ведомостей для распределения учебной нагрузки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преподавателей.</a:t>
            </a:r>
          </a:p>
          <a:p>
            <a:pPr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бумажных носителей для сбора информации</a:t>
            </a:r>
          </a:p>
          <a:p>
            <a:pPr>
              <a:buAutoNum type="arabicPeriod"/>
            </a:pPr>
            <a:r>
              <a:rPr lang="ru-RU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"касаний" приводит к неизбежным техническим ошибкам при  переносе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информации.</a:t>
            </a:r>
          </a:p>
          <a:p>
            <a:pPr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при проверке ошибок в расчетах</a:t>
            </a:r>
          </a:p>
          <a:p>
            <a:pPr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при подготовке окончательной тарификации преподавателей</a:t>
            </a:r>
          </a:p>
          <a:p>
            <a:pPr>
              <a:buAutoNum type="arabicPeriod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 при подготовке индивидуальных нагрузочных листов</a:t>
            </a:r>
          </a:p>
          <a:p>
            <a:pPr marL="0" indent="0">
              <a:buNone/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98072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Выявленные проблемы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9"/>
            <a:ext cx="4368413" cy="527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987824" y="515719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65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Выноска-облако 35"/>
          <p:cNvSpPr/>
          <p:nvPr/>
        </p:nvSpPr>
        <p:spPr>
          <a:xfrm>
            <a:off x="107504" y="5085184"/>
            <a:ext cx="576064" cy="43204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5576" y="5085184"/>
            <a:ext cx="80648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800" dirty="0" smtClean="0">
                <a:solidFill>
                  <a:srgbClr val="000000"/>
                </a:solidFill>
              </a:rPr>
              <a:t>Разработка электронной таблицы "Расчет распределения педагогической нагрузки преподавателей"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39" name="Выноска-облако 38"/>
          <p:cNvSpPr/>
          <p:nvPr/>
        </p:nvSpPr>
        <p:spPr>
          <a:xfrm>
            <a:off x="107504" y="5661248"/>
            <a:ext cx="576064" cy="36004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55576" y="566124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800" dirty="0" smtClean="0">
                <a:solidFill>
                  <a:srgbClr val="000000"/>
                </a:solidFill>
              </a:rPr>
              <a:t>Разработка инструкции </a:t>
            </a:r>
            <a:r>
              <a:rPr lang="ru-RU" sz="800" dirty="0">
                <a:solidFill>
                  <a:srgbClr val="000000"/>
                </a:solidFill>
              </a:rPr>
              <a:t>по работе с новой формой расчета педагогической нагрузки</a:t>
            </a:r>
          </a:p>
          <a:p>
            <a:pPr fontAlgn="ctr"/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42" name="Выноска-облако 41"/>
          <p:cNvSpPr/>
          <p:nvPr/>
        </p:nvSpPr>
        <p:spPr>
          <a:xfrm>
            <a:off x="107504" y="6165304"/>
            <a:ext cx="576064" cy="36004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55576" y="6165304"/>
            <a:ext cx="41044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165304"/>
            <a:ext cx="59046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cs typeface="Times New Roman" panose="02020603050405020304" pitchFamily="18" charset="0"/>
              </a:rPr>
              <a:t>Обучение персонала, участвующего в подготовке сводной таблицы расчета педагогической нагрузки преподавателей.</a:t>
            </a:r>
            <a:endParaRPr lang="ru-RU" sz="800" dirty="0"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56184" cy="3600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51720" y="18864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557972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Карта целевого состояния (1 </a:t>
            </a:r>
            <a:r>
              <a:rPr lang="ru-RU" dirty="0" err="1" smtClean="0"/>
              <a:t>стр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90990"/>
            <a:ext cx="8928992" cy="41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107504" y="5229200"/>
            <a:ext cx="432048" cy="360039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157192"/>
            <a:ext cx="8064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800" dirty="0" smtClean="0">
                <a:solidFill>
                  <a:srgbClr val="000000"/>
                </a:solidFill>
              </a:rPr>
              <a:t>Разработка электронной таблицы "Расчет распределения педагогической нагрузки преподавателей", позволяющей с помощью фильтра задавать различные формы для заполнения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107504" y="5733256"/>
            <a:ext cx="432048" cy="36004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733256"/>
            <a:ext cx="58326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800" dirty="0" smtClean="0">
                <a:solidFill>
                  <a:srgbClr val="000000"/>
                </a:solidFill>
              </a:rPr>
              <a:t>Разработка инструкций по работе с новой формой расчета педагогической нагрузки</a:t>
            </a:r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07504" y="6237312"/>
            <a:ext cx="432048" cy="36004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6237312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800" dirty="0" smtClean="0">
                <a:solidFill>
                  <a:srgbClr val="000000"/>
                </a:solidFill>
              </a:rPr>
              <a:t>Обучение персонала, участвующего в подготовке сводной таблицы расчета педагогической нагрузки преподавателей.</a:t>
            </a:r>
            <a:endParaRPr lang="ru-RU" sz="800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C:\Users\Admin\Desktop\Безимени-777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56184" cy="3600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39752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598331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Карта целевого состояния (2 </a:t>
            </a:r>
            <a:r>
              <a:rPr lang="ru-RU" dirty="0" err="1" smtClean="0"/>
              <a:t>стр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39978"/>
            <a:ext cx="8712967" cy="4208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9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9752" y="18864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598331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Карта целевого состояния (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 err="1" smtClean="0"/>
              <a:t>стр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" name="Рисунок 6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56184" cy="36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849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7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(стр.1)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494216"/>
              </p:ext>
            </p:extLst>
          </p:nvPr>
        </p:nvGraphicFramePr>
        <p:xfrm>
          <a:off x="457200" y="1412775"/>
          <a:ext cx="8229600" cy="47525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2392"/>
                <a:gridCol w="1728192"/>
                <a:gridCol w="1944216"/>
                <a:gridCol w="1371600"/>
                <a:gridCol w="1371600"/>
                <a:gridCol w="1371600"/>
              </a:tblGrid>
              <a:tr h="45291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 проблемы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решению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9265">
                <a:tc rowSpan="4"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Отсутствие единой формы ведомостей для распределения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учебной нагрузки преподавателей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бумажных носителей для сбора информации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Большое количество «касаний» приводит к неизбежным техническим ошибкам при ручном переносе информации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 Подготовка проекта приказа по закреплению ответственных работников и сроках заполнения электронной таблицы по расчету педагогической нагрузки.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13.05.2022 – 18.05.2022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итогового времени процесса распределения педагогической нагрузки в максимальном значении с 417,74 часа</a:t>
                      </a: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(52,22 рабочих дней)</a:t>
                      </a: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124,72 часа</a:t>
                      </a: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(15,59 рабочих дней), </a:t>
                      </a: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составляет 70,14% экономии рабочего времени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43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 Разработка шаблона электронной таблицы в табличном редакторе, включающей все формы ведомостей для распределения учебной нагрузки преподавателей.</a:t>
                      </a:r>
                    </a:p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18.05.2022- 23.05.2022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92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 Разработка инструкции по работе с новой электронной формой расчета педагогической нагрузки в табличном редакторе.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18.05.2022-23.05.2022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167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 Обучение персонала, участвующего в подготовке электронной таблицы расчета педагогической нагрузки преподавателей.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23.05.2022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(стр.2)</a:t>
            </a:r>
            <a:endParaRPr lang="ru-RU" sz="20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325792"/>
              </p:ext>
            </p:extLst>
          </p:nvPr>
        </p:nvGraphicFramePr>
        <p:xfrm>
          <a:off x="611560" y="1196751"/>
          <a:ext cx="8136902" cy="58213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5290"/>
                <a:gridCol w="990580"/>
                <a:gridCol w="2582582"/>
                <a:gridCol w="1356150"/>
                <a:gridCol w="1356150"/>
                <a:gridCol w="1356150"/>
              </a:tblGrid>
              <a:tr h="47089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 проблемы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решению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83580"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 Наполнение новой формы расчета педагогической  нагрузки преподавателей (объем нагрузки в соответствии с учебными планами по группам, дисциплинам, междисциплинарным курсам, практикам) и другим видам работ.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23.05.2022- 31.05.2022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из процесса ведомостей на бумажных носителях. </a:t>
                      </a:r>
                    </a:p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диспетчеров</a:t>
                      </a: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секретаря заочного обучения из процесса.</a:t>
                      </a:r>
                    </a:p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Электронную форму расчета учебной нагрузки заполняет  заместитель директора по ТО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7291"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 Согласование с преподавателями предварительной учебной нагрузки на следующий учебный год.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Заведующие отделений</a:t>
                      </a:r>
                    </a:p>
                    <a:p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Гардт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С.М., Белоусова С.Н.,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Абзалилова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01.06.2022-15.06.2022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35857"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 Корректировка предварительной тарификации по двум учебным площадкам, с учетом недельной нагрузки педагогов, загруженности спортзала.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16.06.2022- 20.06.2022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77291"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 Ознакомление педагогов с предварительной тарификацией.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24.06.2022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6335"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 Подготовка информации по численности студентов в учебных группах, кадровым изменениям на 1 сентября 2022 года. 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Секретарь учебной части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Павлищук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В.С.</a:t>
                      </a: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Инспектор по кадрам Измайлова Е.И.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31.08.2022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(стр.3)</a:t>
            </a:r>
            <a:endParaRPr lang="ru-RU" sz="20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205531"/>
              </p:ext>
            </p:extLst>
          </p:nvPr>
        </p:nvGraphicFramePr>
        <p:xfrm>
          <a:off x="899592" y="1700808"/>
          <a:ext cx="7272810" cy="3205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8072"/>
                <a:gridCol w="1224136"/>
                <a:gridCol w="2193338"/>
                <a:gridCol w="1219664"/>
                <a:gridCol w="813109"/>
                <a:gridCol w="117449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 проблемы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решению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 Корректировка окончательной тарификации преподавателей.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31.08.2022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 Подготовка проекта приказа по учебной нагрузке преподавателей.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31.08.2022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 Подготовка индивидуальных нагрузочных листов преподавателей.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31.08.2022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(стр.4)</a:t>
            </a:r>
            <a:endParaRPr lang="ru-RU" sz="2000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128260"/>
              </p:ext>
            </p:extLst>
          </p:nvPr>
        </p:nvGraphicFramePr>
        <p:xfrm>
          <a:off x="467545" y="1196753"/>
          <a:ext cx="8219255" cy="55084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836"/>
                <a:gridCol w="1726019"/>
                <a:gridCol w="1941772"/>
                <a:gridCol w="1369876"/>
                <a:gridCol w="1074176"/>
                <a:gridCol w="1665576"/>
              </a:tblGrid>
              <a:tr h="43201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Краткое описание проблемы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решению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136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Временные потери при проверке  возникающих ошибок в расчетах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Настройка защиты ячеек с формулами в электронной таблице от исправлений.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18.05.2022- 23.05.2022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времени на поиск ошибок в расчетах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452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Временные потери  при корректировке расчета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педагогической нагрузки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3.1Настройка в электронной таблице фильтрации по заданному параметру, создание математических функций.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18.05.2022- 23.05.2022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Корректировка по нагрузке преподавателей автоматически пересчитывается с помощью установленных формул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2502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Временные потери при подготовке индивидуальных нагрузочных листов преподавателей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 Настройка в электронной таблице фильтрации по фамилии преподавателя.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18.05.2022- 23.05.2022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времени по подготовке индивидуальных нагрузочных листов преподавателей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30 часов до 5 часов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49668">
                <a:tc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и оценка достижения целевых показателей проекта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975" marR="53975" marT="0" marB="0"/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теоретическому обучению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Гартвик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01.09.2022- 28.10.2022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фактически достигнутых значений показателей.</a:t>
                      </a: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Отчетная документация для закрытия проекта направлена в Управление  государственной службы Правительства Челябинской области. Проведена оценка степени индивидуального участия каждого члена команды в Проекте.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884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«Троицкий технологический техникум»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(стр.4)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530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26" y="2080592"/>
            <a:ext cx="3286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3259" y="3501008"/>
            <a:ext cx="8454960" cy="83376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/>
          <a:p>
            <a:pPr lvl="0" algn="ctr"/>
            <a:r>
              <a:rPr lang="ru-RU" dirty="0"/>
              <a:t>Персонал, участвующий в подготовке расчета педагогической нагрузки преподавателей, обучен работе с новой электронной таблицей</a:t>
            </a:r>
            <a:endParaRPr kumimoji="0" lang="ru-RU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3259" y="2348880"/>
            <a:ext cx="8454960" cy="83376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/>
          <a:p>
            <a:pPr lvl="0" algn="ctr"/>
            <a:r>
              <a:rPr lang="ru-RU" dirty="0"/>
              <a:t>Разработана инструкция по работе с данной электронной таблицей</a:t>
            </a:r>
            <a:endParaRPr kumimoji="0" lang="ru-RU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057" y="4653136"/>
            <a:ext cx="8454960" cy="83376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/>
          <a:p>
            <a:pPr lvl="0" algn="ctr"/>
            <a:r>
              <a:rPr lang="ru-RU" dirty="0"/>
              <a:t>Утвержден приказ по закреплению ответственных работников по подготовке и наполнению электронной таблицы «Расчета педагогической нагрузки преподавателей»</a:t>
            </a:r>
            <a:endParaRPr kumimoji="0" lang="ru-RU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315" y="5805264"/>
            <a:ext cx="8454960" cy="83376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/>
          <a:p>
            <a:pPr lvl="0" algn="ctr"/>
            <a:r>
              <a:rPr lang="ru-RU" dirty="0"/>
              <a:t>Индивидуальные нагрузочные листы преподавателей на 01.09.2022 подготовлены по итогам заполнения новой электронной таблицы</a:t>
            </a:r>
            <a:endParaRPr kumimoji="0" lang="ru-RU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7749" y="1268760"/>
            <a:ext cx="8454960" cy="833760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  <a:round/>
          </a:ln>
          <a:effectLst/>
        </p:spPr>
        <p:txBody>
          <a:bodyPr lIns="90000" tIns="45000" rIns="90000" bIns="45000" anchor="ctr">
            <a:noAutofit/>
          </a:bodyPr>
          <a:lstStyle/>
          <a:p>
            <a:pPr lvl="0" algn="ctr"/>
            <a:r>
              <a:rPr lang="ru-RU" dirty="0"/>
              <a:t>Разработан шаблон электронной таблицы в табличном редакторе, включающей все формы ведомостей для распределения учебной нагрузки преподавателей</a:t>
            </a:r>
            <a:endParaRPr kumimoji="0" lang="ru-RU" b="0" i="0" u="none" strike="noStrike" kern="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26" y="3179438"/>
            <a:ext cx="3286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26" y="4384848"/>
            <a:ext cx="3286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6" y="5536976"/>
            <a:ext cx="32861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467544" y="2884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«Троицкий технологический техникум»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лючевые мероприятия, реализованные в ходе проекта</a:t>
            </a:r>
            <a:endParaRPr lang="ru-RU" sz="2000" dirty="0"/>
          </a:p>
        </p:txBody>
      </p:sp>
      <p:pic>
        <p:nvPicPr>
          <p:cNvPr id="16" name="Рисунок 15" descr="C:\Users\Admin\Desktop\Безимени-777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9" y="304287"/>
            <a:ext cx="1306488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2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 ГБПОУ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»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453755"/>
              </p:ext>
            </p:extLst>
          </p:nvPr>
        </p:nvGraphicFramePr>
        <p:xfrm>
          <a:off x="457200" y="1484784"/>
          <a:ext cx="8229600" cy="46085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22712"/>
                <a:gridCol w="1440160"/>
                <a:gridCol w="1368152"/>
                <a:gridCol w="2098576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Текущее</a:t>
                      </a:r>
                      <a:r>
                        <a:rPr lang="ru-RU" baseline="0" dirty="0" smtClean="0"/>
                        <a:t> состояние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Целевое</a:t>
                      </a:r>
                      <a:r>
                        <a:rPr lang="ru-RU" baseline="0" dirty="0" smtClean="0"/>
                        <a:t> состояние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Фактическое состояние</a:t>
                      </a:r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предварительной тарификации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324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 часов</a:t>
                      </a:r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окончательной тарификации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часа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часа</a:t>
                      </a:r>
                      <a:endParaRPr lang="ru-RU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индивидуальных нагрузочных листов преподавателей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r>
                        <a:rPr lang="ru-RU" dirty="0" smtClean="0"/>
                        <a:t>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 часа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1306488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4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      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«Троицкий технологический техникум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37554"/>
            <a:ext cx="1285884" cy="4196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980728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Стенд проекта</a:t>
            </a:r>
            <a:endParaRPr lang="ru-RU" sz="2800" i="1" dirty="0"/>
          </a:p>
        </p:txBody>
      </p:sp>
      <p:pic>
        <p:nvPicPr>
          <p:cNvPr id="1026" name="Picture 2" descr="C:\Users\User\Downloads\IMG_20221121_154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882047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254292"/>
              </p:ext>
            </p:extLst>
          </p:nvPr>
        </p:nvGraphicFramePr>
        <p:xfrm>
          <a:off x="611560" y="1196752"/>
          <a:ext cx="8208911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884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«Троицкий технологический техникум»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эффект от проекта</a:t>
            </a:r>
            <a:endParaRPr lang="ru-RU" sz="2000" dirty="0"/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80"/>
            <a:ext cx="1306488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8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67544" y="2884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«Троицкий технологический техникум»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эффект от проекта</a:t>
            </a:r>
            <a:endParaRPr lang="ru-RU" sz="2000" dirty="0"/>
          </a:p>
        </p:txBody>
      </p:sp>
      <p:pic>
        <p:nvPicPr>
          <p:cNvPr id="10" name="Рисунок 9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1720840"/>
            <a:ext cx="7941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Разработанная </a:t>
            </a:r>
            <a:r>
              <a:rPr lang="ru-RU" dirty="0"/>
              <a:t>унифицированная форма электронной таблицы расчета педагогической нагрузки позволила существенно сократить время  подготовки расчета педагогической нагрузки  (с 417,74 часов до 124,72 часа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 smtClean="0"/>
              <a:t>2. Исключить </a:t>
            </a:r>
            <a:r>
              <a:rPr lang="ru-RU" dirty="0"/>
              <a:t>полностью из процесса бумажные носители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3.Оптимизировать </a:t>
            </a:r>
            <a:r>
              <a:rPr lang="ru-RU" dirty="0"/>
              <a:t>количество участников подготовки тарификации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4. Стандартизировать </a:t>
            </a:r>
            <a:r>
              <a:rPr lang="ru-RU" dirty="0"/>
              <a:t>процесс подготовки расчета педагогической нагрузки</a:t>
            </a:r>
          </a:p>
        </p:txBody>
      </p:sp>
    </p:spTree>
    <p:extLst>
      <p:ext uri="{BB962C8B-B14F-4D97-AF65-F5344CB8AC3E}">
        <p14:creationId xmlns:p14="http://schemas.microsoft.com/office/powerpoint/2010/main" val="39144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20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41" y="1901681"/>
            <a:ext cx="2542256" cy="1961154"/>
          </a:xfrm>
        </p:spPr>
      </p:pic>
      <p:pic>
        <p:nvPicPr>
          <p:cNvPr id="1026" name="Picture 2" descr="E:\Бережливые технологии\ДОКУМЕНТЫ\IMG_20221123_090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17" y="1901682"/>
            <a:ext cx="1666203" cy="177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72" y="3885269"/>
            <a:ext cx="1152025" cy="22080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40" y="3861048"/>
            <a:ext cx="1368152" cy="2232248"/>
          </a:xfrm>
          <a:prstGeom prst="rect">
            <a:avLst/>
          </a:prstGeom>
        </p:spPr>
      </p:pic>
      <p:pic>
        <p:nvPicPr>
          <p:cNvPr id="3" name="Picture 2" descr="C:\Users\User\Downloads\IMG_20221201_1603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7"/>
            <a:ext cx="3240360" cy="25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IMG_20221201_1602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10424"/>
            <a:ext cx="3240360" cy="184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Было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14127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7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 cstate="print"/>
          <a:srcRect l="1605" t="20139" r="1282" b="9528"/>
          <a:stretch>
            <a:fillRect/>
          </a:stretch>
        </p:blipFill>
        <p:spPr>
          <a:xfrm>
            <a:off x="323528" y="1628801"/>
            <a:ext cx="8424936" cy="4968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9675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Ведомость учебных часов по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7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 cstate="print"/>
          <a:srcRect l="1797" t="20352" r="1573" b="18048"/>
          <a:stretch>
            <a:fillRect/>
          </a:stretch>
        </p:blipFill>
        <p:spPr>
          <a:xfrm>
            <a:off x="457200" y="1475161"/>
            <a:ext cx="8435279" cy="4906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98289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Индивидуальный нагрузочный лист преподавателя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7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rcRect l="1710" t="22918" r="1261" b="10033"/>
          <a:stretch>
            <a:fillRect/>
          </a:stretch>
        </p:blipFill>
        <p:spPr>
          <a:xfrm>
            <a:off x="457200" y="1340768"/>
            <a:ext cx="8229600" cy="4968552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04056"/>
          </a:xfrm>
        </p:spPr>
        <p:txBody>
          <a:bodyPr>
            <a:noAutofit/>
          </a:bodyPr>
          <a:lstStyle/>
          <a:p>
            <a:r>
              <a:rPr lang="ru-RU" sz="2400" i="1" dirty="0"/>
              <a:t>Недельная нагрузка по группе</a:t>
            </a:r>
            <a:br>
              <a:rPr lang="ru-RU" sz="2400" i="1" dirty="0"/>
            </a:br>
            <a:endParaRPr lang="ru-RU" sz="2400" dirty="0"/>
          </a:p>
        </p:txBody>
      </p:sp>
      <p:pic>
        <p:nvPicPr>
          <p:cNvPr id="6" name="Рисунок 5" descr="C:\Users\Admin\Desktop\Безимени-777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11760" y="40466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ГБПОУ «Троицкий технологический техникум» 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875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sz="2400" i="1" dirty="0"/>
              <a:t>Недельная нагрузка преподавателя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 l="213" t="23089" r="1442" b="17946"/>
          <a:stretch>
            <a:fillRect/>
          </a:stretch>
        </p:blipFill>
        <p:spPr>
          <a:xfrm>
            <a:off x="457200" y="1412776"/>
            <a:ext cx="8229600" cy="4752528"/>
          </a:xfrm>
          <a:prstGeom prst="rect">
            <a:avLst/>
          </a:prstGeom>
        </p:spPr>
      </p:pic>
      <p:pic>
        <p:nvPicPr>
          <p:cNvPr id="5" name="Рисунок 4" descr="C:\Users\Admin\Desktop\Безимени-777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67744" y="3326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ГБПОУ «Троицкий технологический техникум» 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128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b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9512336"/>
              </p:ext>
            </p:extLst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целевого показателя</a:t>
                      </a:r>
                      <a:endParaRPr lang="ru-RU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Текущее значение показателя</a:t>
                      </a:r>
                      <a:endParaRPr lang="ru-RU" b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Целевое значение показателя</a:t>
                      </a:r>
                      <a:endParaRPr lang="ru-RU" b="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показателя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 формирования и распределения педагогической нагрузки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дней*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 максимальном значении 52,22 рабочих  дней по итогам картирования текущего процесса)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Сокращение </a:t>
                      </a:r>
                      <a:r>
                        <a:rPr lang="ru-RU" dirty="0" smtClean="0"/>
                        <a:t>на 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12,87 рабочих дней</a:t>
                      </a:r>
                    </a:p>
                    <a:p>
                      <a:r>
                        <a:rPr lang="ru-RU" dirty="0" smtClean="0"/>
                        <a:t>Сокращение на 75,3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9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</a:p>
          <a:p>
            <a:pPr marL="0" indent="0" algn="ctr">
              <a:buNone/>
            </a:pPr>
            <a:endParaRPr lang="ru-RU" sz="2200" dirty="0"/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3" descr="Сним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00174"/>
            <a:ext cx="8072494" cy="5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открытии проекта</a:t>
            </a:r>
          </a:p>
          <a:p>
            <a:pPr marL="0" indent="0" algn="ctr">
              <a:buNone/>
            </a:pPr>
            <a:endParaRPr lang="ru-RU" sz="2200" dirty="0"/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3" descr="Сним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500174"/>
            <a:ext cx="5143536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            ГБПОУ «Троицкий технологический техникум»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993808"/>
              </p:ext>
            </p:extLst>
          </p:nvPr>
        </p:nvGraphicFramePr>
        <p:xfrm>
          <a:off x="457200" y="2143116"/>
          <a:ext cx="8229600" cy="2468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601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Гартвик Лариса Васильевна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теоретическому обучению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012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Белоусова Светлана Николаевна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Заведующая очным отделением (Строителей,24)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64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Абзалилова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Галина Александровна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Заведующая заочным отделением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246366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601285" y="1643050"/>
            <a:ext cx="194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465580" cy="4552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43608" y="98072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7847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6-конечная звезда 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A46D7B5-BA5A-434A-9B3F-0ED4A8A98E36}"/>
              </a:ext>
            </a:extLst>
          </p:cNvPr>
          <p:cNvSpPr/>
          <p:nvPr/>
        </p:nvSpPr>
        <p:spPr>
          <a:xfrm>
            <a:off x="0" y="6093297"/>
            <a:ext cx="467544" cy="360039"/>
          </a:xfrm>
          <a:prstGeom prst="star16">
            <a:avLst>
              <a:gd name="adj" fmla="val 358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1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16-конечная звезда 9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A46D7B5-BA5A-434A-9B3F-0ED4A8A98E36}"/>
              </a:ext>
            </a:extLst>
          </p:cNvPr>
          <p:cNvSpPr/>
          <p:nvPr/>
        </p:nvSpPr>
        <p:spPr>
          <a:xfrm>
            <a:off x="4283968" y="6093296"/>
            <a:ext cx="467544" cy="360039"/>
          </a:xfrm>
          <a:prstGeom prst="star16">
            <a:avLst>
              <a:gd name="adj" fmla="val 358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16-конечная звезда 10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A46D7B5-BA5A-434A-9B3F-0ED4A8A98E36}"/>
              </a:ext>
            </a:extLst>
          </p:cNvPr>
          <p:cNvSpPr/>
          <p:nvPr/>
        </p:nvSpPr>
        <p:spPr>
          <a:xfrm>
            <a:off x="0" y="6497961"/>
            <a:ext cx="467544" cy="360039"/>
          </a:xfrm>
          <a:prstGeom prst="star16">
            <a:avLst>
              <a:gd name="adj" fmla="val 358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solidFill>
                  <a:schemeClr val="bg1"/>
                </a:solidFill>
              </a:rPr>
              <a:t>2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6093296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dirty="0" smtClean="0">
                <a:solidFill>
                  <a:srgbClr val="000000"/>
                </a:solidFill>
              </a:rPr>
              <a:t>Отсутствуют единые формы ведомостей для распределения учебной нагрузки преподавателей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6488668"/>
            <a:ext cx="2972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dirty="0" smtClean="0">
                <a:solidFill>
                  <a:srgbClr val="000000"/>
                </a:solidFill>
              </a:rPr>
              <a:t>Использование бумажных носителей для сбора информации </a:t>
            </a: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6093296"/>
            <a:ext cx="442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900" dirty="0" smtClean="0">
                <a:solidFill>
                  <a:srgbClr val="000000"/>
                </a:solidFill>
              </a:rPr>
              <a:t>Большое количество "касаний" приводит к неизбежным техническим ошибкам при  переносе информации</a:t>
            </a:r>
            <a:endParaRPr lang="ru-RU" sz="900" dirty="0">
              <a:solidFill>
                <a:srgbClr val="000000"/>
              </a:solidFill>
            </a:endParaRPr>
          </a:p>
        </p:txBody>
      </p:sp>
      <p:pic>
        <p:nvPicPr>
          <p:cNvPr id="14" name="Рисунок 13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56184" cy="3600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411760" y="1886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 </a:t>
            </a:r>
            <a:b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834970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 </a:t>
            </a:r>
            <a:r>
              <a:rPr lang="ru-RU" sz="2400" dirty="0"/>
              <a:t>текущего </a:t>
            </a:r>
            <a:r>
              <a:rPr lang="ru-RU" sz="2400" dirty="0" smtClean="0"/>
              <a:t>состояния (1стр) </a:t>
            </a:r>
            <a:endParaRPr lang="ru-RU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6635"/>
            <a:ext cx="8784976" cy="467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4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8532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             ГБПОУ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«Троицкий технологический техникум» </a:t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endParaRPr lang="ru-RU" sz="2000" dirty="0"/>
          </a:p>
        </p:txBody>
      </p:sp>
      <p:pic>
        <p:nvPicPr>
          <p:cNvPr id="5" name="Рисунок 4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4639"/>
            <a:ext cx="1512168" cy="3969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23528" y="85995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 текущего состояния (2 </a:t>
            </a:r>
            <a:r>
              <a:rPr lang="ru-RU" sz="2400" dirty="0" err="1" smtClean="0"/>
              <a:t>стр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6021288"/>
            <a:ext cx="65527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dirty="0" smtClean="0">
                <a:solidFill>
                  <a:srgbClr val="000000"/>
                </a:solidFill>
              </a:rPr>
              <a:t>Большое количество "касаний" приводит к неизбежным техническим ошибкам при ручном переносе информации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453336"/>
            <a:ext cx="47525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dirty="0" smtClean="0">
                <a:solidFill>
                  <a:srgbClr val="000000"/>
                </a:solidFill>
              </a:rPr>
              <a:t>Временные потери при проверке возникающих ошибок в расчетах 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" name="16-конечная звезда 10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A46D7B5-BA5A-434A-9B3F-0ED4A8A98E36}"/>
              </a:ext>
            </a:extLst>
          </p:cNvPr>
          <p:cNvSpPr/>
          <p:nvPr/>
        </p:nvSpPr>
        <p:spPr>
          <a:xfrm>
            <a:off x="0" y="6381328"/>
            <a:ext cx="432048" cy="360038"/>
          </a:xfrm>
          <a:prstGeom prst="star16">
            <a:avLst>
              <a:gd name="adj" fmla="val 358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16-конечная звезда 1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A46D7B5-BA5A-434A-9B3F-0ED4A8A98E36}"/>
              </a:ext>
            </a:extLst>
          </p:cNvPr>
          <p:cNvSpPr/>
          <p:nvPr/>
        </p:nvSpPr>
        <p:spPr>
          <a:xfrm>
            <a:off x="0" y="5949280"/>
            <a:ext cx="432048" cy="360038"/>
          </a:xfrm>
          <a:prstGeom prst="star16">
            <a:avLst>
              <a:gd name="adj" fmla="val 358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3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321624"/>
            <a:ext cx="8820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23528" y="6237312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dirty="0" smtClean="0">
                <a:solidFill>
                  <a:srgbClr val="000000"/>
                </a:solidFill>
              </a:rPr>
              <a:t>Временные потери  при корректировке расчета педагогической нагрузки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99992" y="5877272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dirty="0" smtClean="0">
                <a:solidFill>
                  <a:srgbClr val="000000"/>
                </a:solidFill>
              </a:rPr>
              <a:t>Временные потери при подготовке индивидуальных  нагрузочных листов преподавателей</a:t>
            </a:r>
            <a:endParaRPr lang="ru-RU" sz="1000" dirty="0">
              <a:solidFill>
                <a:srgbClr val="000000"/>
              </a:solidFill>
            </a:endParaRPr>
          </a:p>
        </p:txBody>
      </p:sp>
      <p:pic>
        <p:nvPicPr>
          <p:cNvPr id="10" name="Рисунок 9" descr="C:\Users\Admin\Desktop\Безимени-777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656184" cy="3600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67744" y="188640"/>
            <a:ext cx="6074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ГБПОУ «Троицкий технологический техникум»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54868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Карта текущего состояния (3 </a:t>
            </a:r>
            <a:r>
              <a:rPr lang="ru-RU" sz="2400" dirty="0" err="1" smtClean="0"/>
              <a:t>стр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877272"/>
            <a:ext cx="4032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dirty="0" smtClean="0">
                <a:solidFill>
                  <a:srgbClr val="000000"/>
                </a:solidFill>
              </a:rPr>
              <a:t>Временные потери при перепроверке внесенных данных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4" name="16-конечная звезда 1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A46D7B5-BA5A-434A-9B3F-0ED4A8A98E36}"/>
              </a:ext>
            </a:extLst>
          </p:cNvPr>
          <p:cNvSpPr/>
          <p:nvPr/>
        </p:nvSpPr>
        <p:spPr>
          <a:xfrm>
            <a:off x="0" y="5805264"/>
            <a:ext cx="366586" cy="360038"/>
          </a:xfrm>
          <a:prstGeom prst="star16">
            <a:avLst>
              <a:gd name="adj" fmla="val 358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16-конечная звезда 1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A46D7B5-BA5A-434A-9B3F-0ED4A8A98E36}"/>
              </a:ext>
            </a:extLst>
          </p:cNvPr>
          <p:cNvSpPr/>
          <p:nvPr/>
        </p:nvSpPr>
        <p:spPr>
          <a:xfrm>
            <a:off x="0" y="6237312"/>
            <a:ext cx="366586" cy="360038"/>
          </a:xfrm>
          <a:prstGeom prst="star16">
            <a:avLst>
              <a:gd name="adj" fmla="val 358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5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16-конечная звезда 18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A46D7B5-BA5A-434A-9B3F-0ED4A8A98E36}"/>
              </a:ext>
            </a:extLst>
          </p:cNvPr>
          <p:cNvSpPr/>
          <p:nvPr/>
        </p:nvSpPr>
        <p:spPr>
          <a:xfrm>
            <a:off x="4139952" y="5805264"/>
            <a:ext cx="366586" cy="360038"/>
          </a:xfrm>
          <a:prstGeom prst="star16">
            <a:avLst>
              <a:gd name="adj" fmla="val 358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6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0346"/>
            <a:ext cx="8640960" cy="482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1154</Words>
  <Application>Microsoft Office PowerPoint</Application>
  <PresentationFormat>Экран (4:3)</PresentationFormat>
  <Paragraphs>232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</vt:lpstr>
      <vt:lpstr>                     ГБПОУ «Троицкий технологический техникум</vt:lpstr>
      <vt:lpstr>              ГБПОУ «Троицкий технологический техникум»  </vt:lpstr>
      <vt:lpstr>              ГБПОУ «Троицкий технологический техникум»  </vt:lpstr>
      <vt:lpstr>                          ГБПОУ «Троицкий технологический техникум»  </vt:lpstr>
      <vt:lpstr>              ГБПОУ «Троицкий технологический техникум»  </vt:lpstr>
      <vt:lpstr>Презентация PowerPoint</vt:lpstr>
      <vt:lpstr>              ГБПОУ «Троицкий технологический техникум»  </vt:lpstr>
      <vt:lpstr>Презентация PowerPoint</vt:lpstr>
      <vt:lpstr>              ГБПОУ «Троицкий технологический техникум»  </vt:lpstr>
      <vt:lpstr>Презентация PowerPoint</vt:lpstr>
      <vt:lpstr>Презентация PowerPoint</vt:lpstr>
      <vt:lpstr>Презентация PowerPoint</vt:lpstr>
      <vt:lpstr>              ГБПОУ «Троицкий технологический техникум»   План мероприятий (стр.1)</vt:lpstr>
      <vt:lpstr>              ГБПОУ «Троицкий технологический техникум»  План мероприятий (стр.2)</vt:lpstr>
      <vt:lpstr>              ГБПОУ «Троицкий технологический техникум»  План мероприятий (стр.3)</vt:lpstr>
      <vt:lpstr>              ГБПОУ «Троицкий технологический техникум»  План мероприятий (стр.4)</vt:lpstr>
      <vt:lpstr>Презентация PowerPoint</vt:lpstr>
      <vt:lpstr>               ГБПОУ «Троицкий технологический техникум» Результаты реализации проекта</vt:lpstr>
      <vt:lpstr>Презентация PowerPoint</vt:lpstr>
      <vt:lpstr>Презентация PowerPoint</vt:lpstr>
      <vt:lpstr>              ГБПОУ «Троицкий технологический техникум»  Результаты реализации проекта</vt:lpstr>
      <vt:lpstr>              ГБПОУ «Троицкий технологический техникум»  </vt:lpstr>
      <vt:lpstr>              ГБПОУ «Троицкий технологический техникум»  </vt:lpstr>
      <vt:lpstr>Недельная нагрузка по группе </vt:lpstr>
      <vt:lpstr>Недельная нагрузка преподавателя</vt:lpstr>
      <vt:lpstr>ГБПОУ «Троицкий технологический техникум»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164</cp:revision>
  <cp:lastPrinted>2021-09-27T08:18:51Z</cp:lastPrinted>
  <dcterms:created xsi:type="dcterms:W3CDTF">2021-09-26T05:03:21Z</dcterms:created>
  <dcterms:modified xsi:type="dcterms:W3CDTF">2022-12-27T03:07:39Z</dcterms:modified>
</cp:coreProperties>
</file>